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Open Sans Light"/>
      <p:regular r:id="rId51"/>
      <p:bold r:id="rId52"/>
      <p:italic r:id="rId53"/>
      <p:boldItalic r:id="rId54"/>
    </p:embeddedFont>
    <p:embeddedFont>
      <p:font typeface="Encode Sans Condensed Thin"/>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DA4C99-FFAD-42D4-B640-584FA14DF5D9}">
  <a:tblStyle styleId="{84DA4C99-FFAD-42D4-B640-584FA14DF5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Light-regular.fntdata"/><Relationship Id="rId50" Type="http://schemas.openxmlformats.org/officeDocument/2006/relationships/slide" Target="slides/slide43.xml"/><Relationship Id="rId53" Type="http://schemas.openxmlformats.org/officeDocument/2006/relationships/font" Target="fonts/OpenSansLight-italic.fntdata"/><Relationship Id="rId52" Type="http://schemas.openxmlformats.org/officeDocument/2006/relationships/font" Target="fonts/OpenSansLight-bold.fntdata"/><Relationship Id="rId11" Type="http://schemas.openxmlformats.org/officeDocument/2006/relationships/slide" Target="slides/slide4.xml"/><Relationship Id="rId55" Type="http://schemas.openxmlformats.org/officeDocument/2006/relationships/font" Target="fonts/EncodeSansCondensedThin-regular.fntdata"/><Relationship Id="rId10" Type="http://schemas.openxmlformats.org/officeDocument/2006/relationships/slide" Target="slides/slide3.xml"/><Relationship Id="rId54" Type="http://schemas.openxmlformats.org/officeDocument/2006/relationships/font" Target="fonts/OpenSansLight-boldItalic.fntdata"/><Relationship Id="rId13" Type="http://schemas.openxmlformats.org/officeDocument/2006/relationships/slide" Target="slides/slide6.xml"/><Relationship Id="rId57" Type="http://schemas.openxmlformats.org/officeDocument/2006/relationships/font" Target="fonts/OpenSans-regular.fntdata"/><Relationship Id="rId12" Type="http://schemas.openxmlformats.org/officeDocument/2006/relationships/slide" Target="slides/slide5.xml"/><Relationship Id="rId56" Type="http://schemas.openxmlformats.org/officeDocument/2006/relationships/font" Target="fonts/EncodeSansCondensedThin-bold.fntdata"/><Relationship Id="rId15" Type="http://schemas.openxmlformats.org/officeDocument/2006/relationships/slide" Target="slides/slide8.xml"/><Relationship Id="rId59" Type="http://schemas.openxmlformats.org/officeDocument/2006/relationships/font" Target="fonts/OpenSans-italic.fntdata"/><Relationship Id="rId14" Type="http://schemas.openxmlformats.org/officeDocument/2006/relationships/slide" Target="slides/slide7.xml"/><Relationship Id="rId58" Type="http://schemas.openxmlformats.org/officeDocument/2006/relationships/font" Target="fonts/OpenSans-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armonic_mean#Harmonic_mean_of_two_numbers" TargetMode="External"/><Relationship Id="rId3" Type="http://schemas.openxmlformats.org/officeDocument/2006/relationships/hyperlink" Target="https://en.wikipedia.org/wiki/Harmonic_mean#Harmonic_mean_of_two_number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99a59779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a:t>
            </a:r>
            <a:endParaRPr/>
          </a:p>
          <a:p>
            <a:pPr indent="0" lvl="0" marL="0" rtl="0" algn="l">
              <a:lnSpc>
                <a:spcPct val="100000"/>
              </a:lnSpc>
              <a:spcBef>
                <a:spcPts val="0"/>
              </a:spcBef>
              <a:spcAft>
                <a:spcPts val="0"/>
              </a:spcAft>
              <a:buSzPts val="1100"/>
              <a:buNone/>
            </a:pPr>
            <a:r>
              <a:rPr lang="en"/>
              <a:t>We are Siddharth, Srivatsav and Patrick.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91" name="Google Shape;91;gd99a59779e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4dfa96aa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d64dfa96a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B3E51"/>
                </a:solidFill>
                <a:latin typeface="Open Sans"/>
                <a:ea typeface="Open Sans"/>
                <a:cs typeface="Open Sans"/>
                <a:sym typeface="Open Sans"/>
              </a:rPr>
              <a:t>Truthful reviews tend to have fewer characters, but there are more truthful reviews that are long, outliers in the 2500 to 4500 character range. </a:t>
            </a:r>
            <a:endParaRPr sz="135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1350">
              <a:solidFill>
                <a:srgbClr val="2B3E5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4dfa96a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d64dfa96a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Word count: most reviews range from 80 to 150 words.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64dfa96aa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d64dfa96a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Splitting again into deceptive and truthful; there are more truthful reviews in the 0-200 range, and in the greater than 500 word count range.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solidFill>
                  <a:srgbClr val="CCCCCC"/>
                </a:solidFill>
              </a:rPr>
              <a:t>0-200 : </a:t>
            </a:r>
            <a:r>
              <a:rPr lang="en">
                <a:solidFill>
                  <a:srgbClr val="CCCCCC"/>
                </a:solidFill>
              </a:rPr>
              <a:t>truthful </a:t>
            </a:r>
            <a:endParaRPr>
              <a:solidFill>
                <a:srgbClr val="CCCCCC"/>
              </a:solidFill>
            </a:endParaRPr>
          </a:p>
          <a:p>
            <a:pPr indent="0" lvl="0" marL="0" rtl="0" algn="l">
              <a:lnSpc>
                <a:spcPct val="100000"/>
              </a:lnSpc>
              <a:spcBef>
                <a:spcPts val="0"/>
              </a:spcBef>
              <a:spcAft>
                <a:spcPts val="0"/>
              </a:spcAft>
              <a:buSzPts val="1100"/>
              <a:buNone/>
            </a:pPr>
            <a:r>
              <a:rPr lang="en">
                <a:solidFill>
                  <a:srgbClr val="CCCCCC"/>
                </a:solidFill>
              </a:rPr>
              <a:t>truthful</a:t>
            </a:r>
            <a:endParaRPr>
              <a:solidFill>
                <a:srgbClr val="CCCCCC"/>
              </a:solidFill>
            </a:endParaRPr>
          </a:p>
          <a:p>
            <a:pPr indent="0" lvl="0" marL="0" rtl="0" algn="l">
              <a:lnSpc>
                <a:spcPct val="100000"/>
              </a:lnSpc>
              <a:spcBef>
                <a:spcPts val="0"/>
              </a:spcBef>
              <a:spcAft>
                <a:spcPts val="0"/>
              </a:spcAft>
              <a:buSzPts val="1100"/>
              <a:buNone/>
            </a:pPr>
            <a:r>
              <a:rPr lang="en">
                <a:solidFill>
                  <a:srgbClr val="CCCCCC"/>
                </a:solidFill>
              </a:rPr>
              <a:t>200-300:deceptive</a:t>
            </a:r>
            <a:endParaRPr>
              <a:solidFill>
                <a:srgbClr val="CCCCCC"/>
              </a:solidFill>
            </a:endParaRPr>
          </a:p>
          <a:p>
            <a:pPr indent="0" lvl="0" marL="0" rtl="0" algn="l">
              <a:lnSpc>
                <a:spcPct val="100000"/>
              </a:lnSpc>
              <a:spcBef>
                <a:spcPts val="0"/>
              </a:spcBef>
              <a:spcAft>
                <a:spcPts val="0"/>
              </a:spcAft>
              <a:buSzPts val="1100"/>
              <a:buNone/>
            </a:pPr>
            <a:r>
              <a:rPr lang="en">
                <a:solidFill>
                  <a:srgbClr val="CCCCCC"/>
                </a:solidFill>
              </a:rPr>
              <a:t>300-400:neutral</a:t>
            </a:r>
            <a:endParaRPr>
              <a:solidFill>
                <a:srgbClr val="CCCCCC"/>
              </a:solidFill>
            </a:endParaRPr>
          </a:p>
          <a:p>
            <a:pPr indent="0" lvl="0" marL="0" rtl="0" algn="l">
              <a:lnSpc>
                <a:spcPct val="100000"/>
              </a:lnSpc>
              <a:spcBef>
                <a:spcPts val="0"/>
              </a:spcBef>
              <a:spcAft>
                <a:spcPts val="0"/>
              </a:spcAft>
              <a:buSzPts val="1100"/>
              <a:buNone/>
            </a:pPr>
            <a:r>
              <a:rPr lang="en">
                <a:solidFill>
                  <a:srgbClr val="CCCCCC"/>
                </a:solidFill>
              </a:rPr>
              <a:t>400-500:deceptive</a:t>
            </a:r>
            <a:endParaRPr>
              <a:solidFill>
                <a:srgbClr val="CCCCCC"/>
              </a:solidFill>
            </a:endParaRPr>
          </a:p>
          <a:p>
            <a:pPr indent="0" lvl="0" marL="0" rtl="0" algn="l">
              <a:lnSpc>
                <a:spcPct val="100000"/>
              </a:lnSpc>
              <a:spcBef>
                <a:spcPts val="0"/>
              </a:spcBef>
              <a:spcAft>
                <a:spcPts val="0"/>
              </a:spcAft>
              <a:buSzPts val="1100"/>
              <a:buNone/>
            </a:pPr>
            <a:r>
              <a:rPr lang="en">
                <a:solidFill>
                  <a:srgbClr val="CCCCCC"/>
                </a:solidFill>
              </a:rPr>
              <a:t>&gt;500 : truthful</a:t>
            </a:r>
            <a:endParaRPr>
              <a:solidFill>
                <a:srgbClr val="CCCCCC"/>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64dfa96aa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d64dfa96a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With parts-of-speech tagging,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can see that </a:t>
            </a:r>
            <a:r>
              <a:rPr lang="en"/>
              <a:t>nouns</a:t>
            </a:r>
            <a:r>
              <a:rPr lang="en"/>
              <a:t>, adjectives and cardinal numbers form the majority of the tags in both deceptive and truthful reviews, though as we go further down in frequency we see a bit of a split between deceptive and truthful.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4dfa96a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d64dfa96a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Polarity, in sentiment analysis, is just whether or not the sentiment of the review is positive or negative. We used TextBlob to analyze this. </a:t>
            </a:r>
            <a:endParaRPr/>
          </a:p>
          <a:p>
            <a:pPr indent="0" lvl="0" marL="0" rtl="0" algn="l">
              <a:lnSpc>
                <a:spcPct val="115000"/>
              </a:lnSpc>
              <a:spcBef>
                <a:spcPts val="1200"/>
              </a:spcBef>
              <a:spcAft>
                <a:spcPts val="0"/>
              </a:spcAft>
              <a:buSzPts val="1100"/>
              <a:buNone/>
            </a:pPr>
            <a:r>
              <a:rPr b="1" i="1" lang="en">
                <a:solidFill>
                  <a:schemeClr val="dk1"/>
                </a:solidFill>
              </a:rPr>
              <a:t>Polarity</a:t>
            </a:r>
            <a:r>
              <a:rPr lang="en">
                <a:solidFill>
                  <a:schemeClr val="dk1"/>
                </a:solidFill>
              </a:rPr>
              <a:t> in sentiment analysis refers to </a:t>
            </a:r>
            <a:r>
              <a:rPr lang="en">
                <a:solidFill>
                  <a:schemeClr val="dk1"/>
                </a:solidFill>
              </a:rPr>
              <a:t>positive or negative sentiment in text..</a:t>
            </a:r>
            <a:r>
              <a:rPr lang="en">
                <a:solidFill>
                  <a:schemeClr val="dk1"/>
                </a:solidFill>
              </a:rPr>
              <a:t>.  We used the the </a:t>
            </a:r>
            <a:r>
              <a:rPr lang="en" sz="1050">
                <a:solidFill>
                  <a:schemeClr val="dk1"/>
                </a:solidFill>
                <a:highlight>
                  <a:srgbClr val="FFFFFE"/>
                </a:highlight>
                <a:latin typeface="Courier New"/>
                <a:ea typeface="Courier New"/>
                <a:cs typeface="Courier New"/>
                <a:sym typeface="Courier New"/>
              </a:rPr>
              <a:t>TextBlob package for this purpose. Here -1 </a:t>
            </a:r>
            <a:r>
              <a:rPr lang="en" sz="1050">
                <a:solidFill>
                  <a:schemeClr val="dk1"/>
                </a:solidFill>
                <a:highlight>
                  <a:srgbClr val="FFFFFE"/>
                </a:highlight>
                <a:latin typeface="Courier New"/>
                <a:ea typeface="Courier New"/>
                <a:cs typeface="Courier New"/>
                <a:sym typeface="Courier New"/>
              </a:rPr>
              <a:t>represents a very negative sentiment and +1 represents a complete positive sentiment.</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This distribution over all reviews has a positive skew. Therefore, we can infer that even the negative reviews are not very harsh.</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64dfa96aa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d64dfa96a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Splitting into truthful and deceptive. Deceptive reviews have higher counts from -.4 to 0. And if we look at truthful reviews, we can infer that even negative truthful reviews won’t be incredibly negative in polarity.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64dfa96aa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64dfa96a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The next part of our sentiment analysis deals with subjectivity. It pertains to  if the language is </a:t>
            </a:r>
            <a:r>
              <a:rPr b="1" i="1" lang="en">
                <a:solidFill>
                  <a:schemeClr val="dk1"/>
                </a:solidFill>
              </a:rPr>
              <a:t>objective</a:t>
            </a:r>
            <a:r>
              <a:rPr lang="en">
                <a:solidFill>
                  <a:schemeClr val="dk1"/>
                </a:solidFill>
              </a:rPr>
              <a:t> or </a:t>
            </a:r>
            <a:r>
              <a:rPr b="1" i="1" lang="en">
                <a:solidFill>
                  <a:schemeClr val="dk1"/>
                </a:solidFill>
              </a:rPr>
              <a:t>subjective</a:t>
            </a:r>
            <a:r>
              <a:rPr lang="en">
                <a:solidFill>
                  <a:schemeClr val="dk1"/>
                </a:solidFill>
              </a:rPr>
              <a:t>. Objective expressions are facts. Subjective expressions are opinions that describe people’s feelings towards a specific subject or topic. </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In this graph, the subjectivity is a float value within the range 0 to 1. 0 is very objective and 1 is very subjective.</a:t>
            </a:r>
            <a:endParaRPr>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From this histogram, you can see that the reviews are more subjective. This is expected as people tend to share their opinions on reviews.</a:t>
            </a:r>
            <a:endParaRPr>
              <a:solidFill>
                <a:srgbClr val="999999"/>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64dfa96aa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d64dfa96aa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solidFill>
                  <a:schemeClr val="dk1"/>
                </a:solidFill>
                <a:latin typeface="Times New Roman"/>
                <a:ea typeface="Times New Roman"/>
                <a:cs typeface="Times New Roman"/>
                <a:sym typeface="Times New Roman"/>
              </a:rPr>
              <a:t>Once again, we split our dataset.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 sz="1000">
                <a:solidFill>
                  <a:schemeClr val="dk1"/>
                </a:solidFill>
                <a:latin typeface="Times New Roman"/>
                <a:ea typeface="Times New Roman"/>
                <a:cs typeface="Times New Roman"/>
                <a:sym typeface="Times New Roman"/>
              </a:rPr>
              <a:t>On the left, we can see that the deceptive reviews have fewer number of reviews that are closer to 0, hence are more subjectivity. On the other hand, truthful reviews on the right, is more evenly split. So we can conclude that truthful reviews are more objective than deceptive reviews.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b14bace4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b14bace4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measured and compared the relative importance of word count, review length, subjectivity and polarity by running the model on extraTreesClassifier. Amongst these 4 features, you can see that polarity has the highest value, indicating that it plays a bigger factor in determin</a:t>
            </a:r>
            <a:r>
              <a:rPr lang="en"/>
              <a:t>ing the legitimacy of a review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model = ExtraTreesClassifier()</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model.fit(X,y)</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FFFFE"/>
                </a:highlight>
                <a:latin typeface="Courier New"/>
                <a:ea typeface="Courier New"/>
                <a:cs typeface="Courier New"/>
                <a:sym typeface="Courier New"/>
              </a:rPr>
              <a:t>print</a:t>
            </a:r>
            <a:r>
              <a:rPr lang="en" sz="1050">
                <a:solidFill>
                  <a:schemeClr val="dk1"/>
                </a:solidFill>
                <a:highlight>
                  <a:srgbClr val="FFFFFE"/>
                </a:highlight>
                <a:latin typeface="Courier New"/>
                <a:ea typeface="Courier New"/>
                <a:cs typeface="Courier New"/>
                <a:sym typeface="Courier New"/>
              </a:rPr>
              <a:t>(model.feature_importances_) </a:t>
            </a:r>
            <a:r>
              <a:rPr lang="en" sz="1050">
                <a:solidFill>
                  <a:srgbClr val="008000"/>
                </a:solidFill>
                <a:highlight>
                  <a:srgbClr val="FFFFFE"/>
                </a:highlight>
                <a:latin typeface="Courier New"/>
                <a:ea typeface="Courier New"/>
                <a:cs typeface="Courier New"/>
                <a:sym typeface="Courier New"/>
              </a:rPr>
              <a:t>#use inbuilt class feature_importances of tree based classifiers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#plot graph of feature importances for better visualization</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feat_importances = pd.Series(model.feature_importances_, index=X.columns)</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feat_importances.nlargest(</a:t>
            </a:r>
            <a:r>
              <a:rPr lang="en" sz="1050">
                <a:solidFill>
                  <a:srgbClr val="09885A"/>
                </a:solidFill>
                <a:highlight>
                  <a:srgbClr val="FFFFFE"/>
                </a:highlight>
                <a:latin typeface="Courier New"/>
                <a:ea typeface="Courier New"/>
                <a:cs typeface="Courier New"/>
                <a:sym typeface="Courier New"/>
              </a:rPr>
              <a:t>10</a:t>
            </a:r>
            <a:r>
              <a:rPr lang="en" sz="1050">
                <a:solidFill>
                  <a:schemeClr val="dk1"/>
                </a:solidFill>
                <a:highlight>
                  <a:srgbClr val="FFFFFE"/>
                </a:highlight>
                <a:latin typeface="Courier New"/>
                <a:ea typeface="Courier New"/>
                <a:cs typeface="Courier New"/>
                <a:sym typeface="Courier New"/>
              </a:rPr>
              <a:t>).plot(kind=</a:t>
            </a:r>
            <a:r>
              <a:rPr lang="en" sz="1050">
                <a:solidFill>
                  <a:srgbClr val="A31515"/>
                </a:solidFill>
                <a:highlight>
                  <a:srgbClr val="FFFFFE"/>
                </a:highlight>
                <a:latin typeface="Courier New"/>
                <a:ea typeface="Courier New"/>
                <a:cs typeface="Courier New"/>
                <a:sym typeface="Courier New"/>
              </a:rPr>
              <a:t>'bar'</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b14bace4b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7b14bace4b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2B3E51"/>
                </a:solidFill>
                <a:latin typeface="Open Sans"/>
                <a:ea typeface="Open Sans"/>
                <a:cs typeface="Open Sans"/>
                <a:sym typeface="Open Sans"/>
              </a:rPr>
              <a:t>We analyzed a lot of research material to kind of narrow down what models have been successful in the past for this kind of data. And we decided on the following. </a:t>
            </a:r>
            <a:endParaRPr sz="8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sz="800">
                <a:solidFill>
                  <a:srgbClr val="2B3E51"/>
                </a:solidFill>
                <a:latin typeface="Open Sans"/>
                <a:ea typeface="Open Sans"/>
                <a:cs typeface="Open Sans"/>
                <a:sym typeface="Open Sans"/>
              </a:rPr>
              <a:t>Support Vector machines</a:t>
            </a:r>
            <a:endParaRPr sz="800">
              <a:solidFill>
                <a:srgbClr val="2B3E5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f24ebe3c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f24ebe3c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outline of the presentation as well all the features and functionality we have implemented as a part of Final project.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14bace4b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7b14bace4b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800">
                <a:solidFill>
                  <a:srgbClr val="2B3E51"/>
                </a:solidFill>
                <a:latin typeface="Open Sans"/>
                <a:ea typeface="Open Sans"/>
                <a:cs typeface="Open Sans"/>
                <a:sym typeface="Open Sans"/>
              </a:rPr>
              <a:t>Naive Bayes classifier</a:t>
            </a:r>
            <a:endParaRPr sz="800">
              <a:solidFill>
                <a:srgbClr val="2B3E5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b14bace4b_2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7b14bace4b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800">
                <a:solidFill>
                  <a:srgbClr val="2B3E51"/>
                </a:solidFill>
                <a:latin typeface="Open Sans"/>
                <a:ea typeface="Open Sans"/>
                <a:cs typeface="Open Sans"/>
                <a:sym typeface="Open Sans"/>
              </a:rPr>
              <a:t>Random Forest classifier</a:t>
            </a:r>
            <a:br>
              <a:rPr lang="en" sz="800">
                <a:solidFill>
                  <a:srgbClr val="2B3E51"/>
                </a:solidFill>
                <a:latin typeface="Open Sans"/>
                <a:ea typeface="Open Sans"/>
                <a:cs typeface="Open Sans"/>
                <a:sym typeface="Open Sans"/>
              </a:rPr>
            </a:br>
            <a:br>
              <a:rPr lang="en" sz="800">
                <a:solidFill>
                  <a:srgbClr val="2B3E51"/>
                </a:solidFill>
                <a:latin typeface="Open Sans"/>
                <a:ea typeface="Open Sans"/>
                <a:cs typeface="Open Sans"/>
                <a:sym typeface="Open Sans"/>
              </a:rPr>
            </a:br>
            <a:r>
              <a:rPr lang="en">
                <a:solidFill>
                  <a:schemeClr val="dk1"/>
                </a:solidFill>
              </a:rPr>
              <a:t>That wraps up our review of part A. Let’s move on to part B, where we can dive into the details of our experimental trials</a:t>
            </a:r>
            <a:endParaRPr sz="800">
              <a:solidFill>
                <a:srgbClr val="2B3E5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f24ebe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f24ebe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f24ebe3c2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f24ebe3c2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Across the board, we split our data into 80% training and 20% test data.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reading raw data, we were reading all truthful and deceptive reviews together, so machine will have first all truthful reviews and then all deceptive reviews. So, it will get train accordingly and may result in decline in the accuracy scores. So, during training, we made sure to shuffle the data to add randomness to get more accurate result. .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used the average of 5 readings for every model. So the data was shuffled and split into 80:20 randomly 5 times.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f24ebe3c2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f24ebe3c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used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Accuracy score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recall</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precision, and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F1 score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Accuracy is calculated using number of correct predictions and total predictions.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Precision is calculated using the formula</a:t>
            </a:r>
            <a:r>
              <a:rPr b="1" lang="en">
                <a:solidFill>
                  <a:schemeClr val="dk1"/>
                </a:solidFill>
              </a:rPr>
              <a:t> true positives / all positives</a:t>
            </a:r>
            <a:r>
              <a:rPr lang="en">
                <a:solidFill>
                  <a:schemeClr val="dk1"/>
                </a:solidFill>
              </a:rPr>
              <a:t>. It tells us how valid the results are.</a:t>
            </a:r>
            <a:br>
              <a:rPr lang="en">
                <a:solidFill>
                  <a:schemeClr val="dk1"/>
                </a:solidFill>
              </a:rPr>
            </a:br>
            <a:r>
              <a:rPr lang="en">
                <a:solidFill>
                  <a:schemeClr val="dk1"/>
                </a:solidFill>
              </a:rPr>
              <a:t>Recall is calculated using the formula </a:t>
            </a:r>
            <a:r>
              <a:rPr b="1" lang="en">
                <a:solidFill>
                  <a:schemeClr val="dk1"/>
                </a:solidFill>
              </a:rPr>
              <a:t>true positives / relevant elements. </a:t>
            </a:r>
            <a:r>
              <a:rPr lang="en">
                <a:solidFill>
                  <a:schemeClr val="dk1"/>
                </a:solidFill>
              </a:rPr>
              <a:t>It</a:t>
            </a:r>
            <a:r>
              <a:rPr b="1" lang="en">
                <a:solidFill>
                  <a:schemeClr val="dk1"/>
                </a:solidFill>
              </a:rPr>
              <a:t> </a:t>
            </a:r>
            <a:r>
              <a:rPr lang="en">
                <a:solidFill>
                  <a:schemeClr val="dk1"/>
                </a:solidFill>
              </a:rPr>
              <a:t>tells us how complete the results are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traditional F-measure or balanced F-score (</a:t>
            </a:r>
            <a:r>
              <a:rPr b="1" lang="en">
                <a:solidFill>
                  <a:schemeClr val="dk1"/>
                </a:solidFill>
              </a:rPr>
              <a:t>F</a:t>
            </a:r>
            <a:r>
              <a:rPr b="1" baseline="-25000" lang="en">
                <a:solidFill>
                  <a:schemeClr val="dk1"/>
                </a:solidFill>
              </a:rPr>
              <a:t>1</a:t>
            </a:r>
            <a:r>
              <a:rPr b="1" lang="en">
                <a:solidFill>
                  <a:schemeClr val="dk1"/>
                </a:solidFill>
              </a:rPr>
              <a:t> score</a:t>
            </a:r>
            <a:r>
              <a:rPr lang="en">
                <a:solidFill>
                  <a:schemeClr val="dk1"/>
                </a:solidFill>
              </a:rPr>
              <a:t>) is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harmonic mean</a:t>
            </a:r>
            <a:r>
              <a:rPr lang="en">
                <a:solidFill>
                  <a:schemeClr val="dk1"/>
                </a:solidFill>
              </a:rPr>
              <a:t> of precision and recall and is calculated using the formula shown.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f24ebe3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f24ebe3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Google colab for our code implementation using </a:t>
            </a:r>
            <a:r>
              <a:rPr lang="en"/>
              <a:t>jupyter</a:t>
            </a:r>
            <a:r>
              <a:rPr lang="en"/>
              <a:t> notebooks. As name suggests Jypeter notebooks were initially supporting </a:t>
            </a:r>
            <a:r>
              <a:rPr lang="en"/>
              <a:t>languages</a:t>
            </a:r>
            <a:r>
              <a:rPr lang="en"/>
              <a:t> like Julia, Python and R. But, </a:t>
            </a:r>
            <a:r>
              <a:rPr lang="en"/>
              <a:t>currently</a:t>
            </a:r>
            <a:r>
              <a:rPr lang="en"/>
              <a:t> it’s </a:t>
            </a:r>
            <a:r>
              <a:rPr lang="en"/>
              <a:t>language</a:t>
            </a:r>
            <a:r>
              <a:rPr lang="en"/>
              <a:t> agnostic and support more languages and the research in which Jypeter got created is continued </a:t>
            </a:r>
            <a:r>
              <a:rPr lang="en"/>
              <a:t>with</a:t>
            </a:r>
            <a:r>
              <a:rPr lang="en"/>
              <a:t> the name iPython.</a:t>
            </a:r>
            <a:br>
              <a:rPr lang="en"/>
            </a:br>
            <a:br>
              <a:rPr lang="en"/>
            </a:br>
            <a:r>
              <a:rPr lang="en"/>
              <a:t>Google CoLab gives us different options for our notebook runtime. It does allow us to run multiple instances simultaneously, but the resources have to be shared between instances. And below, we have the commands we used to identify the hardware settings listed on the previous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f24ebe3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f24ebe3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the quick </a:t>
            </a:r>
            <a:r>
              <a:rPr lang="en">
                <a:solidFill>
                  <a:schemeClr val="dk1"/>
                </a:solidFill>
              </a:rPr>
              <a:t>comparison</a:t>
            </a:r>
            <a:r>
              <a:rPr lang="en">
                <a:solidFill>
                  <a:schemeClr val="dk1"/>
                </a:solidFill>
              </a:rPr>
              <a:t> between various run-time provided by Google colab. </a:t>
            </a:r>
            <a:r>
              <a:rPr lang="en">
                <a:solidFill>
                  <a:schemeClr val="dk1"/>
                </a:solidFill>
              </a:rPr>
              <a:t>We ended up using just CPU instances, no GPU OR TPU acceleration, for our project code execution.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f24ebe3c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f24ebe3c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needs to g</a:t>
            </a:r>
            <a:r>
              <a:rPr lang="en"/>
              <a:t>enerate hyperplanes which segregates the classes in the best way. A kernel transforms an input data space into the required form. SVM uses a technique called the kernel trick. Here, the kernel takes a low-dimensional input space and transforms it into a higher dimensional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3 options for the kernel. Linear, Polynomial and radial basis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chose the Linear model after some reading. We read that the polynomial kernel is less useful for performance reasons. </a:t>
            </a:r>
            <a:endParaRPr/>
          </a:p>
          <a:p>
            <a:pPr indent="0" lvl="0" marL="0" rtl="0" algn="l">
              <a:spcBef>
                <a:spcPts val="0"/>
              </a:spcBef>
              <a:spcAft>
                <a:spcPts val="0"/>
              </a:spcAft>
              <a:buNone/>
            </a:pPr>
            <a:r>
              <a:rPr lang="en"/>
              <a:t>We also tried the radial basis function kernel. We implemented gridsearch for different values of c and gamma and found that c = 10 and gamma = 0.1 gave the highest accuracy.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Buts its accuracy was only 1% higher than the linear model but it took 1.5 seconds more on average compared to the linear model.</a:t>
            </a:r>
            <a:endParaRPr/>
          </a:p>
          <a:p>
            <a:pPr indent="0" lvl="0" marL="0" rtl="0" algn="l">
              <a:spcBef>
                <a:spcPts val="0"/>
              </a:spcBef>
              <a:spcAft>
                <a:spcPts val="0"/>
              </a:spcAft>
              <a:buNone/>
            </a:pPr>
            <a:r>
              <a:rPr lang="en"/>
              <a:t>So we decided to go ahead with the linear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f24ebe3c2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f24ebe3c2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ideal number of trees (n_estimators), a hyperparameter is important to obtain</a:t>
            </a:r>
            <a:endParaRPr/>
          </a:p>
          <a:p>
            <a:pPr indent="0" lvl="0" marL="0" rtl="0" algn="l">
              <a:spcBef>
                <a:spcPts val="0"/>
              </a:spcBef>
              <a:spcAft>
                <a:spcPts val="0"/>
              </a:spcAft>
              <a:buNone/>
            </a:pPr>
            <a:r>
              <a:rPr lang="en"/>
              <a:t>the highest accuracy and f1 score while using the Random Forest model. Therefore, we plotted graphs to</a:t>
            </a:r>
            <a:endParaRPr/>
          </a:p>
          <a:p>
            <a:pPr indent="0" lvl="0" marL="0" rtl="0" algn="l">
              <a:spcBef>
                <a:spcPts val="0"/>
              </a:spcBef>
              <a:spcAft>
                <a:spcPts val="0"/>
              </a:spcAft>
              <a:buNone/>
            </a:pPr>
            <a:r>
              <a:rPr lang="en"/>
              <a:t>understand how the number of trees impacted Accuracy and F1 score. The graph on the left portrays how accuracy changes with respect to the number of trees and the one on the right shows how the F1 score changes. We saw that the scores where the highest when we used 500 trees. So we decided to use that value for training and testing raw data to get </a:t>
            </a:r>
            <a:r>
              <a:rPr lang="en"/>
              <a:t>evaluation</a:t>
            </a:r>
            <a:r>
              <a:rPr lang="en"/>
              <a:t> results.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f24ebe3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f24ebe3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i</a:t>
            </a:r>
            <a:r>
              <a:rPr lang="en"/>
              <a:t>dentifying the ideal alpha, a hyperparameter is important to obtain the highest accuracy and f1 score while using the Naive Bayes model. We plotted graphs to understand how alpha impacted Accuracy and F1 score. We saw that the values peaked when alpha was 0.1. So we decided to use that to train and test our model.</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9a59779e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99a59779e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analyzed our dataset, comprised of reviews of 20 Chicago hotels. There are 1600 reviews total, evenly split between positive and negative, and between truthful and deceptive in each half. There are no null objects in the reviews, though there are 2 duplicates. We opted not to remove duplicates to maintain the balance in the data.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f24ebe3c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f24ebe3c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we ran the models 5 times for the test dataset and got the results as shown.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f24ebe3c2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f24ebe3c2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the models 5 times for the Test dataset using 500 trees for random forests and 0.1 as alpha for the Naive Bayes model and got the results as shown. We will compare these results in a moment.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f24ebe3c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f24ebe3c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compare the different machine learning models, w</a:t>
            </a:r>
            <a:r>
              <a:rPr lang="en">
                <a:solidFill>
                  <a:schemeClr val="dk1"/>
                </a:solidFill>
              </a:rPr>
              <a:t>e took the average of 5 different runs, to improve the stability of our results. Here, you can see the scores for the training dataset.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Accuracy scores, f1 scores, recall, and precision, are all very, very high, as expected, since this is the data that is used to train the classifiers.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Accuracy scores tend to be in the range of 99 to 100%, and the same is true for recall and precision.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Naive Bayes had the shortest training time, completing in milliseconds, while SVM took almost 4 seconds. Naive Bayes being the fastest is in line with our expectations, because it is a very simple classifier. </a:t>
            </a:r>
            <a:endParaRPr>
              <a:solidFill>
                <a:schemeClr val="dk1"/>
              </a:solidFill>
            </a:endParaRPr>
          </a:p>
          <a:p>
            <a:pPr indent="0" lvl="0" marL="0" rtl="0" algn="l">
              <a:spcBef>
                <a:spcPts val="0"/>
              </a:spcBef>
              <a:spcAft>
                <a:spcPts val="0"/>
              </a:spcAft>
              <a:buNone/>
            </a:pPr>
            <a:r>
              <a:t/>
            </a:r>
            <a:endParaRPr>
              <a:solidFill>
                <a:schemeClr val="dk1"/>
              </a:solidFill>
            </a:endParaRPr>
          </a:p>
          <a:p>
            <a:pPr indent="457200" lvl="0" marL="0" rtl="0" algn="just">
              <a:lnSpc>
                <a:spcPct val="115000"/>
              </a:lnSpc>
              <a:spcBef>
                <a:spcPts val="0"/>
              </a:spcBef>
              <a:spcAft>
                <a:spcPts val="0"/>
              </a:spcAft>
              <a:buNone/>
            </a:pPr>
            <a:r>
              <a:rPr lang="en">
                <a:solidFill>
                  <a:schemeClr val="dk1"/>
                </a:solidFill>
                <a:latin typeface="Calibri"/>
                <a:ea typeface="Calibri"/>
                <a:cs typeface="Calibri"/>
                <a:sym typeface="Calibri"/>
              </a:rPr>
              <a:t>One of the drawbacks of Random Forest is the need to use 500 trees to obtain an accuracy that is close to the other models. This results in it having the longest waiting time. However, the results for Random Forest on the train data is extremely high.</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f24ebe3c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f24ebe3c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Here, we have the results for runs on our test dataset.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Again, we’re taking the average of 5 runs to reduce noise.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SVM has an accuracy of 87.8% and an 87.6% F1 score.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Random forest has 86.5% accuracy, and an 85.5% f1 score.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And Naive Bayes has 87.5% accuracy, and 86.8% f1.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They’re all pretty close, although random forest had the poorest recall (less than 80), but the highest precision (almost 95%).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SVM had the best recall at 84%.</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f24ebe3c2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f24ebe3c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Calibri"/>
                <a:ea typeface="Calibri"/>
                <a:cs typeface="Calibri"/>
                <a:sym typeface="Calibri"/>
              </a:rPr>
              <a:t>We felt that a comparison with similar works is not advised due to the difference in the input data set. But since the models compared also work on opinions, a crude comparison is possible.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
                <a:solidFill>
                  <a:schemeClr val="dk1"/>
                </a:solidFill>
                <a:latin typeface="Calibri"/>
                <a:ea typeface="Calibri"/>
                <a:cs typeface="Calibri"/>
                <a:sym typeface="Calibri"/>
              </a:rPr>
              <a:t>We were able to find the F1 score in these works. So we compared our F1 score with theirs.</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see that the team's Support Vector Machine model outperforms five out of the seven works we encountered.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f24ebe3c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f24ebe3c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Calibri"/>
                <a:ea typeface="Calibri"/>
                <a:cs typeface="Calibri"/>
                <a:sym typeface="Calibri"/>
              </a:rPr>
              <a:t>And Our random forests' F1 score was higher than two out of three studies we came across.</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f24ebe3c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f24ebe3c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Similarly, our Naive Bayes model performs better than three out of seven models.</a:t>
            </a: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Also, in our implementation of NB with TF/IDF and vectorization method, TF/IDF implementation has higher F-1 score.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f24ebe3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f24ebe3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To reiterate what we have discussed.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457200" lvl="0" marL="0" rtl="0" algn="just">
              <a:lnSpc>
                <a:spcPct val="115000"/>
              </a:lnSpc>
              <a:spcBef>
                <a:spcPts val="0"/>
              </a:spcBef>
              <a:spcAft>
                <a:spcPts val="0"/>
              </a:spcAft>
              <a:buNone/>
            </a:pPr>
            <a:r>
              <a:rPr lang="en">
                <a:solidFill>
                  <a:schemeClr val="dk1"/>
                </a:solidFill>
                <a:latin typeface="Calibri"/>
                <a:ea typeface="Calibri"/>
                <a:cs typeface="Calibri"/>
                <a:sym typeface="Calibri"/>
              </a:rPr>
              <a:t>We see that SVM has the highest accuracy, F1-score and Recall amongst all models.  </a:t>
            </a:r>
            <a:endParaRPr>
              <a:solidFill>
                <a:schemeClr val="dk1"/>
              </a:solidFill>
              <a:latin typeface="Calibri"/>
              <a:ea typeface="Calibri"/>
              <a:cs typeface="Calibri"/>
              <a:sym typeface="Calibri"/>
            </a:endParaRPr>
          </a:p>
          <a:p>
            <a:pPr indent="457200" lvl="0" marL="0" rtl="0" algn="just">
              <a:lnSpc>
                <a:spcPct val="115000"/>
              </a:lnSpc>
              <a:spcBef>
                <a:spcPts val="0"/>
              </a:spcBef>
              <a:spcAft>
                <a:spcPts val="0"/>
              </a:spcAft>
              <a:buNone/>
            </a:pPr>
            <a:r>
              <a:rPr lang="en">
                <a:solidFill>
                  <a:schemeClr val="dk1"/>
                </a:solidFill>
                <a:latin typeface="Calibri"/>
                <a:ea typeface="Calibri"/>
                <a:cs typeface="Calibri"/>
                <a:sym typeface="Calibri"/>
              </a:rPr>
              <a:t>Naive Bayes performs second, followed by Random Forest. </a:t>
            </a:r>
            <a:endParaRPr>
              <a:solidFill>
                <a:schemeClr val="dk1"/>
              </a:solidFill>
              <a:latin typeface="Calibri"/>
              <a:ea typeface="Calibri"/>
              <a:cs typeface="Calibri"/>
              <a:sym typeface="Calibri"/>
            </a:endParaRPr>
          </a:p>
          <a:p>
            <a:pPr indent="457200" lvl="0" marL="0" rtl="0" algn="just">
              <a:lnSpc>
                <a:spcPct val="115000"/>
              </a:lnSpc>
              <a:spcBef>
                <a:spcPts val="0"/>
              </a:spcBef>
              <a:spcAft>
                <a:spcPts val="0"/>
              </a:spcAft>
              <a:buNone/>
            </a:pPr>
            <a:r>
              <a:rPr lang="en">
                <a:solidFill>
                  <a:schemeClr val="dk1"/>
                </a:solidFill>
                <a:latin typeface="Calibri"/>
                <a:ea typeface="Calibri"/>
                <a:cs typeface="Calibri"/>
                <a:sym typeface="Calibri"/>
              </a:rPr>
              <a:t>Random Forest has the highest precision compared to all the models but it needed to use 500 trees to obtain an accuracy that is close to the other models therefore has the longest training time. But it has the best results on train data.</a:t>
            </a:r>
            <a:endParaRPr>
              <a:solidFill>
                <a:schemeClr val="dk1"/>
              </a:solidFill>
              <a:latin typeface="Calibri"/>
              <a:ea typeface="Calibri"/>
              <a:cs typeface="Calibri"/>
              <a:sym typeface="Calibri"/>
            </a:endParaRPr>
          </a:p>
          <a:p>
            <a:pPr indent="45720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45720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And on this slide, we can also see how our implementation performs when compared to others.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f24ebe3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f24ebe3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7981564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7981564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99a59779e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d99a59779e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data cleaning and preprocessing, we made sure to perform a spelling check, since we can’t analyze words correctly if they’re misspelled, especially with regards to things like frequency counts. For that we opted to use pyspellchecker.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[CLICK]</a:t>
            </a:r>
            <a:br>
              <a:rPr lang="en"/>
            </a:br>
            <a:r>
              <a:rPr lang="en"/>
              <a:t>We then make sure to remove stop words (common words with little value) from the corpus, making sure not to remove them in a way that changes the meaning of the reviews.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9b769d71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9b769d71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f24ebe3c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f24ebe3c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Sidharth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usually use group programming sessions and have one person lead, while the other two follow and help steer, which is why we have all our tasks split. Research papers are divided among us for surveying.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lead the work on reading file and creating dataframes.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I helped in visualization for the the unigrams and bigrams,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Srivatsav:</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did the part on spellcheck, stop words and histograms. Read few papers on the different models. And implemented the naive bayes model.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Patrick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Mostly worked on sentiment analysis and part of speech tagging. I also compiled our group notes from the research papers we referenced, evaluated them by journal and conference ranking, and made the final recommendations for model selection.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7981564d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7981564d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9b769d719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d9b769d719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f24ebe3c2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df24ebe3c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then make sure to remove stop words (common words with little value) from the corpus, making sure not to remove them in a way that changes the meaning of the reviews.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be67f38f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dbe67f38f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200"/>
              </a:spcAft>
              <a:buSzPts val="1100"/>
              <a:buNone/>
            </a:pPr>
            <a:r>
              <a:rPr lang="en"/>
              <a:t>[CLICK] And you can see the impact here of stop word removal - these are the highest frequency words before... [CLICK]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e67f38f7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dbe67f38f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SzPts val="1100"/>
              <a:buNone/>
            </a:pPr>
            <a:r>
              <a:rPr lang="en">
                <a:solidFill>
                  <a:schemeClr val="dk1"/>
                </a:solidFill>
              </a:rPr>
              <a:t>[CLICK] </a:t>
            </a:r>
            <a:r>
              <a:rPr lang="en">
                <a:solidFill>
                  <a:schemeClr val="dk1"/>
                </a:solidFill>
              </a:rPr>
              <a:t>and after removal. </a:t>
            </a:r>
            <a:endParaRPr>
              <a:solidFill>
                <a:schemeClr val="dk1"/>
              </a:solidFill>
            </a:endParaRPr>
          </a:p>
          <a:p>
            <a:pPr indent="0" lvl="0" marL="0" rtl="0" algn="l">
              <a:spcBef>
                <a:spcPts val="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25000"/>
              </a:lnSpc>
              <a:spcBef>
                <a:spcPts val="1800"/>
              </a:spcBef>
              <a:spcAft>
                <a:spcPts val="20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4dfa96aa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d64dfa96aa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solidFill>
                  <a:srgbClr val="2B3E51"/>
                </a:solidFill>
                <a:latin typeface="Open Sans"/>
                <a:ea typeface="Open Sans"/>
                <a:cs typeface="Open Sans"/>
                <a:sym typeface="Open Sans"/>
              </a:rPr>
              <a:t>We considered many different potential that could be potentially useful. Bag of words or n-grams, term frequency…</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000">
                <a:solidFill>
                  <a:srgbClr val="2B3E51"/>
                </a:solidFill>
                <a:latin typeface="Open Sans"/>
                <a:ea typeface="Open Sans"/>
                <a:cs typeface="Open Sans"/>
                <a:sym typeface="Open Sans"/>
              </a:rPr>
              <a:t>Parts of speech tagging, tagging words as adjectives or adverbs, etc.</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Linguistic inquiry and word count, using built dictionaries to classify dimensions of </a:t>
            </a:r>
            <a:r>
              <a:rPr lang="en">
                <a:solidFill>
                  <a:schemeClr val="dk1"/>
                </a:solidFill>
              </a:rPr>
              <a:t>language</a:t>
            </a:r>
            <a:endParaRPr>
              <a:solidFill>
                <a:schemeClr val="dk1"/>
              </a:solidFill>
            </a:endParaRPr>
          </a:p>
          <a:p>
            <a:pPr indent="0" lvl="0" marL="0" rtl="0" algn="l">
              <a:lnSpc>
                <a:spcPct val="100000"/>
              </a:lnSpc>
              <a:spcBef>
                <a:spcPts val="0"/>
              </a:spcBef>
              <a:spcAft>
                <a:spcPts val="0"/>
              </a:spcAft>
              <a:buSzPts val="1100"/>
              <a:buNone/>
            </a:pPr>
            <a:r>
              <a:t/>
            </a:r>
            <a:endParaRPr sz="1000">
              <a:solidFill>
                <a:srgbClr val="2B3E5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000">
                <a:solidFill>
                  <a:schemeClr val="dk1"/>
                </a:solidFill>
              </a:rPr>
              <a:t>Stylometric features, essentially analyzing the writing style of the reviewer</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Semantic features, aka the underlying meanings and concepts of words.</a:t>
            </a:r>
            <a:endParaRPr sz="1000">
              <a:solidFill>
                <a:schemeClr val="dk1"/>
              </a:solidFill>
            </a:endParaRPr>
          </a:p>
          <a:p>
            <a:pPr indent="0" lvl="0" marL="0" rtl="0" algn="l">
              <a:lnSpc>
                <a:spcPct val="100000"/>
              </a:lnSpc>
              <a:spcBef>
                <a:spcPts val="0"/>
              </a:spcBef>
              <a:spcAft>
                <a:spcPts val="0"/>
              </a:spcAft>
              <a:buSzPts val="1100"/>
              <a:buNone/>
            </a:pPr>
            <a:r>
              <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000">
                <a:solidFill>
                  <a:srgbClr val="2B3E51"/>
                </a:solidFill>
                <a:latin typeface="Open Sans"/>
                <a:ea typeface="Open Sans"/>
                <a:cs typeface="Open Sans"/>
                <a:sym typeface="Open Sans"/>
              </a:rPr>
              <a:t>And then just review characteristics, metadata, like polarity of the review, review length. </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1000">
              <a:solidFill>
                <a:srgbClr val="2B3E5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000">
                <a:solidFill>
                  <a:srgbClr val="2B3E51"/>
                </a:solidFill>
                <a:latin typeface="Open Sans"/>
                <a:ea typeface="Open Sans"/>
                <a:cs typeface="Open Sans"/>
                <a:sym typeface="Open Sans"/>
              </a:rPr>
              <a:t>We plotted some of these features to visualize them, so that we could pick the ideal ones, and we ended up going with these. </a:t>
            </a:r>
            <a:endParaRPr sz="1000">
              <a:solidFill>
                <a:srgbClr val="2B3E5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4dfa96aa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d64dfa96aa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2B3E51"/>
                </a:solidFill>
                <a:latin typeface="Times New Roman"/>
                <a:ea typeface="Times New Roman"/>
                <a:cs typeface="Times New Roman"/>
                <a:sym typeface="Times New Roman"/>
              </a:rPr>
              <a:t>Just to quickly run through graphs This is the distribution for review length, by character.</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000">
              <a:solidFill>
                <a:srgbClr val="2B3E5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4B2E83"/>
        </a:solidFill>
      </p:bgPr>
    </p:bg>
    <p:spTree>
      <p:nvGrpSpPr>
        <p:cNvPr id="50" name="Shape 50"/>
        <p:cNvGrpSpPr/>
        <p:nvPr/>
      </p:nvGrpSpPr>
      <p:grpSpPr>
        <a:xfrm>
          <a:off x="0" y="0"/>
          <a:ext cx="0" cy="0"/>
          <a:chOff x="0" y="0"/>
          <a:chExt cx="0" cy="0"/>
        </a:xfrm>
      </p:grpSpPr>
      <p:pic>
        <p:nvPicPr>
          <p:cNvPr descr="UW_W Logo_White.png" id="51" name="Google Shape;51;p13"/>
          <p:cNvPicPr preferRelativeResize="0"/>
          <p:nvPr/>
        </p:nvPicPr>
        <p:blipFill rotWithShape="1">
          <a:blip r:embed="rId2">
            <a:alphaModFix/>
          </a:blip>
          <a:srcRect b="0" l="0" r="0" t="0"/>
          <a:stretch/>
        </p:blipFill>
        <p:spPr>
          <a:xfrm>
            <a:off x="7445815" y="4459390"/>
            <a:ext cx="1028700" cy="692658"/>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677334" y="4765675"/>
            <a:ext cx="1905000" cy="200025"/>
          </a:xfrm>
          <a:prstGeom prst="rect">
            <a:avLst/>
          </a:prstGeom>
          <a:noFill/>
          <a:ln>
            <a:noFill/>
          </a:ln>
        </p:spPr>
      </p:pic>
      <p:pic>
        <p:nvPicPr>
          <p:cNvPr descr="Bar_RtAngle_7502_RGB.png" id="53" name="Google Shape;53;p13"/>
          <p:cNvPicPr preferRelativeResize="0"/>
          <p:nvPr/>
        </p:nvPicPr>
        <p:blipFill rotWithShape="1">
          <a:blip r:embed="rId4">
            <a:alphaModFix/>
          </a:blip>
          <a:srcRect b="0" l="0" r="0" t="0"/>
          <a:stretch/>
        </p:blipFill>
        <p:spPr>
          <a:xfrm>
            <a:off x="813587" y="3004564"/>
            <a:ext cx="2284305" cy="84577"/>
          </a:xfrm>
          <a:prstGeom prst="rect">
            <a:avLst/>
          </a:prstGeom>
          <a:noFill/>
          <a:ln>
            <a:noFill/>
          </a:ln>
        </p:spPr>
      </p:pic>
      <p:sp>
        <p:nvSpPr>
          <p:cNvPr id="54" name="Google Shape;54;p13"/>
          <p:cNvSpPr txBox="1"/>
          <p:nvPr>
            <p:ph type="title"/>
          </p:nvPr>
        </p:nvSpPr>
        <p:spPr>
          <a:xfrm>
            <a:off x="671757" y="884868"/>
            <a:ext cx="6972300" cy="19815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5000"/>
              <a:buFont typeface="Encode Sans Condensed Thin"/>
              <a:buNone/>
              <a:defRPr b="1" i="0" sz="5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56" name="Shape 56"/>
        <p:cNvGrpSpPr/>
        <p:nvPr/>
      </p:nvGrpSpPr>
      <p:grpSpPr>
        <a:xfrm>
          <a:off x="0" y="0"/>
          <a:ext cx="0" cy="0"/>
          <a:chOff x="0" y="0"/>
          <a:chExt cx="0" cy="0"/>
        </a:xfrm>
      </p:grpSpPr>
      <p:sp>
        <p:nvSpPr>
          <p:cNvPr id="57" name="Google Shape;57;p14"/>
          <p:cNvSpPr/>
          <p:nvPr>
            <p:ph idx="2" type="chart"/>
          </p:nvPr>
        </p:nvSpPr>
        <p:spPr>
          <a:xfrm>
            <a:off x="766763" y="1302544"/>
            <a:ext cx="8021700" cy="3324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999999"/>
              </a:buClr>
              <a:buSzPts val="2400"/>
              <a:buFont typeface="Arial"/>
              <a:buNone/>
              <a:defRPr b="0" i="1" sz="2400" u="none" cap="none" strike="noStrike">
                <a:solidFill>
                  <a:srgbClr val="999999"/>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58" name="Google Shape;58;p14"/>
          <p:cNvPicPr preferRelativeResize="0"/>
          <p:nvPr/>
        </p:nvPicPr>
        <p:blipFill rotWithShape="1">
          <a:blip r:embed="rId2">
            <a:alphaModFix/>
          </a:blip>
          <a:srcRect b="0" l="0" r="0" t="0"/>
          <a:stretch/>
        </p:blipFill>
        <p:spPr>
          <a:xfrm>
            <a:off x="6363105" y="4865593"/>
            <a:ext cx="1818972" cy="122531"/>
          </a:xfrm>
          <a:prstGeom prst="rect">
            <a:avLst/>
          </a:prstGeom>
          <a:noFill/>
          <a:ln>
            <a:noFill/>
          </a:ln>
        </p:spPr>
      </p:pic>
      <p:pic>
        <p:nvPicPr>
          <p:cNvPr descr="Bar_RtAngle_7502_RGB.png" id="59" name="Google Shape;59;p14"/>
          <p:cNvPicPr preferRelativeResize="0"/>
          <p:nvPr/>
        </p:nvPicPr>
        <p:blipFill rotWithShape="1">
          <a:blip r:embed="rId3">
            <a:alphaModFix/>
          </a:blip>
          <a:srcRect b="0" l="0" r="0" t="0"/>
          <a:stretch/>
        </p:blipFill>
        <p:spPr>
          <a:xfrm>
            <a:off x="784225" y="1078354"/>
            <a:ext cx="1358183" cy="50287"/>
          </a:xfrm>
          <a:prstGeom prst="rect">
            <a:avLst/>
          </a:prstGeom>
          <a:noFill/>
          <a:ln>
            <a:noFill/>
          </a:ln>
        </p:spPr>
      </p:pic>
      <p:sp>
        <p:nvSpPr>
          <p:cNvPr id="60" name="Google Shape;60;p14"/>
          <p:cNvSpPr txBox="1"/>
          <p:nvPr>
            <p:ph type="title"/>
          </p:nvPr>
        </p:nvSpPr>
        <p:spPr>
          <a:xfrm>
            <a:off x="671756" y="278633"/>
            <a:ext cx="8116500" cy="744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000"/>
              <a:buFont typeface="Encode Sans Condensed Thin"/>
              <a:buNone/>
              <a:defRPr b="1" i="0" sz="3000" u="none" cap="none" strike="noStrike">
                <a:solidFill>
                  <a:schemeClr val="dk1"/>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4"/>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ncode Sans Condensed Thin"/>
                <a:ea typeface="Encode Sans Condensed Thin"/>
                <a:cs typeface="Encode Sans Condensed Thin"/>
                <a:sym typeface="Encode Sans Condensed Th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4B2E83"/>
        </a:solidFill>
      </p:bgPr>
    </p:bg>
    <p:spTree>
      <p:nvGrpSpPr>
        <p:cNvPr id="64" name="Shape 64"/>
        <p:cNvGrpSpPr/>
        <p:nvPr/>
      </p:nvGrpSpPr>
      <p:grpSpPr>
        <a:xfrm>
          <a:off x="0" y="0"/>
          <a:ext cx="0" cy="0"/>
          <a:chOff x="0" y="0"/>
          <a:chExt cx="0" cy="0"/>
        </a:xfrm>
      </p:grpSpPr>
      <p:pic>
        <p:nvPicPr>
          <p:cNvPr descr="UW_W Logo_White.png" id="65" name="Google Shape;65;p16"/>
          <p:cNvPicPr preferRelativeResize="0"/>
          <p:nvPr/>
        </p:nvPicPr>
        <p:blipFill rotWithShape="1">
          <a:blip r:embed="rId2">
            <a:alphaModFix/>
          </a:blip>
          <a:srcRect b="0" l="0" r="0" t="0"/>
          <a:stretch/>
        </p:blipFill>
        <p:spPr>
          <a:xfrm>
            <a:off x="7445815" y="4459390"/>
            <a:ext cx="1028700" cy="692658"/>
          </a:xfrm>
          <a:prstGeom prst="rect">
            <a:avLst/>
          </a:prstGeom>
          <a:noFill/>
          <a:ln>
            <a:noFill/>
          </a:ln>
        </p:spPr>
      </p:pic>
      <p:pic>
        <p:nvPicPr>
          <p:cNvPr id="66" name="Google Shape;66;p16"/>
          <p:cNvPicPr preferRelativeResize="0"/>
          <p:nvPr/>
        </p:nvPicPr>
        <p:blipFill rotWithShape="1">
          <a:blip r:embed="rId3">
            <a:alphaModFix/>
          </a:blip>
          <a:srcRect b="0" l="0" r="0" t="0"/>
          <a:stretch/>
        </p:blipFill>
        <p:spPr>
          <a:xfrm>
            <a:off x="677334" y="4765675"/>
            <a:ext cx="1905000" cy="200025"/>
          </a:xfrm>
          <a:prstGeom prst="rect">
            <a:avLst/>
          </a:prstGeom>
          <a:noFill/>
          <a:ln>
            <a:noFill/>
          </a:ln>
        </p:spPr>
      </p:pic>
      <p:pic>
        <p:nvPicPr>
          <p:cNvPr descr="Bar_RtAngle_7502_RGB.png" id="67" name="Google Shape;67;p16"/>
          <p:cNvPicPr preferRelativeResize="0"/>
          <p:nvPr/>
        </p:nvPicPr>
        <p:blipFill rotWithShape="1">
          <a:blip r:embed="rId4">
            <a:alphaModFix/>
          </a:blip>
          <a:srcRect b="0" l="0" r="0" t="0"/>
          <a:stretch/>
        </p:blipFill>
        <p:spPr>
          <a:xfrm>
            <a:off x="813587" y="3004564"/>
            <a:ext cx="2284305" cy="84577"/>
          </a:xfrm>
          <a:prstGeom prst="rect">
            <a:avLst/>
          </a:prstGeom>
          <a:noFill/>
          <a:ln>
            <a:noFill/>
          </a:ln>
        </p:spPr>
      </p:pic>
      <p:sp>
        <p:nvSpPr>
          <p:cNvPr id="68" name="Google Shape;68;p16"/>
          <p:cNvSpPr txBox="1"/>
          <p:nvPr>
            <p:ph type="title"/>
          </p:nvPr>
        </p:nvSpPr>
        <p:spPr>
          <a:xfrm>
            <a:off x="671757" y="884868"/>
            <a:ext cx="6972300" cy="19815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5000"/>
              <a:buFont typeface="Encode Sans Condensed Thin"/>
              <a:buNone/>
              <a:defRPr b="1" i="0" sz="5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6"/>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70" name="Shape 70"/>
        <p:cNvGrpSpPr/>
        <p:nvPr/>
      </p:nvGrpSpPr>
      <p:grpSpPr>
        <a:xfrm>
          <a:off x="0" y="0"/>
          <a:ext cx="0" cy="0"/>
          <a:chOff x="0" y="0"/>
          <a:chExt cx="0" cy="0"/>
        </a:xfrm>
      </p:grpSpPr>
      <p:sp>
        <p:nvSpPr>
          <p:cNvPr id="71" name="Google Shape;71;p17"/>
          <p:cNvSpPr txBox="1"/>
          <p:nvPr>
            <p:ph idx="1" type="body"/>
          </p:nvPr>
        </p:nvSpPr>
        <p:spPr>
          <a:xfrm>
            <a:off x="659305" y="1740179"/>
            <a:ext cx="8197200" cy="28575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2" name="Google Shape;72;p17"/>
          <p:cNvSpPr txBox="1"/>
          <p:nvPr>
            <p:ph idx="2" type="body"/>
          </p:nvPr>
        </p:nvSpPr>
        <p:spPr>
          <a:xfrm>
            <a:off x="671757" y="1298000"/>
            <a:ext cx="8184600" cy="308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lnSpc>
                <a:spcPct val="100000"/>
              </a:lnSpc>
              <a:spcBef>
                <a:spcPts val="560"/>
              </a:spcBef>
              <a:spcAft>
                <a:spcPts val="0"/>
              </a:spcAft>
              <a:buClr>
                <a:srgbClr val="E8D3A2"/>
              </a:buClr>
              <a:buSzPts val="2800"/>
              <a:buFont typeface="Arial"/>
              <a:buNone/>
              <a:defRPr b="0" i="0" sz="2800" u="none" cap="none" strike="noStrike">
                <a:solidFill>
                  <a:srgbClr val="E8D3A2"/>
                </a:solidFill>
                <a:latin typeface="Encode Sans Condensed Thin"/>
                <a:ea typeface="Encode Sans Condensed Thin"/>
                <a:cs typeface="Encode Sans Condensed Thin"/>
                <a:sym typeface="Encode Sans Condensed Thin"/>
              </a:defRPr>
            </a:lvl2pPr>
            <a:lvl3pPr indent="-228600" lvl="2" marL="1371600" marR="0" rtl="0" algn="l">
              <a:lnSpc>
                <a:spcPct val="100000"/>
              </a:lnSpc>
              <a:spcBef>
                <a:spcPts val="480"/>
              </a:spcBef>
              <a:spcAft>
                <a:spcPts val="0"/>
              </a:spcAft>
              <a:buClr>
                <a:srgbClr val="E8D3A2"/>
              </a:buClr>
              <a:buSzPts val="2400"/>
              <a:buFont typeface="Arial"/>
              <a:buNone/>
              <a:defRPr b="0" i="0" sz="2400" u="none" cap="none" strike="noStrike">
                <a:solidFill>
                  <a:srgbClr val="E8D3A2"/>
                </a:solidFill>
                <a:latin typeface="Encode Sans Condensed Thin"/>
                <a:ea typeface="Encode Sans Condensed Thin"/>
                <a:cs typeface="Encode Sans Condensed Thin"/>
                <a:sym typeface="Encode Sans Condensed Thin"/>
              </a:defRPr>
            </a:lvl3pPr>
            <a:lvl4pPr indent="-228600" lvl="3" marL="18288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4pPr>
            <a:lvl5pPr indent="-228600" lvl="4" marL="2286000" marR="0" rtl="0" algn="l">
              <a:lnSpc>
                <a:spcPct val="100000"/>
              </a:lnSpc>
              <a:spcBef>
                <a:spcPts val="400"/>
              </a:spcBef>
              <a:spcAft>
                <a:spcPts val="0"/>
              </a:spcAft>
              <a:buClr>
                <a:srgbClr val="E8D3A2"/>
              </a:buClr>
              <a:buSzPts val="2000"/>
              <a:buFont typeface="Arial"/>
              <a:buNone/>
              <a:defRPr b="0" i="0" sz="2000" u="none" cap="none" strike="noStrike">
                <a:solidFill>
                  <a:srgbClr val="E8D3A2"/>
                </a:solidFill>
                <a:latin typeface="Encode Sans Condensed Thin"/>
                <a:ea typeface="Encode Sans Condensed Thin"/>
                <a:cs typeface="Encode Sans Condensed Thin"/>
                <a:sym typeface="Encode Sans Condensed Thin"/>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73" name="Google Shape;73;p17"/>
          <p:cNvPicPr preferRelativeResize="0"/>
          <p:nvPr/>
        </p:nvPicPr>
        <p:blipFill rotWithShape="1">
          <a:blip r:embed="rId2">
            <a:alphaModFix/>
          </a:blip>
          <a:srcRect b="0" l="0" r="0" t="0"/>
          <a:stretch/>
        </p:blipFill>
        <p:spPr>
          <a:xfrm>
            <a:off x="6248401" y="4765675"/>
            <a:ext cx="1905000" cy="200025"/>
          </a:xfrm>
          <a:prstGeom prst="rect">
            <a:avLst/>
          </a:prstGeom>
          <a:noFill/>
          <a:ln>
            <a:noFill/>
          </a:ln>
        </p:spPr>
      </p:pic>
      <p:pic>
        <p:nvPicPr>
          <p:cNvPr descr="Bar_RtAngle_7502_RGB.png" id="74" name="Google Shape;74;p17"/>
          <p:cNvPicPr preferRelativeResize="0"/>
          <p:nvPr/>
        </p:nvPicPr>
        <p:blipFill rotWithShape="1">
          <a:blip r:embed="rId3">
            <a:alphaModFix/>
          </a:blip>
          <a:srcRect b="0" l="0" r="0" t="0"/>
          <a:stretch/>
        </p:blipFill>
        <p:spPr>
          <a:xfrm>
            <a:off x="784225" y="1078354"/>
            <a:ext cx="1358183" cy="50287"/>
          </a:xfrm>
          <a:prstGeom prst="rect">
            <a:avLst/>
          </a:prstGeom>
          <a:noFill/>
          <a:ln>
            <a:noFill/>
          </a:ln>
        </p:spPr>
      </p:pic>
      <p:sp>
        <p:nvSpPr>
          <p:cNvPr id="75" name="Google Shape;75;p17"/>
          <p:cNvSpPr txBox="1"/>
          <p:nvPr>
            <p:ph type="title"/>
          </p:nvPr>
        </p:nvSpPr>
        <p:spPr>
          <a:xfrm>
            <a:off x="671757" y="273802"/>
            <a:ext cx="8184600" cy="748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7"/>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bg>
      <p:bgPr>
        <a:solidFill>
          <a:srgbClr val="4B2E83"/>
        </a:solidFill>
      </p:bgPr>
    </p:bg>
    <p:spTree>
      <p:nvGrpSpPr>
        <p:cNvPr id="77" name="Shape 77"/>
        <p:cNvGrpSpPr/>
        <p:nvPr/>
      </p:nvGrpSpPr>
      <p:grpSpPr>
        <a:xfrm>
          <a:off x="0" y="0"/>
          <a:ext cx="0" cy="0"/>
          <a:chOff x="0" y="0"/>
          <a:chExt cx="0" cy="0"/>
        </a:xfrm>
      </p:grpSpPr>
      <p:pic>
        <p:nvPicPr>
          <p:cNvPr descr="UW_W Logo_White.png" id="78" name="Google Shape;78;p18"/>
          <p:cNvPicPr preferRelativeResize="0"/>
          <p:nvPr/>
        </p:nvPicPr>
        <p:blipFill rotWithShape="1">
          <a:blip r:embed="rId2">
            <a:alphaModFix/>
          </a:blip>
          <a:srcRect b="0" l="0" r="0" t="0"/>
          <a:stretch/>
        </p:blipFill>
        <p:spPr>
          <a:xfrm>
            <a:off x="7445815" y="4459390"/>
            <a:ext cx="1028700" cy="692658"/>
          </a:xfrm>
          <a:prstGeom prst="rect">
            <a:avLst/>
          </a:prstGeom>
          <a:noFill/>
          <a:ln>
            <a:noFill/>
          </a:ln>
        </p:spPr>
      </p:pic>
      <p:sp>
        <p:nvSpPr>
          <p:cNvPr id="79" name="Google Shape;79;p18"/>
          <p:cNvSpPr txBox="1"/>
          <p:nvPr>
            <p:ph idx="1" type="body"/>
          </p:nvPr>
        </p:nvSpPr>
        <p:spPr>
          <a:xfrm>
            <a:off x="659305" y="1302544"/>
            <a:ext cx="8076900" cy="30117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lnSpc>
                <a:spcPct val="100000"/>
              </a:lnSpc>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lnSpc>
                <a:spcPct val="100000"/>
              </a:lnSpc>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lnSpc>
                <a:spcPct val="100000"/>
              </a:lnSpc>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lnSpc>
                <a:spcPct val="100000"/>
              </a:lnSpc>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80" name="Google Shape;80;p18"/>
          <p:cNvPicPr preferRelativeResize="0"/>
          <p:nvPr/>
        </p:nvPicPr>
        <p:blipFill rotWithShape="1">
          <a:blip r:embed="rId3">
            <a:alphaModFix/>
          </a:blip>
          <a:srcRect b="0" l="0" r="0" t="0"/>
          <a:stretch/>
        </p:blipFill>
        <p:spPr>
          <a:xfrm>
            <a:off x="784225" y="1078354"/>
            <a:ext cx="1358183" cy="50287"/>
          </a:xfrm>
          <a:prstGeom prst="rect">
            <a:avLst/>
          </a:prstGeom>
          <a:noFill/>
          <a:ln>
            <a:noFill/>
          </a:ln>
        </p:spPr>
      </p:pic>
      <p:sp>
        <p:nvSpPr>
          <p:cNvPr id="81" name="Google Shape;81;p18"/>
          <p:cNvSpPr txBox="1"/>
          <p:nvPr>
            <p:ph type="title"/>
          </p:nvPr>
        </p:nvSpPr>
        <p:spPr>
          <a:xfrm>
            <a:off x="671756" y="278633"/>
            <a:ext cx="8064600" cy="744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8"/>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FFFFFF"/>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bg>
      <p:bgPr>
        <a:solidFill>
          <a:srgbClr val="4B2E83"/>
        </a:solidFill>
      </p:bgPr>
    </p:bg>
    <p:spTree>
      <p:nvGrpSpPr>
        <p:cNvPr id="83" name="Shape 83"/>
        <p:cNvGrpSpPr/>
        <p:nvPr/>
      </p:nvGrpSpPr>
      <p:grpSpPr>
        <a:xfrm>
          <a:off x="0" y="0"/>
          <a:ext cx="0" cy="0"/>
          <a:chOff x="0" y="0"/>
          <a:chExt cx="0" cy="0"/>
        </a:xfrm>
      </p:grpSpPr>
      <p:pic>
        <p:nvPicPr>
          <p:cNvPr id="84" name="Google Shape;84;p19"/>
          <p:cNvPicPr preferRelativeResize="0"/>
          <p:nvPr/>
        </p:nvPicPr>
        <p:blipFill rotWithShape="1">
          <a:blip r:embed="rId2">
            <a:alphaModFix/>
          </a:blip>
          <a:srcRect b="0" l="0" r="0" t="0"/>
          <a:stretch/>
        </p:blipFill>
        <p:spPr>
          <a:xfrm>
            <a:off x="6248401" y="4765675"/>
            <a:ext cx="1905000" cy="200025"/>
          </a:xfrm>
          <a:prstGeom prst="rect">
            <a:avLst/>
          </a:prstGeom>
          <a:noFill/>
          <a:ln>
            <a:noFill/>
          </a:ln>
        </p:spPr>
      </p:pic>
      <p:sp>
        <p:nvSpPr>
          <p:cNvPr id="85" name="Google Shape;85;p19"/>
          <p:cNvSpPr/>
          <p:nvPr>
            <p:ph idx="2" type="chart"/>
          </p:nvPr>
        </p:nvSpPr>
        <p:spPr>
          <a:xfrm>
            <a:off x="766763" y="1302544"/>
            <a:ext cx="8021700" cy="3324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86" name="Google Shape;86;p19"/>
          <p:cNvPicPr preferRelativeResize="0"/>
          <p:nvPr/>
        </p:nvPicPr>
        <p:blipFill rotWithShape="1">
          <a:blip r:embed="rId3">
            <a:alphaModFix/>
          </a:blip>
          <a:srcRect b="0" l="0" r="0" t="0"/>
          <a:stretch/>
        </p:blipFill>
        <p:spPr>
          <a:xfrm>
            <a:off x="784225" y="1078354"/>
            <a:ext cx="1358183" cy="50287"/>
          </a:xfrm>
          <a:prstGeom prst="rect">
            <a:avLst/>
          </a:prstGeom>
          <a:noFill/>
          <a:ln>
            <a:noFill/>
          </a:ln>
        </p:spPr>
      </p:pic>
      <p:sp>
        <p:nvSpPr>
          <p:cNvPr id="87" name="Google Shape;87;p19"/>
          <p:cNvSpPr txBox="1"/>
          <p:nvPr>
            <p:ph type="title"/>
          </p:nvPr>
        </p:nvSpPr>
        <p:spPr>
          <a:xfrm>
            <a:off x="671756" y="278633"/>
            <a:ext cx="8116500" cy="744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3000"/>
              <a:buFont typeface="Encode Sans Condensed Thin"/>
              <a:buNone/>
              <a:defRPr b="1" i="0" sz="3000" u="none" cap="none" strike="noStrike">
                <a:solidFill>
                  <a:schemeClr val="lt2"/>
                </a:solidFill>
                <a:latin typeface="Encode Sans Condensed Thin"/>
                <a:ea typeface="Encode Sans Condensed Thin"/>
                <a:cs typeface="Encode Sans Condensed Thin"/>
                <a:sym typeface="Encode Sans Condensed Th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19"/>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Encode Sans Condensed Thin"/>
                <a:ea typeface="Encode Sans Condensed Thin"/>
                <a:cs typeface="Encode Sans Condensed Thin"/>
                <a:sym typeface="Encode Sans Condensed Th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2E83"/>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45.png"/><Relationship Id="rId6"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en.wikipedia.org/wiki/Jupyter" TargetMode="External"/><Relationship Id="rId4" Type="http://schemas.openxmlformats.org/officeDocument/2006/relationships/hyperlink" Target="https://en.wikipedia.org/wiki/Julia_(programming_language)" TargetMode="External"/><Relationship Id="rId5" Type="http://schemas.openxmlformats.org/officeDocument/2006/relationships/hyperlink" Target="https://en.wikipedia.org/wiki/Julia_(programming_language)" TargetMode="External"/><Relationship Id="rId6" Type="http://schemas.openxmlformats.org/officeDocument/2006/relationships/hyperlink" Target="https://en.wikipedia.org/wiki/Python_(programming_language)" TargetMode="External"/><Relationship Id="rId7" Type="http://schemas.openxmlformats.org/officeDocument/2006/relationships/hyperlink" Target="https://en.wikipedia.org/wiki/Python_(programming_language)" TargetMode="External"/><Relationship Id="rId8" Type="http://schemas.openxmlformats.org/officeDocument/2006/relationships/hyperlink" Target="https://en.wikipedia.org/wiki/R_(programming_langua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671757" y="884868"/>
            <a:ext cx="6972300" cy="1981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3500"/>
              <a:buFont typeface="Encode Sans Condensed Thin"/>
              <a:buNone/>
            </a:pPr>
            <a:r>
              <a:rPr lang="en" sz="3500"/>
              <a:t>Opinion Spam Detection</a:t>
            </a:r>
            <a:br>
              <a:rPr lang="en" sz="3500"/>
            </a:br>
            <a:br>
              <a:rPr lang="en" sz="3500"/>
            </a:br>
            <a:r>
              <a:rPr lang="en" sz="3500"/>
              <a:t>Final Presentation</a:t>
            </a:r>
            <a:endParaRPr/>
          </a:p>
        </p:txBody>
      </p:sp>
      <p:sp>
        <p:nvSpPr>
          <p:cNvPr id="94" name="Google Shape;94;p20"/>
          <p:cNvSpPr txBox="1"/>
          <p:nvPr/>
        </p:nvSpPr>
        <p:spPr>
          <a:xfrm>
            <a:off x="704194" y="3909845"/>
            <a:ext cx="5970000" cy="6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lang="en">
                <a:solidFill>
                  <a:schemeClr val="lt1"/>
                </a:solidFill>
              </a:rPr>
              <a:t>Team 9 </a:t>
            </a:r>
            <a:br>
              <a:rPr lang="en">
                <a:solidFill>
                  <a:schemeClr val="lt1"/>
                </a:solidFill>
              </a:rPr>
            </a:br>
            <a:r>
              <a:rPr lang="en">
                <a:solidFill>
                  <a:schemeClr val="lt1"/>
                </a:solidFill>
              </a:rPr>
              <a:t>(</a:t>
            </a:r>
            <a:r>
              <a:rPr lang="en">
                <a:solidFill>
                  <a:schemeClr val="lt1"/>
                </a:solidFill>
              </a:rPr>
              <a:t>Siddharth, </a:t>
            </a:r>
            <a:r>
              <a:rPr lang="en">
                <a:solidFill>
                  <a:schemeClr val="lt1"/>
                </a:solidFill>
              </a:rPr>
              <a:t>Srivatsav, Patrick)</a:t>
            </a:r>
            <a:endParaRPr b="0" i="0" sz="1400" u="none" cap="none" strike="noStrike">
              <a:solidFill>
                <a:schemeClr val="lt1"/>
              </a:solidFill>
              <a:latin typeface="Arial"/>
              <a:ea typeface="Arial"/>
              <a:cs typeface="Arial"/>
              <a:sym typeface="Arial"/>
            </a:endParaRPr>
          </a:p>
        </p:txBody>
      </p:sp>
      <p:sp>
        <p:nvSpPr>
          <p:cNvPr id="95" name="Google Shape;95;p20"/>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Feature Selection (Review Length)</a:t>
            </a:r>
            <a:endParaRPr/>
          </a:p>
        </p:txBody>
      </p:sp>
      <p:sp>
        <p:nvSpPr>
          <p:cNvPr id="184" name="Google Shape;184;p29"/>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85" name="Google Shape;185;p29"/>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86" name="Google Shape;186;p29"/>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187" name="Google Shape;187;p29"/>
          <p:cNvPicPr preferRelativeResize="0"/>
          <p:nvPr/>
        </p:nvPicPr>
        <p:blipFill>
          <a:blip r:embed="rId3">
            <a:alphaModFix/>
          </a:blip>
          <a:stretch>
            <a:fillRect/>
          </a:stretch>
        </p:blipFill>
        <p:spPr>
          <a:xfrm>
            <a:off x="210875" y="1287100"/>
            <a:ext cx="4338025" cy="3224999"/>
          </a:xfrm>
          <a:prstGeom prst="rect">
            <a:avLst/>
          </a:prstGeom>
          <a:noFill/>
          <a:ln>
            <a:noFill/>
          </a:ln>
        </p:spPr>
      </p:pic>
      <p:pic>
        <p:nvPicPr>
          <p:cNvPr id="188" name="Google Shape;188;p29"/>
          <p:cNvPicPr preferRelativeResize="0"/>
          <p:nvPr/>
        </p:nvPicPr>
        <p:blipFill>
          <a:blip r:embed="rId4">
            <a:alphaModFix/>
          </a:blip>
          <a:stretch>
            <a:fillRect/>
          </a:stretch>
        </p:blipFill>
        <p:spPr>
          <a:xfrm>
            <a:off x="4767450" y="1449575"/>
            <a:ext cx="4338025" cy="3062525"/>
          </a:xfrm>
          <a:prstGeom prst="rect">
            <a:avLst/>
          </a:prstGeom>
          <a:noFill/>
          <a:ln>
            <a:noFill/>
          </a:ln>
        </p:spPr>
      </p:pic>
      <p:sp>
        <p:nvSpPr>
          <p:cNvPr id="189" name="Google Shape;189;p29"/>
          <p:cNvSpPr txBox="1"/>
          <p:nvPr/>
        </p:nvSpPr>
        <p:spPr>
          <a:xfrm>
            <a:off x="7575425" y="137950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highlight>
                  <a:srgbClr val="FFFF00"/>
                </a:highlight>
              </a:rPr>
              <a:t>Truthful</a:t>
            </a:r>
            <a:endParaRPr>
              <a:solidFill>
                <a:srgbClr val="38761D"/>
              </a:solidFill>
              <a:highlight>
                <a:srgbClr val="FFFF00"/>
              </a:highlight>
            </a:endParaRPr>
          </a:p>
        </p:txBody>
      </p:sp>
      <p:sp>
        <p:nvSpPr>
          <p:cNvPr id="190" name="Google Shape;190;p29"/>
          <p:cNvSpPr txBox="1"/>
          <p:nvPr/>
        </p:nvSpPr>
        <p:spPr>
          <a:xfrm>
            <a:off x="3069400" y="14768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highlight>
                  <a:srgbClr val="FFFF00"/>
                </a:highlight>
              </a:rPr>
              <a:t>Deceptive</a:t>
            </a:r>
            <a:endParaRPr>
              <a:solidFill>
                <a:srgbClr val="FF0000"/>
              </a:solidFill>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Feature Selection (Word Count)</a:t>
            </a:r>
            <a:endParaRPr/>
          </a:p>
        </p:txBody>
      </p:sp>
      <p:sp>
        <p:nvSpPr>
          <p:cNvPr id="196" name="Google Shape;196;p30"/>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97" name="Google Shape;197;p30"/>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98" name="Google Shape;198;p30"/>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199" name="Google Shape;199;p30"/>
          <p:cNvPicPr preferRelativeResize="0"/>
          <p:nvPr/>
        </p:nvPicPr>
        <p:blipFill>
          <a:blip r:embed="rId3">
            <a:alphaModFix/>
          </a:blip>
          <a:stretch>
            <a:fillRect/>
          </a:stretch>
        </p:blipFill>
        <p:spPr>
          <a:xfrm>
            <a:off x="838825" y="1192800"/>
            <a:ext cx="7826999" cy="3557050"/>
          </a:xfrm>
          <a:prstGeom prst="rect">
            <a:avLst/>
          </a:prstGeom>
          <a:noFill/>
          <a:ln>
            <a:noFill/>
          </a:ln>
        </p:spPr>
      </p:pic>
      <p:sp>
        <p:nvSpPr>
          <p:cNvPr id="200" name="Google Shape;200;p30"/>
          <p:cNvSpPr txBox="1"/>
          <p:nvPr/>
        </p:nvSpPr>
        <p:spPr>
          <a:xfrm>
            <a:off x="5912200" y="1443725"/>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All Reviews</a:t>
            </a:r>
            <a:endParaRPr>
              <a:highlight>
                <a:schemeClr val="accent6"/>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Arial"/>
              <a:buNone/>
            </a:pPr>
            <a:r>
              <a:rPr lang="en"/>
              <a:t>Part A — Feature Selection (Word Count)</a:t>
            </a:r>
            <a:endParaRPr/>
          </a:p>
        </p:txBody>
      </p:sp>
      <p:sp>
        <p:nvSpPr>
          <p:cNvPr id="206" name="Google Shape;206;p31"/>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7" name="Google Shape;207;p31"/>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08" name="Google Shape;208;p31"/>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209" name="Google Shape;209;p31"/>
          <p:cNvPicPr preferRelativeResize="0"/>
          <p:nvPr/>
        </p:nvPicPr>
        <p:blipFill>
          <a:blip r:embed="rId3">
            <a:alphaModFix/>
          </a:blip>
          <a:stretch>
            <a:fillRect/>
          </a:stretch>
        </p:blipFill>
        <p:spPr>
          <a:xfrm>
            <a:off x="0" y="1086554"/>
            <a:ext cx="4461926" cy="3493446"/>
          </a:xfrm>
          <a:prstGeom prst="rect">
            <a:avLst/>
          </a:prstGeom>
          <a:noFill/>
          <a:ln>
            <a:noFill/>
          </a:ln>
        </p:spPr>
      </p:pic>
      <p:pic>
        <p:nvPicPr>
          <p:cNvPr id="210" name="Google Shape;210;p31"/>
          <p:cNvPicPr preferRelativeResize="0"/>
          <p:nvPr/>
        </p:nvPicPr>
        <p:blipFill>
          <a:blip r:embed="rId4">
            <a:alphaModFix/>
          </a:blip>
          <a:stretch>
            <a:fillRect/>
          </a:stretch>
        </p:blipFill>
        <p:spPr>
          <a:xfrm>
            <a:off x="4572000" y="1086550"/>
            <a:ext cx="4460208" cy="3493450"/>
          </a:xfrm>
          <a:prstGeom prst="rect">
            <a:avLst/>
          </a:prstGeom>
          <a:noFill/>
          <a:ln>
            <a:noFill/>
          </a:ln>
        </p:spPr>
      </p:pic>
      <p:sp>
        <p:nvSpPr>
          <p:cNvPr id="211" name="Google Shape;211;p31"/>
          <p:cNvSpPr txBox="1"/>
          <p:nvPr/>
        </p:nvSpPr>
        <p:spPr>
          <a:xfrm>
            <a:off x="2680400" y="15221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highlight>
                  <a:srgbClr val="FFFF00"/>
                </a:highlight>
              </a:rPr>
              <a:t>Deceptive</a:t>
            </a:r>
            <a:endParaRPr>
              <a:solidFill>
                <a:srgbClr val="FF0000"/>
              </a:solidFill>
              <a:highlight>
                <a:srgbClr val="FFFF00"/>
              </a:highlight>
            </a:endParaRPr>
          </a:p>
        </p:txBody>
      </p:sp>
      <p:sp>
        <p:nvSpPr>
          <p:cNvPr id="212" name="Google Shape;212;p31"/>
          <p:cNvSpPr txBox="1"/>
          <p:nvPr/>
        </p:nvSpPr>
        <p:spPr>
          <a:xfrm>
            <a:off x="7176550" y="15221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highlight>
                  <a:srgbClr val="FFFF00"/>
                </a:highlight>
              </a:rPr>
              <a:t>Truthful</a:t>
            </a:r>
            <a:endParaRPr>
              <a:solidFill>
                <a:srgbClr val="38761D"/>
              </a:solidFill>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Feature Selection (POS Tagging)</a:t>
            </a:r>
            <a:endParaRPr/>
          </a:p>
        </p:txBody>
      </p:sp>
      <p:sp>
        <p:nvSpPr>
          <p:cNvPr id="218" name="Google Shape;218;p32"/>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19" name="Google Shape;219;p32"/>
          <p:cNvPicPr preferRelativeResize="0"/>
          <p:nvPr/>
        </p:nvPicPr>
        <p:blipFill>
          <a:blip r:embed="rId3">
            <a:alphaModFix/>
          </a:blip>
          <a:stretch>
            <a:fillRect/>
          </a:stretch>
        </p:blipFill>
        <p:spPr>
          <a:xfrm>
            <a:off x="71438" y="1185795"/>
            <a:ext cx="4886324" cy="1977480"/>
          </a:xfrm>
          <a:prstGeom prst="rect">
            <a:avLst/>
          </a:prstGeom>
          <a:noFill/>
          <a:ln>
            <a:noFill/>
          </a:ln>
        </p:spPr>
      </p:pic>
      <p:pic>
        <p:nvPicPr>
          <p:cNvPr id="220" name="Google Shape;220;p32"/>
          <p:cNvPicPr preferRelativeResize="0"/>
          <p:nvPr/>
        </p:nvPicPr>
        <p:blipFill>
          <a:blip r:embed="rId4">
            <a:alphaModFix/>
          </a:blip>
          <a:stretch>
            <a:fillRect/>
          </a:stretch>
        </p:blipFill>
        <p:spPr>
          <a:xfrm>
            <a:off x="3880500" y="3163275"/>
            <a:ext cx="4907739" cy="1977475"/>
          </a:xfrm>
          <a:prstGeom prst="rect">
            <a:avLst/>
          </a:prstGeom>
          <a:noFill/>
          <a:ln>
            <a:noFill/>
          </a:ln>
        </p:spPr>
      </p:pic>
      <p:pic>
        <p:nvPicPr>
          <p:cNvPr id="221" name="Google Shape;221;p32"/>
          <p:cNvPicPr preferRelativeResize="0"/>
          <p:nvPr/>
        </p:nvPicPr>
        <p:blipFill>
          <a:blip r:embed="rId5">
            <a:alphaModFix/>
          </a:blip>
          <a:stretch>
            <a:fillRect/>
          </a:stretch>
        </p:blipFill>
        <p:spPr>
          <a:xfrm>
            <a:off x="6443725" y="779773"/>
            <a:ext cx="2291225" cy="2622751"/>
          </a:xfrm>
          <a:prstGeom prst="rect">
            <a:avLst/>
          </a:prstGeom>
          <a:noFill/>
          <a:ln>
            <a:noFill/>
          </a:ln>
        </p:spPr>
      </p:pic>
      <p:pic>
        <p:nvPicPr>
          <p:cNvPr id="222" name="Google Shape;222;p32"/>
          <p:cNvPicPr preferRelativeResize="0"/>
          <p:nvPr/>
        </p:nvPicPr>
        <p:blipFill>
          <a:blip r:embed="rId6">
            <a:alphaModFix/>
          </a:blip>
          <a:stretch>
            <a:fillRect/>
          </a:stretch>
        </p:blipFill>
        <p:spPr>
          <a:xfrm>
            <a:off x="229425" y="3163275"/>
            <a:ext cx="3048300" cy="1977475"/>
          </a:xfrm>
          <a:prstGeom prst="rect">
            <a:avLst/>
          </a:prstGeom>
          <a:noFill/>
          <a:ln>
            <a:noFill/>
          </a:ln>
        </p:spPr>
      </p:pic>
      <p:sp>
        <p:nvSpPr>
          <p:cNvPr id="223" name="Google Shape;223;p32"/>
          <p:cNvSpPr txBox="1"/>
          <p:nvPr/>
        </p:nvSpPr>
        <p:spPr>
          <a:xfrm>
            <a:off x="3270300" y="138100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highlight>
                  <a:srgbClr val="FFFF00"/>
                </a:highlight>
              </a:rPr>
              <a:t>Deceptive</a:t>
            </a:r>
            <a:endParaRPr>
              <a:solidFill>
                <a:srgbClr val="FF0000"/>
              </a:solidFill>
              <a:highlight>
                <a:srgbClr val="FFFF00"/>
              </a:highlight>
            </a:endParaRPr>
          </a:p>
        </p:txBody>
      </p:sp>
      <p:sp>
        <p:nvSpPr>
          <p:cNvPr id="224" name="Google Shape;224;p32"/>
          <p:cNvSpPr txBox="1"/>
          <p:nvPr/>
        </p:nvSpPr>
        <p:spPr>
          <a:xfrm>
            <a:off x="6771125" y="36714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highlight>
                  <a:srgbClr val="FFFF00"/>
                </a:highlight>
              </a:rPr>
              <a:t>Truthful</a:t>
            </a:r>
            <a:endParaRPr>
              <a:solidFill>
                <a:srgbClr val="38761D"/>
              </a:solidFill>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Feature Selection (Polarity</a:t>
            </a:r>
            <a:r>
              <a:rPr lang="en"/>
              <a:t>)</a:t>
            </a:r>
            <a:endParaRPr/>
          </a:p>
        </p:txBody>
      </p:sp>
      <p:sp>
        <p:nvSpPr>
          <p:cNvPr id="230" name="Google Shape;230;p33"/>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1" name="Google Shape;231;p33"/>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32" name="Google Shape;232;p33"/>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233" name="Google Shape;233;p33"/>
          <p:cNvPicPr preferRelativeResize="0"/>
          <p:nvPr/>
        </p:nvPicPr>
        <p:blipFill>
          <a:blip r:embed="rId3">
            <a:alphaModFix/>
          </a:blip>
          <a:stretch>
            <a:fillRect/>
          </a:stretch>
        </p:blipFill>
        <p:spPr>
          <a:xfrm>
            <a:off x="752850" y="1153900"/>
            <a:ext cx="8035400" cy="3529825"/>
          </a:xfrm>
          <a:prstGeom prst="rect">
            <a:avLst/>
          </a:prstGeom>
          <a:noFill/>
          <a:ln>
            <a:noFill/>
          </a:ln>
        </p:spPr>
      </p:pic>
      <p:sp>
        <p:nvSpPr>
          <p:cNvPr id="234" name="Google Shape;234;p33"/>
          <p:cNvSpPr txBox="1"/>
          <p:nvPr/>
        </p:nvSpPr>
        <p:spPr>
          <a:xfrm>
            <a:off x="6893050" y="1379500"/>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All Reviews</a:t>
            </a:r>
            <a:endParaRPr>
              <a:highlight>
                <a:schemeClr val="accent6"/>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Arial"/>
              <a:buNone/>
            </a:pPr>
            <a:r>
              <a:rPr lang="en"/>
              <a:t>Part A — Feature Selection (Polarity)</a:t>
            </a:r>
            <a:endParaRPr/>
          </a:p>
        </p:txBody>
      </p:sp>
      <p:sp>
        <p:nvSpPr>
          <p:cNvPr id="240" name="Google Shape;240;p34"/>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41" name="Google Shape;241;p34"/>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42" name="Google Shape;242;p34"/>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243" name="Google Shape;243;p34"/>
          <p:cNvPicPr preferRelativeResize="0"/>
          <p:nvPr/>
        </p:nvPicPr>
        <p:blipFill>
          <a:blip r:embed="rId3">
            <a:alphaModFix/>
          </a:blip>
          <a:stretch>
            <a:fillRect/>
          </a:stretch>
        </p:blipFill>
        <p:spPr>
          <a:xfrm>
            <a:off x="63050" y="1130075"/>
            <a:ext cx="4856000" cy="3635600"/>
          </a:xfrm>
          <a:prstGeom prst="rect">
            <a:avLst/>
          </a:prstGeom>
          <a:noFill/>
          <a:ln>
            <a:noFill/>
          </a:ln>
        </p:spPr>
      </p:pic>
      <p:pic>
        <p:nvPicPr>
          <p:cNvPr id="244" name="Google Shape;244;p34"/>
          <p:cNvPicPr preferRelativeResize="0"/>
          <p:nvPr/>
        </p:nvPicPr>
        <p:blipFill>
          <a:blip r:embed="rId4">
            <a:alphaModFix/>
          </a:blip>
          <a:stretch>
            <a:fillRect/>
          </a:stretch>
        </p:blipFill>
        <p:spPr>
          <a:xfrm>
            <a:off x="4845875" y="1130075"/>
            <a:ext cx="4139875" cy="3481275"/>
          </a:xfrm>
          <a:prstGeom prst="rect">
            <a:avLst/>
          </a:prstGeom>
          <a:noFill/>
          <a:ln>
            <a:noFill/>
          </a:ln>
        </p:spPr>
      </p:pic>
      <p:sp>
        <p:nvSpPr>
          <p:cNvPr id="245" name="Google Shape;245;p34"/>
          <p:cNvSpPr txBox="1"/>
          <p:nvPr/>
        </p:nvSpPr>
        <p:spPr>
          <a:xfrm>
            <a:off x="5133550" y="15020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highlight>
                  <a:srgbClr val="FFFF00"/>
                </a:highlight>
              </a:rPr>
              <a:t>Truthful</a:t>
            </a:r>
            <a:endParaRPr>
              <a:solidFill>
                <a:srgbClr val="38761D"/>
              </a:solidFill>
              <a:highlight>
                <a:srgbClr val="FFFF00"/>
              </a:highlight>
            </a:endParaRPr>
          </a:p>
        </p:txBody>
      </p:sp>
      <p:sp>
        <p:nvSpPr>
          <p:cNvPr id="246" name="Google Shape;246;p34"/>
          <p:cNvSpPr txBox="1"/>
          <p:nvPr/>
        </p:nvSpPr>
        <p:spPr>
          <a:xfrm>
            <a:off x="308075" y="161180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highlight>
                  <a:srgbClr val="FFFF00"/>
                </a:highlight>
              </a:rPr>
              <a:t>Deceptive</a:t>
            </a:r>
            <a:endParaRPr>
              <a:solidFill>
                <a:srgbClr val="FF0000"/>
              </a:solidFill>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Arial"/>
              <a:buNone/>
            </a:pPr>
            <a:r>
              <a:rPr lang="en"/>
              <a:t>Part A — Feature Selection (Subjectivity)</a:t>
            </a:r>
            <a:endParaRPr/>
          </a:p>
        </p:txBody>
      </p:sp>
      <p:sp>
        <p:nvSpPr>
          <p:cNvPr id="252" name="Google Shape;252;p35"/>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3" name="Google Shape;253;p35"/>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54" name="Google Shape;254;p35"/>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255" name="Google Shape;255;p35"/>
          <p:cNvPicPr preferRelativeResize="0"/>
          <p:nvPr/>
        </p:nvPicPr>
        <p:blipFill>
          <a:blip r:embed="rId3">
            <a:alphaModFix/>
          </a:blip>
          <a:stretch>
            <a:fillRect/>
          </a:stretch>
        </p:blipFill>
        <p:spPr>
          <a:xfrm>
            <a:off x="0" y="1161450"/>
            <a:ext cx="8985751" cy="3588400"/>
          </a:xfrm>
          <a:prstGeom prst="rect">
            <a:avLst/>
          </a:prstGeom>
          <a:noFill/>
          <a:ln>
            <a:noFill/>
          </a:ln>
        </p:spPr>
      </p:pic>
      <p:sp>
        <p:nvSpPr>
          <p:cNvPr id="256" name="Google Shape;256;p35"/>
          <p:cNvSpPr txBox="1"/>
          <p:nvPr/>
        </p:nvSpPr>
        <p:spPr>
          <a:xfrm>
            <a:off x="6917000" y="1749075"/>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All Reviews</a:t>
            </a:r>
            <a:endParaRPr>
              <a:highlight>
                <a:schemeClr val="accent6"/>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Feature Selection (Subjectivity)</a:t>
            </a:r>
            <a:endParaRPr/>
          </a:p>
        </p:txBody>
      </p:sp>
      <p:sp>
        <p:nvSpPr>
          <p:cNvPr id="262" name="Google Shape;262;p36"/>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63" name="Google Shape;263;p36"/>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264" name="Google Shape;264;p36"/>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265" name="Google Shape;265;p36"/>
          <p:cNvPicPr preferRelativeResize="0"/>
          <p:nvPr/>
        </p:nvPicPr>
        <p:blipFill>
          <a:blip r:embed="rId3">
            <a:alphaModFix/>
          </a:blip>
          <a:stretch>
            <a:fillRect/>
          </a:stretch>
        </p:blipFill>
        <p:spPr>
          <a:xfrm>
            <a:off x="121850" y="1161350"/>
            <a:ext cx="4450149" cy="3588500"/>
          </a:xfrm>
          <a:prstGeom prst="rect">
            <a:avLst/>
          </a:prstGeom>
          <a:noFill/>
          <a:ln>
            <a:noFill/>
          </a:ln>
        </p:spPr>
      </p:pic>
      <p:pic>
        <p:nvPicPr>
          <p:cNvPr id="266" name="Google Shape;266;p36"/>
          <p:cNvPicPr preferRelativeResize="0"/>
          <p:nvPr/>
        </p:nvPicPr>
        <p:blipFill>
          <a:blip r:embed="rId4">
            <a:alphaModFix/>
          </a:blip>
          <a:stretch>
            <a:fillRect/>
          </a:stretch>
        </p:blipFill>
        <p:spPr>
          <a:xfrm>
            <a:off x="4743225" y="1161350"/>
            <a:ext cx="4284000" cy="3588500"/>
          </a:xfrm>
          <a:prstGeom prst="rect">
            <a:avLst/>
          </a:prstGeom>
          <a:noFill/>
          <a:ln>
            <a:noFill/>
          </a:ln>
        </p:spPr>
      </p:pic>
      <p:sp>
        <p:nvSpPr>
          <p:cNvPr id="267" name="Google Shape;267;p36"/>
          <p:cNvSpPr txBox="1"/>
          <p:nvPr/>
        </p:nvSpPr>
        <p:spPr>
          <a:xfrm>
            <a:off x="5066425" y="15917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highlight>
                  <a:srgbClr val="FFFF00"/>
                </a:highlight>
              </a:rPr>
              <a:t>Truthful</a:t>
            </a:r>
            <a:endParaRPr>
              <a:solidFill>
                <a:srgbClr val="38761D"/>
              </a:solidFill>
              <a:highlight>
                <a:srgbClr val="FFFF00"/>
              </a:highlight>
            </a:endParaRPr>
          </a:p>
        </p:txBody>
      </p:sp>
      <p:sp>
        <p:nvSpPr>
          <p:cNvPr id="268" name="Google Shape;268;p36"/>
          <p:cNvSpPr txBox="1"/>
          <p:nvPr/>
        </p:nvSpPr>
        <p:spPr>
          <a:xfrm>
            <a:off x="382075" y="1591725"/>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highlight>
                  <a:srgbClr val="FFFF00"/>
                </a:highlight>
              </a:rPr>
              <a:t>Deceptive</a:t>
            </a:r>
            <a:endParaRPr>
              <a:solidFill>
                <a:srgbClr val="FF0000"/>
              </a:solidFill>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A — Feature Importance</a:t>
            </a:r>
            <a:endParaRPr/>
          </a:p>
        </p:txBody>
      </p:sp>
      <p:pic>
        <p:nvPicPr>
          <p:cNvPr id="274" name="Google Shape;274;p37"/>
          <p:cNvPicPr preferRelativeResize="0"/>
          <p:nvPr/>
        </p:nvPicPr>
        <p:blipFill>
          <a:blip r:embed="rId3">
            <a:alphaModFix/>
          </a:blip>
          <a:stretch>
            <a:fillRect/>
          </a:stretch>
        </p:blipFill>
        <p:spPr>
          <a:xfrm>
            <a:off x="2312350" y="1313500"/>
            <a:ext cx="3726500" cy="3161525"/>
          </a:xfrm>
          <a:prstGeom prst="rect">
            <a:avLst/>
          </a:prstGeom>
          <a:noFill/>
          <a:ln>
            <a:noFill/>
          </a:ln>
        </p:spPr>
      </p:pic>
      <p:sp>
        <p:nvSpPr>
          <p:cNvPr id="275" name="Google Shape;275;p37"/>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Support Vector Machines</a:t>
            </a:r>
            <a:endParaRPr b="1"/>
          </a:p>
          <a:p>
            <a:pPr indent="-317500" lvl="0" marL="457200" rtl="0" algn="l">
              <a:spcBef>
                <a:spcPts val="1200"/>
              </a:spcBef>
              <a:spcAft>
                <a:spcPts val="0"/>
              </a:spcAft>
              <a:buSzPts val="1400"/>
              <a:buChar char="●"/>
            </a:pPr>
            <a:r>
              <a:rPr lang="en" sz="1400"/>
              <a:t>Find a distinctly classifying hyperplane in N-space</a:t>
            </a:r>
            <a:endParaRPr sz="1400"/>
          </a:p>
          <a:p>
            <a:pPr indent="-317500" lvl="0" marL="457200" rtl="0" algn="l">
              <a:spcBef>
                <a:spcPts val="0"/>
              </a:spcBef>
              <a:spcAft>
                <a:spcPts val="0"/>
              </a:spcAft>
              <a:buSzPts val="1400"/>
              <a:buChar char="●"/>
            </a:pPr>
            <a:r>
              <a:rPr lang="en" sz="1400"/>
              <a:t>Maximize margin </a:t>
            </a:r>
            <a:endParaRPr sz="1400"/>
          </a:p>
          <a:p>
            <a:pPr indent="-317500" lvl="0" marL="457200" rtl="0" algn="l">
              <a:spcBef>
                <a:spcPts val="0"/>
              </a:spcBef>
              <a:spcAft>
                <a:spcPts val="0"/>
              </a:spcAft>
              <a:buSzPts val="1400"/>
              <a:buChar char="●"/>
            </a:pPr>
            <a:r>
              <a:rPr lang="en" sz="1400"/>
              <a:t>Support vectors </a:t>
            </a:r>
            <a:endParaRPr sz="1400"/>
          </a:p>
          <a:p>
            <a:pPr indent="-317500" lvl="0" marL="914400" rtl="0" algn="l">
              <a:spcBef>
                <a:spcPts val="0"/>
              </a:spcBef>
              <a:spcAft>
                <a:spcPts val="0"/>
              </a:spcAft>
              <a:buSzPts val="1400"/>
              <a:buChar char="●"/>
            </a:pPr>
            <a:r>
              <a:rPr lang="en" sz="1400"/>
              <a:t>Critical data points near hyperplane </a:t>
            </a:r>
            <a:endParaRPr sz="1400"/>
          </a:p>
          <a:p>
            <a:pPr indent="-317500" lvl="0" marL="457200" rtl="0" algn="l">
              <a:spcBef>
                <a:spcPts val="0"/>
              </a:spcBef>
              <a:spcAft>
                <a:spcPts val="0"/>
              </a:spcAft>
              <a:buSzPts val="1400"/>
              <a:buChar char="●"/>
            </a:pPr>
            <a:r>
              <a:rPr lang="en" sz="1400"/>
              <a:t>Accurate &amp; efficient, but longer training time</a:t>
            </a:r>
            <a:endParaRPr sz="1400"/>
          </a:p>
          <a:p>
            <a:pPr indent="-317500" lvl="0" marL="457200" rtl="0" algn="l">
              <a:spcBef>
                <a:spcPts val="0"/>
              </a:spcBef>
              <a:spcAft>
                <a:spcPts val="0"/>
              </a:spcAft>
              <a:buSzPts val="1400"/>
              <a:buChar char="●"/>
            </a:pPr>
            <a:r>
              <a:rPr lang="en" sz="1400"/>
              <a:t>Implementation </a:t>
            </a:r>
            <a:endParaRPr sz="1400"/>
          </a:p>
          <a:p>
            <a:pPr indent="-317500" lvl="1" marL="1371600" rtl="0" algn="l">
              <a:spcBef>
                <a:spcPts val="0"/>
              </a:spcBef>
              <a:spcAft>
                <a:spcPts val="0"/>
              </a:spcAft>
              <a:buSzPts val="1400"/>
              <a:buChar char="○"/>
            </a:pPr>
            <a:r>
              <a:rPr lang="en" sz="1400"/>
              <a:t>weight calculation using TF-Idf</a:t>
            </a:r>
            <a:endParaRPr sz="1400"/>
          </a:p>
          <a:p>
            <a:pPr indent="-317500" lvl="1" marL="1371600" rtl="0" algn="l">
              <a:spcBef>
                <a:spcPts val="0"/>
              </a:spcBef>
              <a:spcAft>
                <a:spcPts val="0"/>
              </a:spcAft>
              <a:buSzPts val="1400"/>
              <a:buChar char="○"/>
            </a:pPr>
            <a:r>
              <a:rPr lang="en" sz="1400"/>
              <a:t>Kernel method </a:t>
            </a:r>
            <a:endParaRPr sz="1000"/>
          </a:p>
          <a:p>
            <a:pPr indent="0" lvl="0" marL="0" rtl="0" algn="l">
              <a:spcBef>
                <a:spcPts val="1200"/>
              </a:spcBef>
              <a:spcAft>
                <a:spcPts val="1200"/>
              </a:spcAft>
              <a:buNone/>
            </a:pPr>
            <a:r>
              <a:t/>
            </a:r>
            <a:endParaRPr/>
          </a:p>
        </p:txBody>
      </p:sp>
      <p:sp>
        <p:nvSpPr>
          <p:cNvPr id="281" name="Google Shape;281;p38"/>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Model Selection</a:t>
            </a:r>
            <a:endParaRPr/>
          </a:p>
        </p:txBody>
      </p:sp>
      <p:sp>
        <p:nvSpPr>
          <p:cNvPr id="282" name="Google Shape;282;p38"/>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sz="1300">
                <a:solidFill>
                  <a:schemeClr val="dk1"/>
                </a:solidFill>
                <a:latin typeface="Encode Sans Condensed Thin"/>
                <a:ea typeface="Encode Sans Condensed Thin"/>
                <a:cs typeface="Encode Sans Condensed Thin"/>
                <a:sym typeface="Encode Sans Condensed Thin"/>
              </a:rPr>
              <a:t>‹#›</a:t>
            </a:fld>
            <a:endParaRPr sz="1300">
              <a:solidFill>
                <a:schemeClr val="dk1"/>
              </a:solidFill>
              <a:latin typeface="Encode Sans Condensed Thin"/>
              <a:ea typeface="Encode Sans Condensed Thin"/>
              <a:cs typeface="Encode Sans Condensed Thin"/>
              <a:sym typeface="Encode Sans Condensed Thin"/>
            </a:endParaRPr>
          </a:p>
        </p:txBody>
      </p:sp>
      <p:pic>
        <p:nvPicPr>
          <p:cNvPr id="283" name="Google Shape;283;p38"/>
          <p:cNvPicPr preferRelativeResize="0"/>
          <p:nvPr/>
        </p:nvPicPr>
        <p:blipFill rotWithShape="1">
          <a:blip r:embed="rId3">
            <a:alphaModFix/>
          </a:blip>
          <a:srcRect b="0" l="1406" r="3591" t="0"/>
          <a:stretch/>
        </p:blipFill>
        <p:spPr>
          <a:xfrm>
            <a:off x="4779600" y="1103225"/>
            <a:ext cx="4241550" cy="1889150"/>
          </a:xfrm>
          <a:prstGeom prst="rect">
            <a:avLst/>
          </a:prstGeom>
          <a:noFill/>
          <a:ln>
            <a:noFill/>
          </a:ln>
        </p:spPr>
      </p:pic>
      <p:pic>
        <p:nvPicPr>
          <p:cNvPr id="284" name="Google Shape;284;p38"/>
          <p:cNvPicPr preferRelativeResize="0"/>
          <p:nvPr/>
        </p:nvPicPr>
        <p:blipFill>
          <a:blip r:embed="rId4">
            <a:alphaModFix/>
          </a:blip>
          <a:stretch>
            <a:fillRect/>
          </a:stretch>
        </p:blipFill>
        <p:spPr>
          <a:xfrm>
            <a:off x="4694150" y="2774075"/>
            <a:ext cx="3778300" cy="188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01" name="Google Shape;101;p21"/>
          <p:cNvSpPr txBox="1"/>
          <p:nvPr/>
        </p:nvSpPr>
        <p:spPr>
          <a:xfrm>
            <a:off x="656150" y="1208075"/>
            <a:ext cx="4033200" cy="3664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Data Analysis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Overview</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Preliminary Analysis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Review Length</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Word Count</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Data Pre-Processing</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Spell Checker</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Lowercase</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Stop words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Part of Speech Tagging</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Polarity</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Subjectivity</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Feature importance</a:t>
            </a:r>
            <a:endParaRPr sz="1100">
              <a:latin typeface="Calibri"/>
              <a:ea typeface="Calibri"/>
              <a:cs typeface="Calibri"/>
              <a:sym typeface="Calibri"/>
            </a:endParaRPr>
          </a:p>
          <a:p>
            <a:pPr indent="-298450" lvl="0" marL="457200" rtl="0" algn="l">
              <a:lnSpc>
                <a:spcPct val="115000"/>
              </a:lnSpc>
              <a:spcBef>
                <a:spcPts val="0"/>
              </a:spcBef>
              <a:spcAft>
                <a:spcPts val="0"/>
              </a:spcAft>
              <a:buSzPts val="1100"/>
              <a:buFont typeface="Calibri"/>
              <a:buChar char="●"/>
            </a:pPr>
            <a:r>
              <a:rPr lang="en" sz="1100">
                <a:latin typeface="Calibri"/>
                <a:ea typeface="Calibri"/>
                <a:cs typeface="Calibri"/>
                <a:sym typeface="Calibri"/>
              </a:rPr>
              <a:t>Survey of Potential models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Survey of research papers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Support Vector Machines</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Naive Bayes Model</a:t>
            </a:r>
            <a:endParaRPr sz="1100">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sz="1100">
                <a:latin typeface="Calibri"/>
                <a:ea typeface="Calibri"/>
                <a:cs typeface="Calibri"/>
                <a:sym typeface="Calibri"/>
              </a:rPr>
              <a:t>Random Forest</a:t>
            </a:r>
            <a:endParaRPr/>
          </a:p>
        </p:txBody>
      </p:sp>
      <p:sp>
        <p:nvSpPr>
          <p:cNvPr id="102" name="Google Shape;102;p21"/>
          <p:cNvSpPr txBox="1"/>
          <p:nvPr>
            <p:ph type="title"/>
          </p:nvPr>
        </p:nvSpPr>
        <p:spPr>
          <a:xfrm>
            <a:off x="656156" y="2077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Outline</a:t>
            </a:r>
            <a:endParaRPr/>
          </a:p>
        </p:txBody>
      </p:sp>
      <p:sp>
        <p:nvSpPr>
          <p:cNvPr id="103" name="Google Shape;103;p21"/>
          <p:cNvSpPr txBox="1"/>
          <p:nvPr/>
        </p:nvSpPr>
        <p:spPr>
          <a:xfrm>
            <a:off x="4812800" y="1140100"/>
            <a:ext cx="4033200" cy="3664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Train-Test Split</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 data and Test data distribution</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Shuffle (to randomize data)</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Experimental Settings</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Metrics (Accuracy Score, F-1 Score, Recall, Precision)</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 Time</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Hardware used (with commands to find necessary settings)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Training and Fine Tuning </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Evaluation of results  </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 Results</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Test Results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Comparison of machine learning models</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Comparison with related research [</a:t>
            </a:r>
            <a:r>
              <a:rPr i="1" lang="en" sz="1100" u="sng">
                <a:solidFill>
                  <a:schemeClr val="dk1"/>
                </a:solidFill>
                <a:latin typeface="Calibri"/>
                <a:ea typeface="Calibri"/>
                <a:cs typeface="Calibri"/>
                <a:sym typeface="Calibri"/>
              </a:rPr>
              <a:t>Extra Credit</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1" marL="9144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Related works vs Team 9 Implementation (F-1 score)</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Findings and Conclusion</a:t>
            </a:r>
            <a:endParaRPr sz="1100">
              <a:solidFill>
                <a:schemeClr val="dk1"/>
              </a:solidFill>
              <a:latin typeface="Calibri"/>
              <a:ea typeface="Calibri"/>
              <a:cs typeface="Calibri"/>
              <a:sym typeface="Calibri"/>
            </a:endParaRPr>
          </a:p>
        </p:txBody>
      </p:sp>
      <p:sp>
        <p:nvSpPr>
          <p:cNvPr id="104" name="Google Shape;104;p21"/>
          <p:cNvSpPr txBox="1"/>
          <p:nvPr/>
        </p:nvSpPr>
        <p:spPr>
          <a:xfrm>
            <a:off x="6355550" y="902900"/>
            <a:ext cx="9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PART B</a:t>
            </a:r>
            <a:endParaRPr b="1"/>
          </a:p>
        </p:txBody>
      </p:sp>
      <p:sp>
        <p:nvSpPr>
          <p:cNvPr id="105" name="Google Shape;105;p21"/>
          <p:cNvSpPr txBox="1"/>
          <p:nvPr/>
        </p:nvSpPr>
        <p:spPr>
          <a:xfrm>
            <a:off x="2239700" y="902900"/>
            <a:ext cx="8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PART A</a:t>
            </a:r>
            <a:endParaRPr b="1"/>
          </a:p>
        </p:txBody>
      </p:sp>
      <p:sp>
        <p:nvSpPr>
          <p:cNvPr id="106" name="Google Shape;106;p21"/>
          <p:cNvSpPr txBox="1"/>
          <p:nvPr/>
        </p:nvSpPr>
        <p:spPr>
          <a:xfrm>
            <a:off x="2799800" y="4804300"/>
            <a:ext cx="3829200" cy="3540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Individual Contributions and 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idx="4294967295"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Naive Bayes</a:t>
            </a:r>
            <a:endParaRPr b="1"/>
          </a:p>
          <a:p>
            <a:pPr indent="-317500" lvl="0" marL="457200" rtl="0" algn="l">
              <a:spcBef>
                <a:spcPts val="1200"/>
              </a:spcBef>
              <a:spcAft>
                <a:spcPts val="0"/>
              </a:spcAft>
              <a:buSzPts val="1400"/>
              <a:buChar char="●"/>
            </a:pPr>
            <a:r>
              <a:rPr lang="en" sz="1400"/>
              <a:t>Bayes’ Theorem: probability of A after B</a:t>
            </a:r>
            <a:endParaRPr sz="1400"/>
          </a:p>
          <a:p>
            <a:pPr indent="-317500" lvl="0" marL="457200" rtl="0" algn="l">
              <a:spcBef>
                <a:spcPts val="0"/>
              </a:spcBef>
              <a:spcAft>
                <a:spcPts val="0"/>
              </a:spcAft>
              <a:buSzPts val="1400"/>
              <a:buChar char="●"/>
            </a:pPr>
            <a:r>
              <a:rPr lang="en" sz="1400"/>
              <a:t>“Naive” - independence among predictors</a:t>
            </a:r>
            <a:endParaRPr sz="1400"/>
          </a:p>
          <a:p>
            <a:pPr indent="-317500" lvl="0" marL="457200" rtl="0" algn="l">
              <a:spcBef>
                <a:spcPts val="0"/>
              </a:spcBef>
              <a:spcAft>
                <a:spcPts val="0"/>
              </a:spcAft>
              <a:buSzPts val="1400"/>
              <a:buChar char="●"/>
            </a:pPr>
            <a:r>
              <a:rPr lang="en" sz="1400"/>
              <a:t>“Nigerian Prince”, “fast money”, etc.</a:t>
            </a:r>
            <a:endParaRPr sz="1400"/>
          </a:p>
          <a:p>
            <a:pPr indent="-317500" lvl="0" marL="457200" rtl="0" algn="l">
              <a:spcBef>
                <a:spcPts val="0"/>
              </a:spcBef>
              <a:spcAft>
                <a:spcPts val="0"/>
              </a:spcAft>
              <a:buSzPts val="1400"/>
              <a:buChar char="●"/>
            </a:pPr>
            <a:r>
              <a:rPr lang="en" sz="1400"/>
              <a:t>Simplistic but high-performing</a:t>
            </a:r>
            <a:endParaRPr sz="1400"/>
          </a:p>
          <a:p>
            <a:pPr indent="0" lvl="0" marL="914400" rtl="0" algn="l">
              <a:spcBef>
                <a:spcPts val="1200"/>
              </a:spcBef>
              <a:spcAft>
                <a:spcPts val="0"/>
              </a:spcAft>
              <a:buNone/>
            </a:pPr>
            <a:r>
              <a:t/>
            </a:r>
            <a:endParaRPr sz="1400"/>
          </a:p>
          <a:p>
            <a:pPr indent="0" lvl="0" marL="91440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290" name="Google Shape;290;p39"/>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Model Selection</a:t>
            </a:r>
            <a:endParaRPr/>
          </a:p>
        </p:txBody>
      </p:sp>
      <p:sp>
        <p:nvSpPr>
          <p:cNvPr id="291" name="Google Shape;291;p39"/>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sz="1300">
                <a:solidFill>
                  <a:schemeClr val="dk1"/>
                </a:solidFill>
                <a:latin typeface="Encode Sans Condensed Thin"/>
                <a:ea typeface="Encode Sans Condensed Thin"/>
                <a:cs typeface="Encode Sans Condensed Thin"/>
                <a:sym typeface="Encode Sans Condensed Thin"/>
              </a:rPr>
              <a:t>‹#›</a:t>
            </a:fld>
            <a:endParaRPr sz="1300">
              <a:solidFill>
                <a:schemeClr val="dk1"/>
              </a:solidFill>
              <a:latin typeface="Encode Sans Condensed Thin"/>
              <a:ea typeface="Encode Sans Condensed Thin"/>
              <a:cs typeface="Encode Sans Condensed Thin"/>
              <a:sym typeface="Encode Sans Condensed Thin"/>
            </a:endParaRPr>
          </a:p>
        </p:txBody>
      </p:sp>
      <p:pic>
        <p:nvPicPr>
          <p:cNvPr id="292" name="Google Shape;292;p39"/>
          <p:cNvPicPr preferRelativeResize="0"/>
          <p:nvPr/>
        </p:nvPicPr>
        <p:blipFill>
          <a:blip r:embed="rId3">
            <a:alphaModFix/>
          </a:blip>
          <a:stretch>
            <a:fillRect/>
          </a:stretch>
        </p:blipFill>
        <p:spPr>
          <a:xfrm>
            <a:off x="725275" y="1414171"/>
            <a:ext cx="3263472" cy="3154700"/>
          </a:xfrm>
          <a:prstGeom prst="rect">
            <a:avLst/>
          </a:prstGeom>
          <a:noFill/>
          <a:ln>
            <a:noFill/>
          </a:ln>
        </p:spPr>
      </p:pic>
      <p:pic>
        <p:nvPicPr>
          <p:cNvPr id="293" name="Google Shape;293;p39"/>
          <p:cNvPicPr preferRelativeResize="0"/>
          <p:nvPr/>
        </p:nvPicPr>
        <p:blipFill>
          <a:blip r:embed="rId4">
            <a:alphaModFix/>
          </a:blip>
          <a:stretch>
            <a:fillRect/>
          </a:stretch>
        </p:blipFill>
        <p:spPr>
          <a:xfrm>
            <a:off x="4910150" y="3302388"/>
            <a:ext cx="3333750" cy="866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idx="4294967295" type="body"/>
          </p:nvPr>
        </p:nvSpPr>
        <p:spPr>
          <a:xfrm>
            <a:off x="311700" y="111590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Random Forest</a:t>
            </a:r>
            <a:endParaRPr b="1"/>
          </a:p>
          <a:p>
            <a:pPr indent="-317500" lvl="0" marL="457200" rtl="0" algn="l">
              <a:spcBef>
                <a:spcPts val="1200"/>
              </a:spcBef>
              <a:spcAft>
                <a:spcPts val="0"/>
              </a:spcAft>
              <a:buSzPts val="1400"/>
              <a:buChar char="●"/>
            </a:pPr>
            <a:r>
              <a:rPr lang="en" sz="1400"/>
              <a:t>Decision Trees prone to overfitting</a:t>
            </a:r>
            <a:endParaRPr sz="1400"/>
          </a:p>
          <a:p>
            <a:pPr indent="-317500" lvl="0" marL="457200" rtl="0" algn="l">
              <a:spcBef>
                <a:spcPts val="0"/>
              </a:spcBef>
              <a:spcAft>
                <a:spcPts val="0"/>
              </a:spcAft>
              <a:buSzPts val="1400"/>
              <a:buChar char="●"/>
            </a:pPr>
            <a:r>
              <a:rPr lang="en" sz="1400"/>
              <a:t>Power of committee</a:t>
            </a:r>
            <a:endParaRPr sz="1400"/>
          </a:p>
          <a:p>
            <a:pPr indent="-317500" lvl="0" marL="457200" rtl="0" algn="l">
              <a:spcBef>
                <a:spcPts val="0"/>
              </a:spcBef>
              <a:spcAft>
                <a:spcPts val="0"/>
              </a:spcAft>
              <a:buSzPts val="1400"/>
              <a:buChar char="●"/>
            </a:pPr>
            <a:r>
              <a:rPr lang="en" sz="1400"/>
              <a:t>Bagging of dataset </a:t>
            </a:r>
            <a:endParaRPr sz="1400"/>
          </a:p>
          <a:p>
            <a:pPr indent="-317500" lvl="0" marL="457200" rtl="0" algn="l">
              <a:spcBef>
                <a:spcPts val="0"/>
              </a:spcBef>
              <a:spcAft>
                <a:spcPts val="0"/>
              </a:spcAft>
              <a:buSzPts val="1400"/>
              <a:buChar char="●"/>
            </a:pPr>
            <a:r>
              <a:rPr lang="en" sz="1400"/>
              <a:t>Feature randomness </a:t>
            </a:r>
            <a:endParaRPr sz="1400"/>
          </a:p>
          <a:p>
            <a:pPr indent="0" lvl="0" marL="91440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299" name="Google Shape;299;p40"/>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000"/>
              <a:buNone/>
            </a:pPr>
            <a:r>
              <a:rPr lang="en"/>
              <a:t>Part A — Model Selection</a:t>
            </a:r>
            <a:endParaRPr/>
          </a:p>
        </p:txBody>
      </p:sp>
      <p:sp>
        <p:nvSpPr>
          <p:cNvPr id="300" name="Google Shape;300;p40"/>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sz="1300">
                <a:solidFill>
                  <a:schemeClr val="dk1"/>
                </a:solidFill>
                <a:latin typeface="Encode Sans Condensed Thin"/>
                <a:ea typeface="Encode Sans Condensed Thin"/>
                <a:cs typeface="Encode Sans Condensed Thin"/>
                <a:sym typeface="Encode Sans Condensed Thin"/>
              </a:rPr>
              <a:t>‹#›</a:t>
            </a:fld>
            <a:endParaRPr sz="1300">
              <a:solidFill>
                <a:schemeClr val="dk1"/>
              </a:solidFill>
              <a:latin typeface="Encode Sans Condensed Thin"/>
              <a:ea typeface="Encode Sans Condensed Thin"/>
              <a:cs typeface="Encode Sans Condensed Thin"/>
              <a:sym typeface="Encode Sans Condensed Thin"/>
            </a:endParaRPr>
          </a:p>
        </p:txBody>
      </p:sp>
      <p:pic>
        <p:nvPicPr>
          <p:cNvPr id="301" name="Google Shape;301;p40"/>
          <p:cNvPicPr preferRelativeResize="0"/>
          <p:nvPr/>
        </p:nvPicPr>
        <p:blipFill>
          <a:blip r:embed="rId3">
            <a:alphaModFix/>
          </a:blip>
          <a:stretch>
            <a:fillRect/>
          </a:stretch>
        </p:blipFill>
        <p:spPr>
          <a:xfrm>
            <a:off x="5046000" y="953775"/>
            <a:ext cx="3426449" cy="348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Experiment Settings</a:t>
            </a:r>
            <a:endParaRPr/>
          </a:p>
        </p:txBody>
      </p:sp>
      <p:pic>
        <p:nvPicPr>
          <p:cNvPr id="307" name="Google Shape;307;p41"/>
          <p:cNvPicPr preferRelativeResize="0"/>
          <p:nvPr/>
        </p:nvPicPr>
        <p:blipFill>
          <a:blip r:embed="rId3">
            <a:alphaModFix/>
          </a:blip>
          <a:stretch>
            <a:fillRect/>
          </a:stretch>
        </p:blipFill>
        <p:spPr>
          <a:xfrm>
            <a:off x="1194175" y="1151800"/>
            <a:ext cx="6527026" cy="3686900"/>
          </a:xfrm>
          <a:prstGeom prst="rect">
            <a:avLst/>
          </a:prstGeom>
          <a:noFill/>
          <a:ln>
            <a:noFill/>
          </a:ln>
        </p:spPr>
      </p:pic>
      <p:sp>
        <p:nvSpPr>
          <p:cNvPr id="308" name="Google Shape;308;p41"/>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p:nvPr>
            <p:ph idx="2" type="chart"/>
          </p:nvPr>
        </p:nvSpPr>
        <p:spPr>
          <a:xfrm>
            <a:off x="766763" y="1302544"/>
            <a:ext cx="8021700" cy="33243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Clr>
                <a:schemeClr val="dk1"/>
              </a:buClr>
              <a:buSzPts val="2400"/>
              <a:buChar char="●"/>
            </a:pPr>
            <a:r>
              <a:rPr i="0" lang="en">
                <a:solidFill>
                  <a:schemeClr val="dk1"/>
                </a:solidFill>
              </a:rPr>
              <a:t>80 - 20</a:t>
            </a:r>
            <a:endParaRPr i="0">
              <a:solidFill>
                <a:schemeClr val="dk1"/>
              </a:solidFill>
            </a:endParaRPr>
          </a:p>
          <a:p>
            <a:pPr indent="-381000" lvl="0" marL="457200" rtl="0" algn="l">
              <a:spcBef>
                <a:spcPts val="0"/>
              </a:spcBef>
              <a:spcAft>
                <a:spcPts val="0"/>
              </a:spcAft>
              <a:buClr>
                <a:schemeClr val="dk1"/>
              </a:buClr>
              <a:buSzPts val="2400"/>
              <a:buChar char="●"/>
            </a:pPr>
            <a:r>
              <a:rPr i="0" lang="en">
                <a:solidFill>
                  <a:schemeClr val="dk1"/>
                </a:solidFill>
              </a:rPr>
              <a:t>Shuffle</a:t>
            </a:r>
            <a:endParaRPr i="0">
              <a:solidFill>
                <a:schemeClr val="dk1"/>
              </a:solidFill>
            </a:endParaRPr>
          </a:p>
          <a:p>
            <a:pPr indent="-381000" lvl="0" marL="457200" rtl="0" algn="l">
              <a:spcBef>
                <a:spcPts val="0"/>
              </a:spcBef>
              <a:spcAft>
                <a:spcPts val="0"/>
              </a:spcAft>
              <a:buClr>
                <a:schemeClr val="dk1"/>
              </a:buClr>
              <a:buSzPts val="2400"/>
              <a:buChar char="●"/>
            </a:pPr>
            <a:r>
              <a:rPr i="0" lang="en">
                <a:solidFill>
                  <a:schemeClr val="dk1"/>
                </a:solidFill>
              </a:rPr>
              <a:t>5 runs</a:t>
            </a:r>
            <a:endParaRPr i="0">
              <a:solidFill>
                <a:schemeClr val="dk1"/>
              </a:solidFill>
            </a:endParaRPr>
          </a:p>
        </p:txBody>
      </p:sp>
      <p:sp>
        <p:nvSpPr>
          <p:cNvPr id="314" name="Google Shape;314;p42"/>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a:t>Part B - Experiment Settings ( Train-test Split ) </a:t>
            </a:r>
            <a:endParaRPr/>
          </a:p>
        </p:txBody>
      </p:sp>
      <p:sp>
        <p:nvSpPr>
          <p:cNvPr id="315" name="Google Shape;315;p42"/>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p:nvPr>
            <p:ph idx="2" type="chart"/>
          </p:nvPr>
        </p:nvSpPr>
        <p:spPr>
          <a:xfrm>
            <a:off x="766763" y="1302544"/>
            <a:ext cx="8021700" cy="3324300"/>
          </a:xfrm>
          <a:prstGeom prst="rect">
            <a:avLst/>
          </a:prstGeom>
        </p:spPr>
        <p:txBody>
          <a:bodyPr anchorCtr="0" anchor="t" bIns="45700" lIns="91425" spcFirstLastPara="1" rIns="91425" wrap="square" tIns="45700">
            <a:noAutofit/>
          </a:bodyPr>
          <a:lstStyle/>
          <a:p>
            <a:pPr indent="0" lvl="0" marL="457200" rtl="0" algn="l">
              <a:spcBef>
                <a:spcPts val="480"/>
              </a:spcBef>
              <a:spcAft>
                <a:spcPts val="0"/>
              </a:spcAft>
              <a:buNone/>
            </a:pPr>
            <a:r>
              <a:t/>
            </a:r>
            <a:endParaRPr i="0">
              <a:solidFill>
                <a:schemeClr val="dk1"/>
              </a:solidFill>
            </a:endParaRPr>
          </a:p>
          <a:p>
            <a:pPr indent="0" lvl="0" marL="457200" rtl="0" algn="l">
              <a:spcBef>
                <a:spcPts val="480"/>
              </a:spcBef>
              <a:spcAft>
                <a:spcPts val="0"/>
              </a:spcAft>
              <a:buNone/>
            </a:pPr>
            <a:r>
              <a:t/>
            </a:r>
            <a:endParaRPr i="0">
              <a:solidFill>
                <a:schemeClr val="dk1"/>
              </a:solidFill>
            </a:endParaRPr>
          </a:p>
          <a:p>
            <a:pPr indent="0" lvl="0" marL="457200" rtl="0" algn="l">
              <a:spcBef>
                <a:spcPts val="480"/>
              </a:spcBef>
              <a:spcAft>
                <a:spcPts val="0"/>
              </a:spcAft>
              <a:buNone/>
            </a:pPr>
            <a:r>
              <a:t/>
            </a:r>
            <a:endParaRPr i="0">
              <a:solidFill>
                <a:schemeClr val="dk1"/>
              </a:solidFill>
            </a:endParaRPr>
          </a:p>
          <a:p>
            <a:pPr indent="0" lvl="0" marL="457200" rtl="0" algn="l">
              <a:spcBef>
                <a:spcPts val="480"/>
              </a:spcBef>
              <a:spcAft>
                <a:spcPts val="0"/>
              </a:spcAft>
              <a:buNone/>
            </a:pPr>
            <a:r>
              <a:t/>
            </a:r>
            <a:endParaRPr i="0">
              <a:solidFill>
                <a:schemeClr val="dk1"/>
              </a:solidFill>
            </a:endParaRPr>
          </a:p>
          <a:p>
            <a:pPr indent="0" lvl="0" marL="457200" rtl="0" algn="l">
              <a:spcBef>
                <a:spcPts val="480"/>
              </a:spcBef>
              <a:spcAft>
                <a:spcPts val="0"/>
              </a:spcAft>
              <a:buNone/>
            </a:pPr>
            <a:r>
              <a:t/>
            </a:r>
            <a:endParaRPr i="0">
              <a:solidFill>
                <a:schemeClr val="dk1"/>
              </a:solidFill>
            </a:endParaRPr>
          </a:p>
          <a:p>
            <a:pPr indent="0" lvl="0" marL="457200" rtl="0" algn="l">
              <a:spcBef>
                <a:spcPts val="480"/>
              </a:spcBef>
              <a:spcAft>
                <a:spcPts val="0"/>
              </a:spcAft>
              <a:buNone/>
            </a:pPr>
            <a:r>
              <a:t/>
            </a:r>
            <a:endParaRPr i="0">
              <a:solidFill>
                <a:schemeClr val="dk1"/>
              </a:solidFill>
            </a:endParaRPr>
          </a:p>
        </p:txBody>
      </p:sp>
      <p:sp>
        <p:nvSpPr>
          <p:cNvPr id="321" name="Google Shape;321;p43"/>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Experiment Settings ( Metrics )</a:t>
            </a:r>
            <a:endParaRPr/>
          </a:p>
        </p:txBody>
      </p:sp>
      <p:sp>
        <p:nvSpPr>
          <p:cNvPr id="322" name="Google Shape;322;p43"/>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323" name="Google Shape;323;p43"/>
          <p:cNvPicPr preferRelativeResize="0"/>
          <p:nvPr/>
        </p:nvPicPr>
        <p:blipFill>
          <a:blip r:embed="rId3">
            <a:alphaModFix/>
          </a:blip>
          <a:stretch>
            <a:fillRect/>
          </a:stretch>
        </p:blipFill>
        <p:spPr>
          <a:xfrm>
            <a:off x="766775" y="1302550"/>
            <a:ext cx="3973617" cy="509175"/>
          </a:xfrm>
          <a:prstGeom prst="rect">
            <a:avLst/>
          </a:prstGeom>
          <a:noFill/>
          <a:ln>
            <a:noFill/>
          </a:ln>
        </p:spPr>
      </p:pic>
      <p:pic>
        <p:nvPicPr>
          <p:cNvPr id="324" name="Google Shape;324;p43"/>
          <p:cNvPicPr preferRelativeResize="0"/>
          <p:nvPr/>
        </p:nvPicPr>
        <p:blipFill>
          <a:blip r:embed="rId4">
            <a:alphaModFix/>
          </a:blip>
          <a:stretch>
            <a:fillRect/>
          </a:stretch>
        </p:blipFill>
        <p:spPr>
          <a:xfrm>
            <a:off x="766775" y="2107050"/>
            <a:ext cx="1990214" cy="594225"/>
          </a:xfrm>
          <a:prstGeom prst="rect">
            <a:avLst/>
          </a:prstGeom>
          <a:noFill/>
          <a:ln>
            <a:noFill/>
          </a:ln>
        </p:spPr>
      </p:pic>
      <p:pic>
        <p:nvPicPr>
          <p:cNvPr id="325" name="Google Shape;325;p43"/>
          <p:cNvPicPr preferRelativeResize="0"/>
          <p:nvPr/>
        </p:nvPicPr>
        <p:blipFill>
          <a:blip r:embed="rId5">
            <a:alphaModFix/>
          </a:blip>
          <a:stretch>
            <a:fillRect/>
          </a:stretch>
        </p:blipFill>
        <p:spPr>
          <a:xfrm>
            <a:off x="811875" y="3214525"/>
            <a:ext cx="1643653" cy="509175"/>
          </a:xfrm>
          <a:prstGeom prst="rect">
            <a:avLst/>
          </a:prstGeom>
          <a:noFill/>
          <a:ln>
            <a:noFill/>
          </a:ln>
        </p:spPr>
      </p:pic>
      <p:pic>
        <p:nvPicPr>
          <p:cNvPr id="326" name="Google Shape;326;p43"/>
          <p:cNvPicPr preferRelativeResize="0"/>
          <p:nvPr/>
        </p:nvPicPr>
        <p:blipFill>
          <a:blip r:embed="rId6">
            <a:alphaModFix/>
          </a:blip>
          <a:stretch>
            <a:fillRect/>
          </a:stretch>
        </p:blipFill>
        <p:spPr>
          <a:xfrm>
            <a:off x="6416251" y="0"/>
            <a:ext cx="2491850" cy="4532759"/>
          </a:xfrm>
          <a:prstGeom prst="rect">
            <a:avLst/>
          </a:prstGeom>
          <a:noFill/>
          <a:ln>
            <a:noFill/>
          </a:ln>
        </p:spPr>
      </p:pic>
      <p:pic>
        <p:nvPicPr>
          <p:cNvPr id="327" name="Google Shape;327;p43"/>
          <p:cNvPicPr preferRelativeResize="0"/>
          <p:nvPr/>
        </p:nvPicPr>
        <p:blipFill>
          <a:blip r:embed="rId7">
            <a:alphaModFix/>
          </a:blip>
          <a:stretch>
            <a:fillRect/>
          </a:stretch>
        </p:blipFill>
        <p:spPr>
          <a:xfrm>
            <a:off x="811873" y="4117675"/>
            <a:ext cx="5313475" cy="509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Experiment Settings (Hardware Used)</a:t>
            </a:r>
            <a:endParaRPr/>
          </a:p>
        </p:txBody>
      </p:sp>
      <p:sp>
        <p:nvSpPr>
          <p:cNvPr id="333" name="Google Shape;333;p44"/>
          <p:cNvSpPr txBox="1"/>
          <p:nvPr/>
        </p:nvSpPr>
        <p:spPr>
          <a:xfrm>
            <a:off x="611875" y="1286900"/>
            <a:ext cx="7966200" cy="3545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Colaboratory (also known as Colab) is a free </a:t>
            </a:r>
            <a:r>
              <a:rPr lang="en" sz="1200">
                <a:solidFill>
                  <a:schemeClr val="dk1"/>
                </a:solidFill>
                <a:uFill>
                  <a:noFill/>
                </a:uFill>
                <a:latin typeface="Calibri"/>
                <a:ea typeface="Calibri"/>
                <a:cs typeface="Calibri"/>
                <a:sym typeface="Calibri"/>
                <a:hlinkClick r:id="rId3">
                  <a:extLst>
                    <a:ext uri="{A12FA001-AC4F-418D-AE19-62706E023703}">
                      <ahyp:hlinkClr val="tx"/>
                    </a:ext>
                  </a:extLst>
                </a:hlinkClick>
              </a:rPr>
              <a:t>Jupyter</a:t>
            </a:r>
            <a:r>
              <a:rPr lang="en" sz="1200">
                <a:solidFill>
                  <a:schemeClr val="dk1"/>
                </a:solidFill>
                <a:latin typeface="Calibri"/>
                <a:ea typeface="Calibri"/>
                <a:cs typeface="Calibri"/>
                <a:sym typeface="Calibri"/>
              </a:rPr>
              <a:t> notebook environment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Jupyter</a:t>
            </a:r>
            <a:r>
              <a:rPr lang="en" sz="1200">
                <a:solidFill>
                  <a:schemeClr val="dk1"/>
                </a:solidFill>
                <a:latin typeface="Calibri"/>
                <a:ea typeface="Calibri"/>
                <a:cs typeface="Calibri"/>
                <a:sym typeface="Calibri"/>
              </a:rPr>
              <a:t> word originally formed from the languages it supports -  </a:t>
            </a:r>
            <a:r>
              <a:rPr b="1" lang="en" sz="1200">
                <a:solidFill>
                  <a:schemeClr val="dk1"/>
                </a:solidFill>
                <a:uFill>
                  <a:noFill/>
                </a:uFill>
                <a:latin typeface="Calibri"/>
                <a:ea typeface="Calibri"/>
                <a:cs typeface="Calibri"/>
                <a:sym typeface="Calibri"/>
                <a:hlinkClick r:id="rId4">
                  <a:extLst>
                    <a:ext uri="{A12FA001-AC4F-418D-AE19-62706E023703}">
                      <ahyp:hlinkClr val="tx"/>
                    </a:ext>
                  </a:extLst>
                </a:hlinkClick>
              </a:rPr>
              <a:t>Ju</a:t>
            </a:r>
            <a:r>
              <a:rPr lang="en" sz="1200">
                <a:solidFill>
                  <a:schemeClr val="dk1"/>
                </a:solidFill>
                <a:uFill>
                  <a:noFill/>
                </a:uFill>
                <a:latin typeface="Calibri"/>
                <a:ea typeface="Calibri"/>
                <a:cs typeface="Calibri"/>
                <a:sym typeface="Calibri"/>
                <a:hlinkClick r:id="rId5">
                  <a:extLst>
                    <a:ext uri="{A12FA001-AC4F-418D-AE19-62706E023703}">
                      <ahyp:hlinkClr val="tx"/>
                    </a:ext>
                  </a:extLst>
                </a:hlinkClick>
              </a:rPr>
              <a:t>lia</a:t>
            </a:r>
            <a:r>
              <a:rPr lang="en" sz="1200">
                <a:solidFill>
                  <a:schemeClr val="dk1"/>
                </a:solidFill>
                <a:latin typeface="Calibri"/>
                <a:ea typeface="Calibri"/>
                <a:cs typeface="Calibri"/>
                <a:sym typeface="Calibri"/>
              </a:rPr>
              <a:t>, </a:t>
            </a:r>
            <a:r>
              <a:rPr b="1" lang="en" sz="1200">
                <a:solidFill>
                  <a:schemeClr val="dk1"/>
                </a:solidFill>
                <a:uFill>
                  <a:noFill/>
                </a:uFill>
                <a:latin typeface="Calibri"/>
                <a:ea typeface="Calibri"/>
                <a:cs typeface="Calibri"/>
                <a:sym typeface="Calibri"/>
                <a:hlinkClick r:id="rId6">
                  <a:extLst>
                    <a:ext uri="{A12FA001-AC4F-418D-AE19-62706E023703}">
                      <ahyp:hlinkClr val="tx"/>
                    </a:ext>
                  </a:extLst>
                </a:hlinkClick>
              </a:rPr>
              <a:t>Py</a:t>
            </a:r>
            <a:r>
              <a:rPr lang="en" sz="1200">
                <a:solidFill>
                  <a:schemeClr val="dk1"/>
                </a:solidFill>
                <a:uFill>
                  <a:noFill/>
                </a:uFill>
                <a:latin typeface="Calibri"/>
                <a:ea typeface="Calibri"/>
                <a:cs typeface="Calibri"/>
                <a:sym typeface="Calibri"/>
                <a:hlinkClick r:id="rId7">
                  <a:extLst>
                    <a:ext uri="{A12FA001-AC4F-418D-AE19-62706E023703}">
                      <ahyp:hlinkClr val="tx"/>
                    </a:ext>
                  </a:extLst>
                </a:hlinkClick>
              </a:rPr>
              <a:t>thon</a:t>
            </a:r>
            <a:r>
              <a:rPr lang="en" sz="1200">
                <a:solidFill>
                  <a:schemeClr val="dk1"/>
                </a:solidFill>
                <a:latin typeface="Calibri"/>
                <a:ea typeface="Calibri"/>
                <a:cs typeface="Calibri"/>
                <a:sym typeface="Calibri"/>
              </a:rPr>
              <a:t> and </a:t>
            </a:r>
            <a:r>
              <a:rPr b="1" lang="en" sz="1200">
                <a:solidFill>
                  <a:schemeClr val="dk1"/>
                </a:solidFill>
                <a:uFill>
                  <a:noFill/>
                </a:uFill>
                <a:latin typeface="Calibri"/>
                <a:ea typeface="Calibri"/>
                <a:cs typeface="Calibri"/>
                <a:sym typeface="Calibri"/>
                <a:hlinkClick r:id="rId8">
                  <a:extLst>
                    <a:ext uri="{A12FA001-AC4F-418D-AE19-62706E023703}">
                      <ahyp:hlinkClr val="tx"/>
                    </a:ext>
                  </a:extLst>
                </a:hlinkClick>
              </a:rPr>
              <a:t>R</a:t>
            </a:r>
            <a:r>
              <a:rPr lang="en" sz="1200">
                <a:solidFill>
                  <a:schemeClr val="dk1"/>
                </a:solidFill>
                <a:latin typeface="Calibri"/>
                <a:ea typeface="Calibri"/>
                <a:cs typeface="Calibri"/>
                <a:sym typeface="Calibri"/>
              </a:rPr>
              <a:t> (but, currently it’s language agnostic and supports more language)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 hours of continuous execution time in free version (Pro version available - paid)</a:t>
            </a:r>
            <a:endParaRPr sz="1200">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Used CPUs for Final project</a:t>
            </a:r>
            <a:endParaRPr sz="1200">
              <a:solidFill>
                <a:schemeClr val="dk1"/>
              </a:solidFill>
              <a:latin typeface="Calibri"/>
              <a:ea typeface="Calibri"/>
              <a:cs typeface="Calibri"/>
              <a:sym typeface="Calibri"/>
            </a:endParaRPr>
          </a:p>
          <a:p>
            <a:pPr indent="0" lvl="0" marL="0" rtl="0" algn="just">
              <a:spcBef>
                <a:spcPts val="1600"/>
              </a:spcBef>
              <a:spcAft>
                <a:spcPts val="0"/>
              </a:spcAft>
              <a:buNone/>
            </a:pPr>
            <a:r>
              <a:rPr b="1" lang="en" sz="1200" u="sng">
                <a:solidFill>
                  <a:schemeClr val="dk1"/>
                </a:solidFill>
                <a:latin typeface="Calibri"/>
                <a:ea typeface="Calibri"/>
                <a:cs typeface="Calibri"/>
                <a:sym typeface="Calibri"/>
              </a:rPr>
              <a:t>Commands used for finding hardware settings</a:t>
            </a:r>
            <a:endParaRPr b="1" sz="1200" u="sng">
              <a:solidFill>
                <a:schemeClr val="dk1"/>
              </a:solidFill>
              <a:latin typeface="Calibri"/>
              <a:ea typeface="Calibri"/>
              <a:cs typeface="Calibri"/>
              <a:sym typeface="Calibri"/>
            </a:endParaRPr>
          </a:p>
          <a:p>
            <a:pPr indent="0" lvl="0" marL="0" rtl="0" algn="just">
              <a:spcBef>
                <a:spcPts val="0"/>
              </a:spcBef>
              <a:spcAft>
                <a:spcPts val="0"/>
              </a:spcAft>
              <a:buNone/>
            </a:pPr>
            <a:r>
              <a:t/>
            </a:r>
            <a:endParaRPr b="1" sz="1200" u="sng">
              <a:solidFill>
                <a:schemeClr val="dk1"/>
              </a:solidFill>
              <a:latin typeface="Calibri"/>
              <a:ea typeface="Calibri"/>
              <a:cs typeface="Calibri"/>
              <a:sym typeface="Calibri"/>
            </a:endParaRPr>
          </a:p>
          <a:p>
            <a:pPr indent="-304800" lvl="0" marL="457200" rtl="0" algn="just">
              <a:lnSpc>
                <a:spcPct val="135714"/>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!lscpu</a:t>
            </a:r>
            <a:endParaRPr sz="1200">
              <a:solidFill>
                <a:schemeClr val="dk1"/>
              </a:solidFill>
              <a:latin typeface="Calibri"/>
              <a:ea typeface="Calibri"/>
              <a:cs typeface="Calibri"/>
              <a:sym typeface="Calibri"/>
            </a:endParaRPr>
          </a:p>
          <a:p>
            <a:pPr indent="-304800" lvl="0" marL="457200" rtl="0" algn="just">
              <a:lnSpc>
                <a:spcPct val="135714"/>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!grep MemTotal /proc/meminfo</a:t>
            </a:r>
            <a:endParaRPr sz="1200">
              <a:solidFill>
                <a:schemeClr val="dk1"/>
              </a:solidFill>
              <a:latin typeface="Calibri"/>
              <a:ea typeface="Calibri"/>
              <a:cs typeface="Calibri"/>
              <a:sym typeface="Calibri"/>
            </a:endParaRPr>
          </a:p>
          <a:p>
            <a:pPr indent="-295275" lvl="0" marL="457200" rtl="0" algn="just">
              <a:lnSpc>
                <a:spcPct val="135714"/>
              </a:lnSpc>
              <a:spcBef>
                <a:spcPts val="0"/>
              </a:spcBef>
              <a:spcAft>
                <a:spcPts val="0"/>
              </a:spcAft>
              <a:buClr>
                <a:schemeClr val="dk1"/>
              </a:buClr>
              <a:buSzPts val="1050"/>
              <a:buFont typeface="Calibri"/>
              <a:buAutoNum type="arabicPeriod"/>
            </a:pPr>
            <a:r>
              <a:rPr lang="en" sz="1200">
                <a:solidFill>
                  <a:schemeClr val="dk1"/>
                </a:solidFill>
                <a:latin typeface="Calibri"/>
                <a:ea typeface="Calibri"/>
                <a:cs typeface="Calibri"/>
                <a:sym typeface="Calibri"/>
              </a:rPr>
              <a:t>!df -h</a:t>
            </a:r>
            <a:br>
              <a:rPr lang="en" sz="1200">
                <a:solidFill>
                  <a:schemeClr val="dk1"/>
                </a:solidFill>
                <a:latin typeface="Calibri"/>
                <a:ea typeface="Calibri"/>
                <a:cs typeface="Calibri"/>
                <a:sym typeface="Calibri"/>
              </a:rPr>
            </a:b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Magic: (!) - </a:t>
            </a:r>
            <a:r>
              <a:rPr lang="en" sz="1200">
                <a:solidFill>
                  <a:schemeClr val="dk1"/>
                </a:solidFill>
                <a:highlight>
                  <a:srgbClr val="FFFFFF"/>
                </a:highlight>
              </a:rPr>
              <a:t>anything appearing after </a:t>
            </a:r>
            <a:r>
              <a:rPr lang="en" sz="1200">
                <a:solidFill>
                  <a:srgbClr val="333333"/>
                </a:solidFill>
                <a:highlight>
                  <a:srgbClr val="EEEEEE"/>
                </a:highlight>
                <a:latin typeface="Courier New"/>
                <a:ea typeface="Courier New"/>
                <a:cs typeface="Courier New"/>
                <a:sym typeface="Courier New"/>
              </a:rPr>
              <a:t>!</a:t>
            </a:r>
            <a:r>
              <a:rPr lang="en" sz="1200">
                <a:solidFill>
                  <a:schemeClr val="dk1"/>
                </a:solidFill>
                <a:highlight>
                  <a:srgbClr val="FFFFFF"/>
                </a:highlight>
              </a:rPr>
              <a:t> on a line will be executed not by the Python kernel, but by the system command-line.</a:t>
            </a:r>
            <a:endParaRPr b="1" sz="1100" u="sng">
              <a:solidFill>
                <a:schemeClr val="dk1"/>
              </a:solidFill>
              <a:latin typeface="Calibri"/>
              <a:ea typeface="Calibri"/>
              <a:cs typeface="Calibri"/>
              <a:sym typeface="Calibri"/>
            </a:endParaRPr>
          </a:p>
        </p:txBody>
      </p:sp>
      <p:sp>
        <p:nvSpPr>
          <p:cNvPr id="334" name="Google Shape;334;p44"/>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a:t>Part B - Experiment Settings (Hardware Used)</a:t>
            </a:r>
            <a:endParaRPr/>
          </a:p>
        </p:txBody>
      </p:sp>
      <p:sp>
        <p:nvSpPr>
          <p:cNvPr id="340" name="Google Shape;340;p45"/>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41" name="Google Shape;341;p45"/>
          <p:cNvSpPr/>
          <p:nvPr/>
        </p:nvSpPr>
        <p:spPr>
          <a:xfrm>
            <a:off x="2638775" y="1093525"/>
            <a:ext cx="2288400" cy="3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2" name="Google Shape;342;p45"/>
          <p:cNvGraphicFramePr/>
          <p:nvPr/>
        </p:nvGraphicFramePr>
        <p:xfrm>
          <a:off x="850525" y="1135500"/>
          <a:ext cx="3000000" cy="3000000"/>
        </p:xfrm>
        <a:graphic>
          <a:graphicData uri="http://schemas.openxmlformats.org/drawingml/2006/table">
            <a:tbl>
              <a:tblPr>
                <a:noFill/>
                <a:tableStyleId>{84DA4C99-FFAD-42D4-B640-584FA14DF5D9}</a:tableStyleId>
              </a:tblPr>
              <a:tblGrid>
                <a:gridCol w="1809750"/>
                <a:gridCol w="2217600"/>
                <a:gridCol w="1685125"/>
                <a:gridCol w="1526525"/>
              </a:tblGrid>
              <a:tr h="381000">
                <a:tc>
                  <a:txBody>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CPU</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GPU</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TPU</a:t>
                      </a:r>
                      <a:endParaRPr sz="12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Central Processing Unit</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Graphical Processing Unit</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Tensor Processing Unit</a:t>
                      </a:r>
                      <a:endParaRPr sz="12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Usage</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Logics, Calculations, I/O of Computer, General purpose processor</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CPU + additional processor to enhance Graphical interface to run high-end tasks</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Powerful custom-built processors to run specific framework (e.g. Tensorflow)</a:t>
                      </a:r>
                      <a:endParaRPr sz="12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Popular Manufactures </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Intel, AMD, Qualcomm, NVIDIA, IBM, Samsung, Hewlett-Packard, VIA, </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NVIDIA, AMD, Broadcom Limited,</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Google (only)</a:t>
                      </a:r>
                      <a:endParaRPr sz="12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Configuration</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rgbClr val="FFFFFF"/>
                          </a:highlight>
                          <a:latin typeface="Calibri"/>
                          <a:ea typeface="Calibri"/>
                          <a:cs typeface="Calibri"/>
                          <a:sym typeface="Calibri"/>
                        </a:rPr>
                        <a:t>Intel(R) Xeon(R) CPU @ 2.20GHz, RAM: 13305324 kB</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Intel(R) Xeon(R) CPU @ 2.20GHz, RAM: 13305324 kB</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Intel(R) Xeon(R) CPU @ 2.30GHz, RAM: 13305324 kB</a:t>
                      </a:r>
                      <a:endParaRPr sz="12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p:nvPr>
            <p:ph idx="2" type="chart"/>
          </p:nvPr>
        </p:nvSpPr>
        <p:spPr>
          <a:xfrm>
            <a:off x="766763" y="1302544"/>
            <a:ext cx="8021700" cy="3324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SVM Kernels</a:t>
            </a:r>
            <a:endParaRPr b="1" i="0" sz="1900">
              <a:solidFill>
                <a:schemeClr val="dk1"/>
              </a:solidFill>
              <a:latin typeface="Open Sans"/>
              <a:ea typeface="Open Sans"/>
              <a:cs typeface="Open Sans"/>
              <a:sym typeface="Open Sans"/>
            </a:endParaRPr>
          </a:p>
          <a:p>
            <a:pPr indent="-317500" lvl="0" marL="457200" rtl="0" algn="l">
              <a:spcBef>
                <a:spcPts val="480"/>
              </a:spcBef>
              <a:spcAft>
                <a:spcPts val="0"/>
              </a:spcAft>
              <a:buClr>
                <a:schemeClr val="dk1"/>
              </a:buClr>
              <a:buSzPts val="1400"/>
              <a:buFont typeface="Open Sans"/>
              <a:buChar char="●"/>
            </a:pPr>
            <a:r>
              <a:rPr i="0" lang="en" sz="1400">
                <a:solidFill>
                  <a:schemeClr val="dk1"/>
                </a:solidFill>
                <a:latin typeface="Open Sans"/>
                <a:ea typeface="Open Sans"/>
                <a:cs typeface="Open Sans"/>
                <a:sym typeface="Open Sans"/>
              </a:rPr>
              <a:t>Linear</a:t>
            </a:r>
            <a:endParaRPr i="0" sz="1400">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i="0" lang="en" sz="1400">
                <a:solidFill>
                  <a:schemeClr val="dk1"/>
                </a:solidFill>
                <a:latin typeface="Open Sans"/>
                <a:ea typeface="Open Sans"/>
                <a:cs typeface="Open Sans"/>
                <a:sym typeface="Open Sans"/>
              </a:rPr>
              <a:t>Polynomial</a:t>
            </a:r>
            <a:endParaRPr i="0" sz="1400">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i="0" lang="en" sz="1400">
                <a:solidFill>
                  <a:schemeClr val="dk1"/>
                </a:solidFill>
                <a:latin typeface="Open Sans"/>
                <a:ea typeface="Open Sans"/>
                <a:cs typeface="Open Sans"/>
                <a:sym typeface="Open Sans"/>
              </a:rPr>
              <a:t>Radial basis function</a:t>
            </a:r>
            <a:endParaRPr i="0" sz="14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i="0" sz="1900">
              <a:solidFill>
                <a:schemeClr val="dk1"/>
              </a:solidFill>
              <a:latin typeface="Open Sans"/>
              <a:ea typeface="Open Sans"/>
              <a:cs typeface="Open Sans"/>
              <a:sym typeface="Open Sans"/>
            </a:endParaRPr>
          </a:p>
          <a:p>
            <a:pPr indent="0" lvl="0" marL="0" rtl="0" algn="l">
              <a:spcBef>
                <a:spcPts val="480"/>
              </a:spcBef>
              <a:spcAft>
                <a:spcPts val="0"/>
              </a:spcAft>
              <a:buNone/>
            </a:pPr>
            <a:r>
              <a:rPr b="1" i="0" lang="en" sz="1900">
                <a:solidFill>
                  <a:schemeClr val="dk1"/>
                </a:solidFill>
                <a:latin typeface="Open Sans"/>
                <a:ea typeface="Open Sans"/>
                <a:cs typeface="Open Sans"/>
                <a:sym typeface="Open Sans"/>
              </a:rPr>
              <a:t>Radial basis function</a:t>
            </a:r>
            <a:endParaRPr b="1" i="0" sz="1900">
              <a:solidFill>
                <a:schemeClr val="dk1"/>
              </a:solidFill>
              <a:latin typeface="Open Sans"/>
              <a:ea typeface="Open Sans"/>
              <a:cs typeface="Open Sans"/>
              <a:sym typeface="Open Sans"/>
            </a:endParaRPr>
          </a:p>
          <a:p>
            <a:pPr indent="-317500" lvl="0" marL="457200" rtl="0" algn="l">
              <a:spcBef>
                <a:spcPts val="480"/>
              </a:spcBef>
              <a:spcAft>
                <a:spcPts val="0"/>
              </a:spcAft>
              <a:buClr>
                <a:schemeClr val="dk1"/>
              </a:buClr>
              <a:buSzPts val="1400"/>
              <a:buFont typeface="Open Sans"/>
              <a:buChar char="●"/>
            </a:pPr>
            <a:r>
              <a:rPr i="0" lang="en" sz="1400">
                <a:solidFill>
                  <a:schemeClr val="dk1"/>
                </a:solidFill>
                <a:latin typeface="Open Sans"/>
                <a:ea typeface="Open Sans"/>
                <a:cs typeface="Open Sans"/>
                <a:sym typeface="Open Sans"/>
              </a:rPr>
              <a:t>Have to find the hyperparameters c and gamma</a:t>
            </a:r>
            <a:endParaRPr i="0" sz="1400">
              <a:solidFill>
                <a:schemeClr val="dk1"/>
              </a:solidFill>
              <a:latin typeface="Open Sans"/>
              <a:ea typeface="Open Sans"/>
              <a:cs typeface="Open Sans"/>
              <a:sym typeface="Open Sans"/>
            </a:endParaRPr>
          </a:p>
          <a:p>
            <a:pPr indent="-317500" lvl="0" marL="457200" rtl="0" algn="l">
              <a:lnSpc>
                <a:spcPct val="135714"/>
              </a:lnSpc>
              <a:spcBef>
                <a:spcPts val="0"/>
              </a:spcBef>
              <a:spcAft>
                <a:spcPts val="0"/>
              </a:spcAft>
              <a:buClr>
                <a:schemeClr val="dk1"/>
              </a:buClr>
              <a:buSzPts val="1400"/>
              <a:buFont typeface="Open Sans"/>
              <a:buChar char="●"/>
            </a:pPr>
            <a:r>
              <a:rPr i="0" lang="en" sz="1400">
                <a:solidFill>
                  <a:schemeClr val="dk1"/>
                </a:solidFill>
                <a:highlight>
                  <a:srgbClr val="FFFFFE"/>
                </a:highlight>
                <a:latin typeface="Open Sans"/>
                <a:ea typeface="Open Sans"/>
                <a:cs typeface="Open Sans"/>
                <a:sym typeface="Open Sans"/>
              </a:rPr>
              <a:t>C = 10 &amp; gamma = 0.1</a:t>
            </a:r>
            <a:endParaRPr i="0" sz="1400">
              <a:solidFill>
                <a:schemeClr val="dk1"/>
              </a:solidFill>
              <a:highlight>
                <a:srgbClr val="FFFFFE"/>
              </a:highlight>
              <a:latin typeface="Open Sans"/>
              <a:ea typeface="Open Sans"/>
              <a:cs typeface="Open Sans"/>
              <a:sym typeface="Open Sans"/>
            </a:endParaRPr>
          </a:p>
          <a:p>
            <a:pPr indent="0" lvl="0" marL="0" rtl="0" algn="l">
              <a:spcBef>
                <a:spcPts val="480"/>
              </a:spcBef>
              <a:spcAft>
                <a:spcPts val="0"/>
              </a:spcAft>
              <a:buClr>
                <a:schemeClr val="dk1"/>
              </a:buClr>
              <a:buSzPts val="1100"/>
              <a:buFont typeface="Arial"/>
              <a:buNone/>
            </a:pPr>
            <a:r>
              <a:rPr b="1" i="0" lang="en" sz="1900">
                <a:solidFill>
                  <a:schemeClr val="dk1"/>
                </a:solidFill>
                <a:latin typeface="Open Sans"/>
                <a:ea typeface="Open Sans"/>
                <a:cs typeface="Open Sans"/>
                <a:sym typeface="Open Sans"/>
              </a:rPr>
              <a:t>Why Linear?</a:t>
            </a:r>
            <a:endParaRPr b="1" i="0" sz="19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None/>
            </a:pPr>
            <a:r>
              <a:t/>
            </a:r>
            <a:endParaRPr i="0" sz="1050">
              <a:solidFill>
                <a:schemeClr val="dk1"/>
              </a:solidFill>
              <a:highlight>
                <a:srgbClr val="FFFFFE"/>
              </a:highlight>
              <a:latin typeface="Open Sans"/>
              <a:ea typeface="Open Sans"/>
              <a:cs typeface="Open Sans"/>
              <a:sym typeface="Open Sans"/>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p:txBody>
      </p:sp>
      <p:sp>
        <p:nvSpPr>
          <p:cNvPr id="348" name="Google Shape;348;p46"/>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Training and Fine Tuning- 1</a:t>
            </a:r>
            <a:endParaRPr/>
          </a:p>
        </p:txBody>
      </p:sp>
      <p:sp>
        <p:nvSpPr>
          <p:cNvPr id="349" name="Google Shape;349;p46"/>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350" name="Google Shape;350;p46"/>
          <p:cNvPicPr preferRelativeResize="0"/>
          <p:nvPr/>
        </p:nvPicPr>
        <p:blipFill>
          <a:blip r:embed="rId3">
            <a:alphaModFix/>
          </a:blip>
          <a:stretch>
            <a:fillRect/>
          </a:stretch>
        </p:blipFill>
        <p:spPr>
          <a:xfrm>
            <a:off x="4221673" y="1232775"/>
            <a:ext cx="4693950" cy="1964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p:nvPr>
            <p:ph idx="2" type="chart"/>
          </p:nvPr>
        </p:nvSpPr>
        <p:spPr>
          <a:xfrm>
            <a:off x="766763" y="1302544"/>
            <a:ext cx="8021700" cy="3324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Finding # of trees for Random Forest </a:t>
            </a:r>
            <a:br>
              <a:rPr b="1" i="0" lang="en" sz="1900">
                <a:solidFill>
                  <a:schemeClr val="dk1"/>
                </a:solidFill>
                <a:latin typeface="Open Sans"/>
                <a:ea typeface="Open Sans"/>
                <a:cs typeface="Open Sans"/>
                <a:sym typeface="Open Sans"/>
              </a:rPr>
            </a:br>
            <a:r>
              <a:rPr b="1" i="0" lang="en" sz="1900">
                <a:solidFill>
                  <a:schemeClr val="dk1"/>
                </a:solidFill>
                <a:latin typeface="Open Sans"/>
                <a:ea typeface="Open Sans"/>
                <a:cs typeface="Open Sans"/>
                <a:sym typeface="Open Sans"/>
              </a:rPr>
              <a:t>(</a:t>
            </a:r>
            <a:r>
              <a:rPr i="0" lang="en" sz="1700">
                <a:solidFill>
                  <a:schemeClr val="dk1"/>
                </a:solidFill>
              </a:rPr>
              <a:t>Team 9’s Magic number</a:t>
            </a:r>
            <a:r>
              <a:rPr b="1" i="0" lang="en" sz="1700">
                <a:solidFill>
                  <a:schemeClr val="dk1"/>
                </a:solidFill>
                <a:latin typeface="Open Sans"/>
                <a:ea typeface="Open Sans"/>
                <a:cs typeface="Open Sans"/>
                <a:sym typeface="Open Sans"/>
              </a:rPr>
              <a:t>, </a:t>
            </a:r>
            <a:r>
              <a:rPr b="1" i="0" lang="en" sz="1800" u="sng">
                <a:solidFill>
                  <a:schemeClr val="dk1"/>
                </a:solidFill>
                <a:latin typeface="Open Sans"/>
                <a:ea typeface="Open Sans"/>
                <a:cs typeface="Open Sans"/>
                <a:sym typeface="Open Sans"/>
              </a:rPr>
              <a:t>n_estimators=500</a:t>
            </a:r>
            <a:r>
              <a:rPr b="1" i="0" lang="en" sz="1900">
                <a:solidFill>
                  <a:schemeClr val="dk1"/>
                </a:solidFill>
                <a:latin typeface="Open Sans"/>
                <a:ea typeface="Open Sans"/>
                <a:cs typeface="Open Sans"/>
                <a:sym typeface="Open Sans"/>
              </a:rPr>
              <a:t>)</a:t>
            </a:r>
            <a:endParaRPr b="1" i="0" sz="1900">
              <a:solidFill>
                <a:schemeClr val="dk1"/>
              </a:solidFill>
              <a:latin typeface="Open Sans"/>
              <a:ea typeface="Open Sans"/>
              <a:cs typeface="Open Sans"/>
              <a:sym typeface="Open Sans"/>
            </a:endParaRPr>
          </a:p>
        </p:txBody>
      </p:sp>
      <p:sp>
        <p:nvSpPr>
          <p:cNvPr id="356" name="Google Shape;356;p47"/>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Training and Fine Tuning- 2</a:t>
            </a:r>
            <a:endParaRPr/>
          </a:p>
        </p:txBody>
      </p:sp>
      <p:pic>
        <p:nvPicPr>
          <p:cNvPr id="357" name="Google Shape;357;p47"/>
          <p:cNvPicPr preferRelativeResize="0"/>
          <p:nvPr/>
        </p:nvPicPr>
        <p:blipFill>
          <a:blip r:embed="rId3">
            <a:alphaModFix/>
          </a:blip>
          <a:stretch>
            <a:fillRect/>
          </a:stretch>
        </p:blipFill>
        <p:spPr>
          <a:xfrm>
            <a:off x="4766250" y="2313538"/>
            <a:ext cx="3676650" cy="2457450"/>
          </a:xfrm>
          <a:prstGeom prst="rect">
            <a:avLst/>
          </a:prstGeom>
          <a:noFill/>
          <a:ln>
            <a:noFill/>
          </a:ln>
        </p:spPr>
      </p:pic>
      <p:pic>
        <p:nvPicPr>
          <p:cNvPr id="358" name="Google Shape;358;p47"/>
          <p:cNvPicPr preferRelativeResize="0"/>
          <p:nvPr/>
        </p:nvPicPr>
        <p:blipFill>
          <a:blip r:embed="rId4">
            <a:alphaModFix/>
          </a:blip>
          <a:stretch>
            <a:fillRect/>
          </a:stretch>
        </p:blipFill>
        <p:spPr>
          <a:xfrm>
            <a:off x="323625" y="2313538"/>
            <a:ext cx="3676650" cy="2428875"/>
          </a:xfrm>
          <a:prstGeom prst="rect">
            <a:avLst/>
          </a:prstGeom>
          <a:noFill/>
          <a:ln>
            <a:noFill/>
          </a:ln>
        </p:spPr>
      </p:pic>
      <p:sp>
        <p:nvSpPr>
          <p:cNvPr id="359" name="Google Shape;359;p47"/>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p:nvPr>
            <p:ph idx="2" type="chart"/>
          </p:nvPr>
        </p:nvSpPr>
        <p:spPr>
          <a:xfrm>
            <a:off x="766763" y="1302544"/>
            <a:ext cx="8021700" cy="33243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Finding alpha for Naive Bayes</a:t>
            </a:r>
            <a:br>
              <a:rPr b="1" i="0" lang="en" sz="1900">
                <a:solidFill>
                  <a:schemeClr val="dk1"/>
                </a:solidFill>
                <a:latin typeface="Open Sans"/>
                <a:ea typeface="Open Sans"/>
                <a:cs typeface="Open Sans"/>
                <a:sym typeface="Open Sans"/>
              </a:rPr>
            </a:br>
            <a:r>
              <a:rPr b="1" i="0" lang="en" sz="1900">
                <a:solidFill>
                  <a:schemeClr val="dk1"/>
                </a:solidFill>
                <a:latin typeface="Open Sans"/>
                <a:ea typeface="Open Sans"/>
                <a:cs typeface="Open Sans"/>
                <a:sym typeface="Open Sans"/>
              </a:rPr>
              <a:t>(</a:t>
            </a:r>
            <a:r>
              <a:rPr i="0" lang="en" sz="1700">
                <a:solidFill>
                  <a:schemeClr val="dk1"/>
                </a:solidFill>
              </a:rPr>
              <a:t>Team 9’s Magic number</a:t>
            </a:r>
            <a:r>
              <a:rPr b="1" i="0" lang="en" sz="1700">
                <a:solidFill>
                  <a:schemeClr val="dk1"/>
                </a:solidFill>
                <a:latin typeface="Open Sans"/>
                <a:ea typeface="Open Sans"/>
                <a:cs typeface="Open Sans"/>
                <a:sym typeface="Open Sans"/>
              </a:rPr>
              <a:t>, </a:t>
            </a:r>
            <a:r>
              <a:rPr b="1" i="0" lang="en" sz="1800" u="sng">
                <a:solidFill>
                  <a:schemeClr val="dk1"/>
                </a:solidFill>
                <a:latin typeface="Open Sans"/>
                <a:ea typeface="Open Sans"/>
                <a:cs typeface="Open Sans"/>
                <a:sym typeface="Open Sans"/>
              </a:rPr>
              <a:t>alpha=0.1)</a:t>
            </a:r>
            <a:endParaRPr b="1" i="0" sz="1900">
              <a:solidFill>
                <a:schemeClr val="dk1"/>
              </a:solidFill>
              <a:latin typeface="Open Sans"/>
              <a:ea typeface="Open Sans"/>
              <a:cs typeface="Open Sans"/>
              <a:sym typeface="Open Sans"/>
            </a:endParaRPr>
          </a:p>
          <a:p>
            <a:pPr indent="0" lvl="0" marL="0" rtl="0" algn="l">
              <a:spcBef>
                <a:spcPts val="480"/>
              </a:spcBef>
              <a:spcAft>
                <a:spcPts val="0"/>
              </a:spcAft>
              <a:buClr>
                <a:schemeClr val="dk1"/>
              </a:buClr>
              <a:buSzPts val="1100"/>
              <a:buFont typeface="Arial"/>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
        <p:nvSpPr>
          <p:cNvPr id="365" name="Google Shape;365;p48"/>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Training and Fine Tuning-3</a:t>
            </a:r>
            <a:endParaRPr/>
          </a:p>
        </p:txBody>
      </p:sp>
      <p:pic>
        <p:nvPicPr>
          <p:cNvPr id="366" name="Google Shape;366;p48"/>
          <p:cNvPicPr preferRelativeResize="0"/>
          <p:nvPr/>
        </p:nvPicPr>
        <p:blipFill>
          <a:blip r:embed="rId3">
            <a:alphaModFix/>
          </a:blip>
          <a:stretch>
            <a:fillRect/>
          </a:stretch>
        </p:blipFill>
        <p:spPr>
          <a:xfrm>
            <a:off x="4673538" y="2150350"/>
            <a:ext cx="3743325" cy="2476500"/>
          </a:xfrm>
          <a:prstGeom prst="rect">
            <a:avLst/>
          </a:prstGeom>
          <a:noFill/>
          <a:ln>
            <a:noFill/>
          </a:ln>
        </p:spPr>
      </p:pic>
      <p:pic>
        <p:nvPicPr>
          <p:cNvPr id="367" name="Google Shape;367;p48"/>
          <p:cNvPicPr preferRelativeResize="0"/>
          <p:nvPr/>
        </p:nvPicPr>
        <p:blipFill>
          <a:blip r:embed="rId4">
            <a:alphaModFix/>
          </a:blip>
          <a:stretch>
            <a:fillRect/>
          </a:stretch>
        </p:blipFill>
        <p:spPr>
          <a:xfrm>
            <a:off x="499425" y="2197975"/>
            <a:ext cx="3657600" cy="2428875"/>
          </a:xfrm>
          <a:prstGeom prst="rect">
            <a:avLst/>
          </a:prstGeom>
          <a:noFill/>
          <a:ln>
            <a:noFill/>
          </a:ln>
        </p:spPr>
      </p:pic>
      <p:sp>
        <p:nvSpPr>
          <p:cNvPr id="368" name="Google Shape;368;p48"/>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Data Analysis</a:t>
            </a:r>
            <a:endParaRPr/>
          </a:p>
        </p:txBody>
      </p:sp>
      <p:sp>
        <p:nvSpPr>
          <p:cNvPr id="112" name="Google Shape;112;p22"/>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3" name="Google Shape;113;p22"/>
          <p:cNvSpPr/>
          <p:nvPr/>
        </p:nvSpPr>
        <p:spPr>
          <a:xfrm>
            <a:off x="1669866" y="2338343"/>
            <a:ext cx="2244600" cy="58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Opinion Spam Training Data (n = 1600)</a:t>
            </a:r>
            <a:endParaRPr/>
          </a:p>
        </p:txBody>
      </p:sp>
      <p:sp>
        <p:nvSpPr>
          <p:cNvPr id="114" name="Google Shape;114;p22"/>
          <p:cNvSpPr/>
          <p:nvPr/>
        </p:nvSpPr>
        <p:spPr>
          <a:xfrm>
            <a:off x="706775" y="1415202"/>
            <a:ext cx="4155600" cy="923100"/>
          </a:xfrm>
          <a:prstGeom prst="downArrowCallout">
            <a:avLst>
              <a:gd fmla="val 25000" name="adj1"/>
              <a:gd fmla="val 25000" name="adj2"/>
              <a:gd fmla="val 25000" name="adj3"/>
              <a:gd fmla="val 64977" name="adj4"/>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Trip Advisor / MTurk / Hotels.com / Priceline / Expedia</a:t>
            </a:r>
            <a:endParaRPr sz="1300"/>
          </a:p>
        </p:txBody>
      </p:sp>
      <p:sp>
        <p:nvSpPr>
          <p:cNvPr id="115" name="Google Shape;115;p22"/>
          <p:cNvSpPr/>
          <p:nvPr/>
        </p:nvSpPr>
        <p:spPr>
          <a:xfrm flipH="1" rot="-5400000">
            <a:off x="1787118" y="2940162"/>
            <a:ext cx="825000" cy="798000"/>
          </a:xfrm>
          <a:prstGeom prst="bentUpArrow">
            <a:avLst>
              <a:gd fmla="val 25000" name="adj1"/>
              <a:gd fmla="val 25000" name="adj2"/>
              <a:gd fmla="val 2500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rot="5400000">
            <a:off x="2972216" y="2940162"/>
            <a:ext cx="825000" cy="798000"/>
          </a:xfrm>
          <a:prstGeom prst="bentUpArrow">
            <a:avLst>
              <a:gd fmla="val 25000" name="adj1"/>
              <a:gd fmla="val 25000" name="adj2"/>
              <a:gd fmla="val 2500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1012003" y="3063214"/>
            <a:ext cx="788700" cy="476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Positive Truthful </a:t>
            </a:r>
            <a:endParaRPr sz="1000"/>
          </a:p>
          <a:p>
            <a:pPr indent="0" lvl="0" marL="0" rtl="0" algn="l">
              <a:spcBef>
                <a:spcPts val="0"/>
              </a:spcBef>
              <a:spcAft>
                <a:spcPts val="0"/>
              </a:spcAft>
              <a:buNone/>
            </a:pPr>
            <a:r>
              <a:rPr lang="en" sz="1000"/>
              <a:t>(n = 400)</a:t>
            </a:r>
            <a:endParaRPr sz="1000"/>
          </a:p>
          <a:p>
            <a:pPr indent="0" lvl="0" marL="0" rtl="0" algn="l">
              <a:spcBef>
                <a:spcPts val="0"/>
              </a:spcBef>
              <a:spcAft>
                <a:spcPts val="0"/>
              </a:spcAft>
              <a:buNone/>
            </a:pPr>
            <a:r>
              <a:t/>
            </a:r>
            <a:endParaRPr sz="1000"/>
          </a:p>
        </p:txBody>
      </p:sp>
      <p:sp>
        <p:nvSpPr>
          <p:cNvPr id="118" name="Google Shape;118;p22"/>
          <p:cNvSpPr/>
          <p:nvPr/>
        </p:nvSpPr>
        <p:spPr>
          <a:xfrm>
            <a:off x="1012003" y="3539174"/>
            <a:ext cx="788700" cy="476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Positive Deceptive</a:t>
            </a:r>
            <a:endParaRPr sz="1000"/>
          </a:p>
          <a:p>
            <a:pPr indent="0" lvl="0" marL="0" rtl="0" algn="l">
              <a:spcBef>
                <a:spcPts val="0"/>
              </a:spcBef>
              <a:spcAft>
                <a:spcPts val="0"/>
              </a:spcAft>
              <a:buNone/>
            </a:pPr>
            <a:r>
              <a:rPr lang="en" sz="1000"/>
              <a:t>(n = 400)</a:t>
            </a:r>
            <a:endParaRPr sz="1000"/>
          </a:p>
          <a:p>
            <a:pPr indent="0" lvl="0" marL="0" rtl="0" algn="l">
              <a:spcBef>
                <a:spcPts val="0"/>
              </a:spcBef>
              <a:spcAft>
                <a:spcPts val="0"/>
              </a:spcAft>
              <a:buNone/>
            </a:pPr>
            <a:r>
              <a:t/>
            </a:r>
            <a:endParaRPr sz="1200"/>
          </a:p>
        </p:txBody>
      </p:sp>
      <p:sp>
        <p:nvSpPr>
          <p:cNvPr id="119" name="Google Shape;119;p22"/>
          <p:cNvSpPr/>
          <p:nvPr/>
        </p:nvSpPr>
        <p:spPr>
          <a:xfrm>
            <a:off x="3783716" y="3101880"/>
            <a:ext cx="788700" cy="476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Negative Truthful</a:t>
            </a:r>
            <a:endParaRPr sz="1000"/>
          </a:p>
          <a:p>
            <a:pPr indent="0" lvl="0" marL="0" rtl="0" algn="l">
              <a:spcBef>
                <a:spcPts val="0"/>
              </a:spcBef>
              <a:spcAft>
                <a:spcPts val="0"/>
              </a:spcAft>
              <a:buNone/>
            </a:pPr>
            <a:r>
              <a:rPr lang="en" sz="1000"/>
              <a:t>(n = 400)</a:t>
            </a:r>
            <a:endParaRPr sz="1000"/>
          </a:p>
          <a:p>
            <a:pPr indent="0" lvl="0" marL="0" rtl="0" algn="l">
              <a:spcBef>
                <a:spcPts val="0"/>
              </a:spcBef>
              <a:spcAft>
                <a:spcPts val="0"/>
              </a:spcAft>
              <a:buNone/>
            </a:pPr>
            <a:r>
              <a:t/>
            </a:r>
            <a:endParaRPr sz="1200"/>
          </a:p>
        </p:txBody>
      </p:sp>
      <p:sp>
        <p:nvSpPr>
          <p:cNvPr id="120" name="Google Shape;120;p22"/>
          <p:cNvSpPr/>
          <p:nvPr/>
        </p:nvSpPr>
        <p:spPr>
          <a:xfrm>
            <a:off x="3783716" y="3577840"/>
            <a:ext cx="788700" cy="476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Negative Deceptive</a:t>
            </a:r>
            <a:endParaRPr sz="1000"/>
          </a:p>
          <a:p>
            <a:pPr indent="0" lvl="0" marL="0" rtl="0" algn="l">
              <a:spcBef>
                <a:spcPts val="0"/>
              </a:spcBef>
              <a:spcAft>
                <a:spcPts val="0"/>
              </a:spcAft>
              <a:buNone/>
            </a:pPr>
            <a:r>
              <a:rPr lang="en" sz="1000"/>
              <a:t>(n = 400)</a:t>
            </a:r>
            <a:endParaRPr sz="1000"/>
          </a:p>
          <a:p>
            <a:pPr indent="0" lvl="0" marL="0" rtl="0" algn="l">
              <a:spcBef>
                <a:spcPts val="0"/>
              </a:spcBef>
              <a:spcAft>
                <a:spcPts val="0"/>
              </a:spcAft>
              <a:buNone/>
            </a:pPr>
            <a:r>
              <a:t/>
            </a:r>
            <a:endParaRPr sz="1000"/>
          </a:p>
        </p:txBody>
      </p:sp>
      <p:pic>
        <p:nvPicPr>
          <p:cNvPr id="121" name="Google Shape;121;p22"/>
          <p:cNvPicPr preferRelativeResize="0"/>
          <p:nvPr/>
        </p:nvPicPr>
        <p:blipFill>
          <a:blip r:embed="rId3">
            <a:alphaModFix/>
          </a:blip>
          <a:stretch>
            <a:fillRect/>
          </a:stretch>
        </p:blipFill>
        <p:spPr>
          <a:xfrm>
            <a:off x="5318430" y="895024"/>
            <a:ext cx="3093046" cy="1312882"/>
          </a:xfrm>
          <a:prstGeom prst="rect">
            <a:avLst/>
          </a:prstGeom>
          <a:noFill/>
          <a:ln>
            <a:noFill/>
          </a:ln>
        </p:spPr>
      </p:pic>
      <p:pic>
        <p:nvPicPr>
          <p:cNvPr id="122" name="Google Shape;122;p22"/>
          <p:cNvPicPr preferRelativeResize="0"/>
          <p:nvPr/>
        </p:nvPicPr>
        <p:blipFill>
          <a:blip r:embed="rId4">
            <a:alphaModFix/>
          </a:blip>
          <a:stretch>
            <a:fillRect/>
          </a:stretch>
        </p:blipFill>
        <p:spPr>
          <a:xfrm>
            <a:off x="5209637" y="2550622"/>
            <a:ext cx="3252465" cy="1201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p:nvPr>
            <p:ph idx="2" type="chart"/>
          </p:nvPr>
        </p:nvSpPr>
        <p:spPr>
          <a:xfrm>
            <a:off x="671750" y="1302550"/>
            <a:ext cx="2523900" cy="14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0" lang="en" sz="1050" u="sng">
                <a:solidFill>
                  <a:schemeClr val="dk1"/>
                </a:solidFill>
                <a:highlight>
                  <a:srgbClr val="FFFFFF"/>
                </a:highlight>
                <a:latin typeface="Calibri"/>
                <a:ea typeface="Calibri"/>
                <a:cs typeface="Calibri"/>
                <a:sym typeface="Calibri"/>
              </a:rPr>
              <a:t>SVM, N-Gram Vectors</a:t>
            </a:r>
            <a:endParaRPr b="1" i="0" sz="1050" u="sng">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0" lang="en" sz="1050">
                <a:solidFill>
                  <a:schemeClr val="dk1"/>
                </a:solidFill>
                <a:highlight>
                  <a:srgbClr val="FFFFFF"/>
                </a:highlight>
                <a:latin typeface="Calibri"/>
                <a:ea typeface="Calibri"/>
                <a:cs typeface="Calibri"/>
                <a:sym typeface="Calibri"/>
              </a:rPr>
              <a:t>Average accuracy score 0.99296875</a:t>
            </a:r>
            <a:endParaRPr i="0" sz="105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0" lang="en" sz="1050">
                <a:solidFill>
                  <a:schemeClr val="dk1"/>
                </a:solidFill>
                <a:highlight>
                  <a:srgbClr val="FFFFFF"/>
                </a:highlight>
                <a:latin typeface="Calibri"/>
                <a:ea typeface="Calibri"/>
                <a:cs typeface="Calibri"/>
                <a:sym typeface="Calibri"/>
              </a:rPr>
              <a:t>Average f1 score 0.9929632525410476</a:t>
            </a:r>
            <a:endParaRPr i="0" sz="105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0" lang="en" sz="1050">
                <a:solidFill>
                  <a:schemeClr val="dk1"/>
                </a:solidFill>
                <a:highlight>
                  <a:srgbClr val="FFFFFF"/>
                </a:highlight>
                <a:latin typeface="Calibri"/>
                <a:ea typeface="Calibri"/>
                <a:cs typeface="Calibri"/>
                <a:sym typeface="Calibri"/>
              </a:rPr>
              <a:t>Average Training time 3.864674425125122</a:t>
            </a:r>
            <a:endParaRPr i="0" sz="105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0" lang="en" sz="1050">
                <a:solidFill>
                  <a:schemeClr val="dk1"/>
                </a:solidFill>
                <a:highlight>
                  <a:srgbClr val="FFFFFF"/>
                </a:highlight>
                <a:latin typeface="Calibri"/>
                <a:ea typeface="Calibri"/>
                <a:cs typeface="Calibri"/>
                <a:sym typeface="Calibri"/>
              </a:rPr>
              <a:t>Average Recall 0.9968602825745683</a:t>
            </a:r>
            <a:endParaRPr i="0" sz="105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i="0" lang="en" sz="1050">
                <a:solidFill>
                  <a:schemeClr val="dk1"/>
                </a:solidFill>
                <a:highlight>
                  <a:srgbClr val="FFFFFF"/>
                </a:highlight>
                <a:latin typeface="Calibri"/>
                <a:ea typeface="Calibri"/>
                <a:cs typeface="Calibri"/>
                <a:sym typeface="Calibri"/>
              </a:rPr>
              <a:t>Average Precision 0.9890965732087228</a:t>
            </a:r>
            <a:endParaRPr/>
          </a:p>
        </p:txBody>
      </p:sp>
      <p:sp>
        <p:nvSpPr>
          <p:cNvPr id="374" name="Google Shape;374;p49"/>
          <p:cNvSpPr txBox="1"/>
          <p:nvPr>
            <p:ph type="title"/>
          </p:nvPr>
        </p:nvSpPr>
        <p:spPr>
          <a:xfrm>
            <a:off x="671756" y="278633"/>
            <a:ext cx="8116500" cy="744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
              <a:t>Part B-Evaluation Results (average of 5 runs) - Train Dataset</a:t>
            </a:r>
            <a:endParaRPr/>
          </a:p>
        </p:txBody>
      </p:sp>
      <p:sp>
        <p:nvSpPr>
          <p:cNvPr id="375" name="Google Shape;375;p49"/>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76" name="Google Shape;376;p49"/>
          <p:cNvSpPr/>
          <p:nvPr>
            <p:ph idx="2" type="chart"/>
          </p:nvPr>
        </p:nvSpPr>
        <p:spPr>
          <a:xfrm>
            <a:off x="671750" y="3095400"/>
            <a:ext cx="2950800" cy="1414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0" lang="en" sz="1050" u="sng">
                <a:solidFill>
                  <a:schemeClr val="dk1"/>
                </a:solidFill>
                <a:highlight>
                  <a:srgbClr val="FFFFFF"/>
                </a:highlight>
                <a:latin typeface="Calibri"/>
                <a:ea typeface="Calibri"/>
                <a:cs typeface="Calibri"/>
                <a:sym typeface="Calibri"/>
              </a:rPr>
              <a:t>Random Forest, N-Gram Vectors</a:t>
            </a:r>
            <a:endParaRPr b="1" i="0" sz="1050" u="sng">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rPr i="0" lang="en" sz="1100">
                <a:solidFill>
                  <a:schemeClr val="dk1"/>
                </a:solidFill>
                <a:latin typeface="Calibri"/>
                <a:ea typeface="Calibri"/>
                <a:cs typeface="Calibri"/>
                <a:sym typeface="Calibri"/>
              </a:rPr>
              <a:t>Average accuracy score 1.0</a:t>
            </a:r>
            <a:endParaRPr i="0" sz="1100">
              <a:solidFill>
                <a:schemeClr val="dk1"/>
              </a:solidFill>
              <a:latin typeface="Calibri"/>
              <a:ea typeface="Calibri"/>
              <a:cs typeface="Calibri"/>
              <a:sym typeface="Calibri"/>
            </a:endParaRPr>
          </a:p>
          <a:p>
            <a:pPr indent="0" lvl="0" marL="0" rtl="0" algn="l">
              <a:spcBef>
                <a:spcPts val="0"/>
              </a:spcBef>
              <a:spcAft>
                <a:spcPts val="0"/>
              </a:spcAft>
              <a:buNone/>
            </a:pPr>
            <a:r>
              <a:rPr i="0" lang="en" sz="1100">
                <a:solidFill>
                  <a:schemeClr val="dk1"/>
                </a:solidFill>
                <a:latin typeface="Calibri"/>
                <a:ea typeface="Calibri"/>
                <a:cs typeface="Calibri"/>
                <a:sym typeface="Calibri"/>
              </a:rPr>
              <a:t>Average f1 score 1.0</a:t>
            </a:r>
            <a:endParaRPr i="0" sz="1100">
              <a:solidFill>
                <a:schemeClr val="dk1"/>
              </a:solidFill>
              <a:latin typeface="Calibri"/>
              <a:ea typeface="Calibri"/>
              <a:cs typeface="Calibri"/>
              <a:sym typeface="Calibri"/>
            </a:endParaRPr>
          </a:p>
          <a:p>
            <a:pPr indent="0" lvl="0" marL="0" rtl="0" algn="l">
              <a:spcBef>
                <a:spcPts val="0"/>
              </a:spcBef>
              <a:spcAft>
                <a:spcPts val="0"/>
              </a:spcAft>
              <a:buNone/>
            </a:pPr>
            <a:r>
              <a:rPr i="0" lang="en" sz="1100">
                <a:solidFill>
                  <a:schemeClr val="dk1"/>
                </a:solidFill>
                <a:latin typeface="Calibri"/>
                <a:ea typeface="Calibri"/>
                <a:cs typeface="Calibri"/>
                <a:sym typeface="Calibri"/>
              </a:rPr>
              <a:t>Average Training time 6.1178144931793215</a:t>
            </a:r>
            <a:endParaRPr i="0" sz="1100">
              <a:solidFill>
                <a:schemeClr val="dk1"/>
              </a:solidFill>
              <a:latin typeface="Calibri"/>
              <a:ea typeface="Calibri"/>
              <a:cs typeface="Calibri"/>
              <a:sym typeface="Calibri"/>
            </a:endParaRPr>
          </a:p>
          <a:p>
            <a:pPr indent="0" lvl="0" marL="0" rtl="0" algn="l">
              <a:spcBef>
                <a:spcPts val="0"/>
              </a:spcBef>
              <a:spcAft>
                <a:spcPts val="0"/>
              </a:spcAft>
              <a:buNone/>
            </a:pPr>
            <a:r>
              <a:rPr i="0" lang="en" sz="1100">
                <a:solidFill>
                  <a:schemeClr val="dk1"/>
                </a:solidFill>
                <a:latin typeface="Calibri"/>
                <a:ea typeface="Calibri"/>
                <a:cs typeface="Calibri"/>
                <a:sym typeface="Calibri"/>
              </a:rPr>
              <a:t>Recall 1.0</a:t>
            </a:r>
            <a:endParaRPr i="0" sz="1100">
              <a:solidFill>
                <a:schemeClr val="dk1"/>
              </a:solidFill>
              <a:latin typeface="Calibri"/>
              <a:ea typeface="Calibri"/>
              <a:cs typeface="Calibri"/>
              <a:sym typeface="Calibri"/>
            </a:endParaRPr>
          </a:p>
          <a:p>
            <a:pPr indent="0" lvl="0" marL="0" rtl="0" algn="l">
              <a:spcBef>
                <a:spcPts val="0"/>
              </a:spcBef>
              <a:spcAft>
                <a:spcPts val="0"/>
              </a:spcAft>
              <a:buNone/>
            </a:pPr>
            <a:r>
              <a:rPr i="0" lang="en" sz="1100">
                <a:solidFill>
                  <a:schemeClr val="dk1"/>
                </a:solidFill>
                <a:latin typeface="Calibri"/>
                <a:ea typeface="Calibri"/>
                <a:cs typeface="Calibri"/>
                <a:sym typeface="Calibri"/>
              </a:rPr>
              <a:t>Precision 1.0</a:t>
            </a:r>
            <a:endParaRPr i="0" sz="1050">
              <a:solidFill>
                <a:schemeClr val="dk1"/>
              </a:solidFill>
              <a:highlight>
                <a:srgbClr val="FFFFFF"/>
              </a:highlight>
              <a:latin typeface="Calibri"/>
              <a:ea typeface="Calibri"/>
              <a:cs typeface="Calibri"/>
              <a:sym typeface="Calibri"/>
            </a:endParaRPr>
          </a:p>
        </p:txBody>
      </p:sp>
      <p:sp>
        <p:nvSpPr>
          <p:cNvPr id="377" name="Google Shape;377;p49"/>
          <p:cNvSpPr txBox="1"/>
          <p:nvPr/>
        </p:nvSpPr>
        <p:spPr>
          <a:xfrm>
            <a:off x="5556775" y="1302550"/>
            <a:ext cx="3000000" cy="121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u="sng">
                <a:solidFill>
                  <a:schemeClr val="dk1"/>
                </a:solidFill>
                <a:highlight>
                  <a:srgbClr val="FFFFFF"/>
                </a:highlight>
                <a:latin typeface="Calibri"/>
                <a:ea typeface="Calibri"/>
                <a:cs typeface="Calibri"/>
                <a:sym typeface="Calibri"/>
              </a:rPr>
              <a:t>Naive Bayes, N-Gram Vectors - TF/IDF</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accuracy score 0.99765625</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f1 score 0.9976433621366849</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Training time 0.009721755981445312</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Recall 0.9968602825745683</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Precision 0.9984276729559747</a:t>
            </a:r>
            <a:endParaRPr sz="1100">
              <a:solidFill>
                <a:schemeClr val="dk1"/>
              </a:solidFill>
              <a:latin typeface="Calibri"/>
              <a:ea typeface="Calibri"/>
              <a:cs typeface="Calibri"/>
              <a:sym typeface="Calibri"/>
            </a:endParaRPr>
          </a:p>
        </p:txBody>
      </p:sp>
      <p:sp>
        <p:nvSpPr>
          <p:cNvPr id="378" name="Google Shape;378;p49"/>
          <p:cNvSpPr txBox="1"/>
          <p:nvPr/>
        </p:nvSpPr>
        <p:spPr>
          <a:xfrm>
            <a:off x="5556775" y="3095400"/>
            <a:ext cx="3000000" cy="121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u="sng">
                <a:solidFill>
                  <a:schemeClr val="dk1"/>
                </a:solidFill>
                <a:highlight>
                  <a:srgbClr val="FFFFFF"/>
                </a:highlight>
                <a:latin typeface="Calibri"/>
                <a:ea typeface="Calibri"/>
                <a:cs typeface="Calibri"/>
                <a:sym typeface="Calibri"/>
              </a:rPr>
              <a:t>Naive Bayes, CountVectorize (Alternate method)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accuracy score 0.99765625</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f1 score 0.9976433621366849</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Training time 0.009721755981445312</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Recall 0.9968602825745683</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 sz="1100">
                <a:solidFill>
                  <a:schemeClr val="dk1"/>
                </a:solidFill>
                <a:latin typeface="Calibri"/>
                <a:ea typeface="Calibri"/>
                <a:cs typeface="Calibri"/>
                <a:sym typeface="Calibri"/>
              </a:rPr>
              <a:t>Average Precision 0.9984276729559747</a:t>
            </a:r>
            <a:endParaRPr sz="11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p:nvPr>
            <p:ph idx="2" type="chart"/>
          </p:nvPr>
        </p:nvSpPr>
        <p:spPr>
          <a:xfrm>
            <a:off x="671750" y="1302550"/>
            <a:ext cx="3087600" cy="14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0" lang="en" sz="1050" u="sng">
                <a:solidFill>
                  <a:schemeClr val="dk1"/>
                </a:solidFill>
                <a:highlight>
                  <a:srgbClr val="FFFFFF"/>
                </a:highlight>
                <a:latin typeface="Calibri"/>
                <a:ea typeface="Calibri"/>
                <a:cs typeface="Calibri"/>
                <a:sym typeface="Calibri"/>
              </a:rPr>
              <a:t>SVM, N-Gram Vectors</a:t>
            </a:r>
            <a:endParaRPr b="1" i="0" sz="1050" u="sng">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accuracy score: 0.878125</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f1 score: 0.8761904761904763 (87.61%)</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Training time: 3.839124822616577</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Recall: 0.8466257668711655</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Precision: 0.9078947368421053</a:t>
            </a:r>
            <a:endParaRPr b="1" i="0" sz="1050" u="sng">
              <a:solidFill>
                <a:schemeClr val="dk1"/>
              </a:solidFill>
              <a:highlight>
                <a:srgbClr val="FFFFFF"/>
              </a:highlight>
              <a:latin typeface="Calibri"/>
              <a:ea typeface="Calibri"/>
              <a:cs typeface="Calibri"/>
              <a:sym typeface="Calibri"/>
            </a:endParaRPr>
          </a:p>
        </p:txBody>
      </p:sp>
      <p:sp>
        <p:nvSpPr>
          <p:cNvPr id="384" name="Google Shape;384;p50"/>
          <p:cNvSpPr txBox="1"/>
          <p:nvPr>
            <p:ph type="title"/>
          </p:nvPr>
        </p:nvSpPr>
        <p:spPr>
          <a:xfrm>
            <a:off x="671756" y="278633"/>
            <a:ext cx="8116500" cy="744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
              <a:t>Part B-Evaluation Results (average of 5 runs) - Test Dataset</a:t>
            </a:r>
            <a:endParaRPr/>
          </a:p>
        </p:txBody>
      </p:sp>
      <p:sp>
        <p:nvSpPr>
          <p:cNvPr id="385" name="Google Shape;385;p50"/>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50"/>
          <p:cNvSpPr/>
          <p:nvPr>
            <p:ph idx="2" type="chart"/>
          </p:nvPr>
        </p:nvSpPr>
        <p:spPr>
          <a:xfrm>
            <a:off x="671750" y="3095400"/>
            <a:ext cx="3327000" cy="1414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0" lang="en" sz="1050" u="sng">
                <a:solidFill>
                  <a:schemeClr val="dk1"/>
                </a:solidFill>
                <a:highlight>
                  <a:srgbClr val="FFFFFF"/>
                </a:highlight>
                <a:latin typeface="Calibri"/>
                <a:ea typeface="Calibri"/>
                <a:cs typeface="Calibri"/>
                <a:sym typeface="Calibri"/>
              </a:rPr>
              <a:t>Random Forest, N-Gram Vectors</a:t>
            </a:r>
            <a:endParaRPr b="1" i="0" sz="1050" u="sng">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accuracy score: 0.865625</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f1 score: 0.8552188552188552 (85.52%)</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Average Training time: 6.32356448173523</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Recall: 0.7791411042944786</a:t>
            </a:r>
            <a:endParaRPr i="0"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i="0" lang="en" sz="1100">
                <a:solidFill>
                  <a:schemeClr val="dk1"/>
                </a:solidFill>
                <a:latin typeface="Calibri"/>
                <a:ea typeface="Calibri"/>
                <a:cs typeface="Calibri"/>
                <a:sym typeface="Calibri"/>
              </a:rPr>
              <a:t>Precision: 0.9477611940298507</a:t>
            </a:r>
            <a:endParaRPr i="0" sz="1100">
              <a:solidFill>
                <a:schemeClr val="dk1"/>
              </a:solidFill>
              <a:latin typeface="Calibri"/>
              <a:ea typeface="Calibri"/>
              <a:cs typeface="Calibri"/>
              <a:sym typeface="Calibri"/>
            </a:endParaRPr>
          </a:p>
        </p:txBody>
      </p:sp>
      <p:sp>
        <p:nvSpPr>
          <p:cNvPr id="387" name="Google Shape;387;p50"/>
          <p:cNvSpPr txBox="1"/>
          <p:nvPr/>
        </p:nvSpPr>
        <p:spPr>
          <a:xfrm>
            <a:off x="5556775" y="1302550"/>
            <a:ext cx="3000000" cy="13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u="sng">
                <a:solidFill>
                  <a:schemeClr val="dk1"/>
                </a:solidFill>
                <a:highlight>
                  <a:srgbClr val="FFFFFF"/>
                </a:highlight>
                <a:latin typeface="Calibri"/>
                <a:ea typeface="Calibri"/>
                <a:cs typeface="Calibri"/>
                <a:sym typeface="Calibri"/>
              </a:rPr>
              <a:t>Naive Bayes, N-Gram Vectors - TF/IDF</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accuracy score: 0.875</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f1 score: 0.868421052631579 (86.84%)</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Training time: 0.007526922225952149</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Recall: 0.8098159509202454</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Precision: 0.9361702127659575</a:t>
            </a:r>
            <a:endParaRPr sz="1100">
              <a:solidFill>
                <a:schemeClr val="dk1"/>
              </a:solidFill>
              <a:latin typeface="Calibri"/>
              <a:ea typeface="Calibri"/>
              <a:cs typeface="Calibri"/>
              <a:sym typeface="Calibri"/>
            </a:endParaRPr>
          </a:p>
        </p:txBody>
      </p:sp>
      <p:sp>
        <p:nvSpPr>
          <p:cNvPr id="388" name="Google Shape;388;p50"/>
          <p:cNvSpPr txBox="1"/>
          <p:nvPr/>
        </p:nvSpPr>
        <p:spPr>
          <a:xfrm>
            <a:off x="5556775" y="3095400"/>
            <a:ext cx="3448500" cy="13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50" u="sng">
                <a:solidFill>
                  <a:schemeClr val="dk1"/>
                </a:solidFill>
                <a:highlight>
                  <a:srgbClr val="FFFFFF"/>
                </a:highlight>
                <a:latin typeface="Calibri"/>
                <a:ea typeface="Calibri"/>
                <a:cs typeface="Calibri"/>
                <a:sym typeface="Calibri"/>
              </a:rPr>
              <a:t>Naive Bayes, CountVectorize (Alternate method)</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accuracy score: 0.865</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f1 score: 0.85</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Training time: 0.00045757293701171876</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Recall: 0.8138297872340425</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chemeClr val="dk1"/>
                </a:solidFill>
                <a:latin typeface="Calibri"/>
                <a:ea typeface="Calibri"/>
                <a:cs typeface="Calibri"/>
                <a:sym typeface="Calibri"/>
              </a:rPr>
              <a:t>Average Precision: 0.8895348837209303</a:t>
            </a:r>
            <a:endParaRPr sz="11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Comparison of machine learning models - 1</a:t>
            </a:r>
            <a:endParaRPr/>
          </a:p>
        </p:txBody>
      </p:sp>
      <p:pic>
        <p:nvPicPr>
          <p:cNvPr id="394" name="Google Shape;394;p51"/>
          <p:cNvPicPr preferRelativeResize="0"/>
          <p:nvPr/>
        </p:nvPicPr>
        <p:blipFill>
          <a:blip r:embed="rId3">
            <a:alphaModFix/>
          </a:blip>
          <a:stretch>
            <a:fillRect/>
          </a:stretch>
        </p:blipFill>
        <p:spPr>
          <a:xfrm>
            <a:off x="1441625" y="1365083"/>
            <a:ext cx="6457950" cy="3038475"/>
          </a:xfrm>
          <a:prstGeom prst="rect">
            <a:avLst/>
          </a:prstGeom>
          <a:noFill/>
          <a:ln>
            <a:noFill/>
          </a:ln>
        </p:spPr>
      </p:pic>
      <p:sp>
        <p:nvSpPr>
          <p:cNvPr id="395" name="Google Shape;395;p51"/>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Comparison of machine learning models - 2</a:t>
            </a:r>
            <a:endParaRPr/>
          </a:p>
        </p:txBody>
      </p:sp>
      <p:pic>
        <p:nvPicPr>
          <p:cNvPr id="401" name="Google Shape;401;p52"/>
          <p:cNvPicPr preferRelativeResize="0"/>
          <p:nvPr/>
        </p:nvPicPr>
        <p:blipFill>
          <a:blip r:embed="rId3">
            <a:alphaModFix/>
          </a:blip>
          <a:stretch>
            <a:fillRect/>
          </a:stretch>
        </p:blipFill>
        <p:spPr>
          <a:xfrm>
            <a:off x="1338263" y="1365083"/>
            <a:ext cx="6467475" cy="3038475"/>
          </a:xfrm>
          <a:prstGeom prst="rect">
            <a:avLst/>
          </a:prstGeom>
          <a:noFill/>
          <a:ln>
            <a:noFill/>
          </a:ln>
        </p:spPr>
      </p:pic>
      <p:sp>
        <p:nvSpPr>
          <p:cNvPr id="402" name="Google Shape;402;p52"/>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Comparison with related research - 1</a:t>
            </a:r>
            <a:endParaRPr/>
          </a:p>
        </p:txBody>
      </p:sp>
      <p:pic>
        <p:nvPicPr>
          <p:cNvPr id="408" name="Google Shape;408;p53"/>
          <p:cNvPicPr preferRelativeResize="0"/>
          <p:nvPr/>
        </p:nvPicPr>
        <p:blipFill>
          <a:blip r:embed="rId3">
            <a:alphaModFix/>
          </a:blip>
          <a:stretch>
            <a:fillRect/>
          </a:stretch>
        </p:blipFill>
        <p:spPr>
          <a:xfrm>
            <a:off x="3870450" y="1163158"/>
            <a:ext cx="4378804" cy="3816067"/>
          </a:xfrm>
          <a:prstGeom prst="rect">
            <a:avLst/>
          </a:prstGeom>
          <a:noFill/>
          <a:ln>
            <a:noFill/>
          </a:ln>
        </p:spPr>
      </p:pic>
      <p:sp>
        <p:nvSpPr>
          <p:cNvPr id="409" name="Google Shape;409;p53"/>
          <p:cNvSpPr/>
          <p:nvPr>
            <p:ph idx="2" type="chart"/>
          </p:nvPr>
        </p:nvSpPr>
        <p:spPr>
          <a:xfrm>
            <a:off x="766767" y="1302551"/>
            <a:ext cx="2903700" cy="3676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SVM</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rPr i="0" lang="en" sz="1900">
                <a:solidFill>
                  <a:schemeClr val="dk1"/>
                </a:solidFill>
              </a:rPr>
              <a:t>F-1 Score: 87.61%</a:t>
            </a:r>
            <a:endParaRPr i="0" sz="1900">
              <a:solidFill>
                <a:schemeClr val="dk1"/>
              </a:solidFill>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
        <p:nvSpPr>
          <p:cNvPr id="410" name="Google Shape;410;p53"/>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Comparison with related research - 2</a:t>
            </a:r>
            <a:endParaRPr/>
          </a:p>
        </p:txBody>
      </p:sp>
      <p:sp>
        <p:nvSpPr>
          <p:cNvPr id="416" name="Google Shape;416;p54"/>
          <p:cNvSpPr/>
          <p:nvPr>
            <p:ph idx="2" type="chart"/>
          </p:nvPr>
        </p:nvSpPr>
        <p:spPr>
          <a:xfrm>
            <a:off x="766767" y="1302551"/>
            <a:ext cx="2903700" cy="3676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Random Forest</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rPr i="0" lang="en" sz="1900">
                <a:solidFill>
                  <a:schemeClr val="dk1"/>
                </a:solidFill>
              </a:rPr>
              <a:t>F-1 Score: </a:t>
            </a:r>
            <a:r>
              <a:rPr i="0" lang="en" sz="1900">
                <a:solidFill>
                  <a:schemeClr val="dk1"/>
                </a:solidFill>
              </a:rPr>
              <a:t>85.52%</a:t>
            </a:r>
            <a:endParaRPr i="0" sz="1900">
              <a:solidFill>
                <a:schemeClr val="dk1"/>
              </a:solidFill>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417" name="Google Shape;417;p54"/>
          <p:cNvPicPr preferRelativeResize="0"/>
          <p:nvPr/>
        </p:nvPicPr>
        <p:blipFill>
          <a:blip r:embed="rId3">
            <a:alphaModFix/>
          </a:blip>
          <a:stretch>
            <a:fillRect/>
          </a:stretch>
        </p:blipFill>
        <p:spPr>
          <a:xfrm>
            <a:off x="3965417" y="1302558"/>
            <a:ext cx="4752975" cy="2428875"/>
          </a:xfrm>
          <a:prstGeom prst="rect">
            <a:avLst/>
          </a:prstGeom>
          <a:noFill/>
          <a:ln>
            <a:noFill/>
          </a:ln>
        </p:spPr>
      </p:pic>
      <p:sp>
        <p:nvSpPr>
          <p:cNvPr id="418" name="Google Shape;418;p54"/>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Comparison with related research - 3</a:t>
            </a:r>
            <a:endParaRPr/>
          </a:p>
        </p:txBody>
      </p:sp>
      <p:sp>
        <p:nvSpPr>
          <p:cNvPr id="424" name="Google Shape;424;p55"/>
          <p:cNvSpPr/>
          <p:nvPr>
            <p:ph idx="2" type="chart"/>
          </p:nvPr>
        </p:nvSpPr>
        <p:spPr>
          <a:xfrm>
            <a:off x="766767" y="1302551"/>
            <a:ext cx="2903700" cy="3676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i="0" lang="en" sz="1900">
                <a:solidFill>
                  <a:schemeClr val="dk1"/>
                </a:solidFill>
                <a:latin typeface="Open Sans"/>
                <a:ea typeface="Open Sans"/>
                <a:cs typeface="Open Sans"/>
                <a:sym typeface="Open Sans"/>
              </a:rPr>
              <a:t>Naive Bayes (</a:t>
            </a:r>
            <a:r>
              <a:rPr b="1" i="0" lang="en" sz="1900">
                <a:solidFill>
                  <a:schemeClr val="dk1"/>
                </a:solidFill>
                <a:latin typeface="Open Sans"/>
                <a:ea typeface="Open Sans"/>
                <a:cs typeface="Open Sans"/>
                <a:sym typeface="Open Sans"/>
              </a:rPr>
              <a:t>TF/I</a:t>
            </a:r>
            <a:r>
              <a:rPr b="1" i="0" lang="en" sz="1900">
                <a:solidFill>
                  <a:schemeClr val="dk1"/>
                </a:solidFill>
                <a:latin typeface="Open Sans"/>
                <a:ea typeface="Open Sans"/>
                <a:cs typeface="Open Sans"/>
                <a:sym typeface="Open Sans"/>
              </a:rPr>
              <a:t>DF)</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rPr i="0" lang="en" sz="1900">
                <a:solidFill>
                  <a:schemeClr val="dk1"/>
                </a:solidFill>
              </a:rPr>
              <a:t>F-1 Score: </a:t>
            </a:r>
            <a:r>
              <a:rPr i="0" lang="en" sz="1900">
                <a:solidFill>
                  <a:schemeClr val="dk1"/>
                </a:solidFill>
              </a:rPr>
              <a:t>86.84%</a:t>
            </a:r>
            <a:br>
              <a:rPr i="0" lang="en" sz="1900">
                <a:solidFill>
                  <a:schemeClr val="dk1"/>
                </a:solidFill>
              </a:rPr>
            </a:br>
            <a:br>
              <a:rPr i="0" lang="en" sz="1900">
                <a:solidFill>
                  <a:schemeClr val="dk1"/>
                </a:solidFill>
              </a:rPr>
            </a:br>
            <a:r>
              <a:rPr b="1" i="0" lang="en" sz="1900">
                <a:solidFill>
                  <a:schemeClr val="dk1"/>
                </a:solidFill>
                <a:latin typeface="Open Sans"/>
                <a:ea typeface="Open Sans"/>
                <a:cs typeface="Open Sans"/>
                <a:sym typeface="Open Sans"/>
              </a:rPr>
              <a:t>NB (Count Vectorize, Alternate method)</a:t>
            </a:r>
            <a:br>
              <a:rPr b="1" i="0" lang="en" sz="1900">
                <a:solidFill>
                  <a:schemeClr val="dk1"/>
                </a:solidFill>
                <a:latin typeface="Open Sans"/>
                <a:ea typeface="Open Sans"/>
                <a:cs typeface="Open Sans"/>
                <a:sym typeface="Open Sans"/>
              </a:rPr>
            </a:br>
            <a:br>
              <a:rPr b="1" i="0" lang="en" sz="1900">
                <a:solidFill>
                  <a:schemeClr val="dk1"/>
                </a:solidFill>
                <a:latin typeface="Open Sans"/>
                <a:ea typeface="Open Sans"/>
                <a:cs typeface="Open Sans"/>
                <a:sym typeface="Open Sans"/>
              </a:rPr>
            </a:br>
            <a:r>
              <a:rPr i="0" lang="en" sz="1900">
                <a:solidFill>
                  <a:schemeClr val="dk1"/>
                </a:solidFill>
              </a:rPr>
              <a:t>F-1 Score: 85.00%</a:t>
            </a:r>
            <a:endParaRPr i="0" sz="1900">
              <a:solidFill>
                <a:schemeClr val="dk1"/>
              </a:solidFill>
            </a:endParaRPr>
          </a:p>
          <a:p>
            <a:pPr indent="0" lvl="0" marL="0" rtl="0" algn="l">
              <a:spcBef>
                <a:spcPts val="480"/>
              </a:spcBef>
              <a:spcAft>
                <a:spcPts val="0"/>
              </a:spcAft>
              <a:buNone/>
            </a:pPr>
            <a:r>
              <a:t/>
            </a:r>
            <a:endParaRPr b="1" i="0" sz="1900">
              <a:solidFill>
                <a:schemeClr val="dk1"/>
              </a:solidFill>
              <a:latin typeface="Open Sans"/>
              <a:ea typeface="Open Sans"/>
              <a:cs typeface="Open Sans"/>
              <a:sym typeface="Open Sans"/>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425" name="Google Shape;425;p55"/>
          <p:cNvPicPr preferRelativeResize="0"/>
          <p:nvPr/>
        </p:nvPicPr>
        <p:blipFill>
          <a:blip r:embed="rId3">
            <a:alphaModFix/>
          </a:blip>
          <a:stretch>
            <a:fillRect/>
          </a:stretch>
        </p:blipFill>
        <p:spPr>
          <a:xfrm>
            <a:off x="4179217" y="1022633"/>
            <a:ext cx="4019049" cy="3816066"/>
          </a:xfrm>
          <a:prstGeom prst="rect">
            <a:avLst/>
          </a:prstGeom>
          <a:noFill/>
          <a:ln>
            <a:noFill/>
          </a:ln>
        </p:spPr>
      </p:pic>
      <p:sp>
        <p:nvSpPr>
          <p:cNvPr id="426" name="Google Shape;426;p55"/>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p:nvPr>
            <p:ph idx="2" type="chart"/>
          </p:nvPr>
        </p:nvSpPr>
        <p:spPr>
          <a:xfrm>
            <a:off x="766775" y="1101225"/>
            <a:ext cx="8021700" cy="3525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i="0" sz="1200">
              <a:solidFill>
                <a:schemeClr val="dk1"/>
              </a:solidFill>
            </a:endParaRPr>
          </a:p>
        </p:txBody>
      </p:sp>
      <p:sp>
        <p:nvSpPr>
          <p:cNvPr id="432" name="Google Shape;432;p56"/>
          <p:cNvSpPr txBox="1"/>
          <p:nvPr>
            <p:ph type="title"/>
          </p:nvPr>
        </p:nvSpPr>
        <p:spPr>
          <a:xfrm>
            <a:off x="671981" y="234208"/>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Part B - </a:t>
            </a:r>
            <a:r>
              <a:rPr lang="en"/>
              <a:t>Findings and conclusion</a:t>
            </a:r>
            <a:endParaRPr/>
          </a:p>
        </p:txBody>
      </p:sp>
      <p:sp>
        <p:nvSpPr>
          <p:cNvPr id="433" name="Google Shape;433;p56"/>
          <p:cNvSpPr txBox="1"/>
          <p:nvPr>
            <p:ph idx="4294967295" type="body"/>
          </p:nvPr>
        </p:nvSpPr>
        <p:spPr>
          <a:xfrm>
            <a:off x="311700" y="1314400"/>
            <a:ext cx="8520600" cy="3416400"/>
          </a:xfrm>
          <a:prstGeom prst="rect">
            <a:avLst/>
          </a:prstGeom>
        </p:spPr>
        <p:txBody>
          <a:bodyPr anchorCtr="0" anchor="t" bIns="91425" lIns="91425" spcFirstLastPara="1" rIns="91425" wrap="square" tIns="91425">
            <a:noAutofit/>
          </a:bodyPr>
          <a:lstStyle/>
          <a:p>
            <a:pPr indent="-307975" lvl="0" marL="457200" rtl="0" algn="l">
              <a:lnSpc>
                <a:spcPct val="100000"/>
              </a:lnSpc>
              <a:spcBef>
                <a:spcPts val="0"/>
              </a:spcBef>
              <a:spcAft>
                <a:spcPts val="0"/>
              </a:spcAft>
              <a:buClr>
                <a:schemeClr val="dk1"/>
              </a:buClr>
              <a:buSzPts val="1250"/>
              <a:buChar char="●"/>
            </a:pPr>
            <a:r>
              <a:rPr lang="en" sz="1250">
                <a:solidFill>
                  <a:schemeClr val="dk1"/>
                </a:solidFill>
              </a:rPr>
              <a:t>SVM: Highest F-1 score and Recall </a:t>
            </a:r>
            <a:br>
              <a:rPr lang="en" sz="1250">
                <a:solidFill>
                  <a:schemeClr val="dk1"/>
                </a:solidFill>
              </a:rPr>
            </a:b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NB: Second highest F-1 score</a:t>
            </a:r>
            <a:br>
              <a:rPr lang="en" sz="1250">
                <a:solidFill>
                  <a:schemeClr val="dk1"/>
                </a:solidFill>
              </a:rPr>
            </a:b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Random </a:t>
            </a:r>
            <a:r>
              <a:rPr lang="en" sz="1250">
                <a:solidFill>
                  <a:schemeClr val="dk1"/>
                </a:solidFill>
              </a:rPr>
              <a:t>Forest</a:t>
            </a:r>
            <a:r>
              <a:rPr lang="en" sz="1250">
                <a:solidFill>
                  <a:schemeClr val="dk1"/>
                </a:solidFill>
              </a:rPr>
              <a:t>: third highest F-1 score, but highest precision </a:t>
            </a:r>
            <a:endParaRPr sz="1250">
              <a:solidFill>
                <a:schemeClr val="dk1"/>
              </a:solidFill>
            </a:endParaRPr>
          </a:p>
          <a:p>
            <a:pPr indent="-307975" lvl="1" marL="914400" rtl="0" algn="l">
              <a:lnSpc>
                <a:spcPct val="100000"/>
              </a:lnSpc>
              <a:spcBef>
                <a:spcPts val="0"/>
              </a:spcBef>
              <a:spcAft>
                <a:spcPts val="0"/>
              </a:spcAft>
              <a:buClr>
                <a:schemeClr val="dk1"/>
              </a:buClr>
              <a:buSzPts val="1250"/>
              <a:buChar char="○"/>
            </a:pPr>
            <a:r>
              <a:rPr lang="en" sz="1250">
                <a:solidFill>
                  <a:schemeClr val="dk1"/>
                </a:solidFill>
              </a:rPr>
              <a:t>500 trees to get </a:t>
            </a:r>
            <a:r>
              <a:rPr lang="en" sz="1250">
                <a:solidFill>
                  <a:schemeClr val="dk1"/>
                </a:solidFill>
              </a:rPr>
              <a:t>compatible</a:t>
            </a:r>
            <a:r>
              <a:rPr lang="en" sz="1250">
                <a:solidFill>
                  <a:schemeClr val="dk1"/>
                </a:solidFill>
              </a:rPr>
              <a:t> result -&gt; longest wait time but train data has the highest </a:t>
            </a:r>
            <a:r>
              <a:rPr lang="en" sz="1250">
                <a:solidFill>
                  <a:schemeClr val="dk1"/>
                </a:solidFill>
              </a:rPr>
              <a:t>result</a:t>
            </a:r>
            <a:br>
              <a:rPr lang="en" sz="1250">
                <a:solidFill>
                  <a:schemeClr val="dk1"/>
                </a:solidFill>
              </a:rPr>
            </a:br>
            <a:endParaRPr sz="1250">
              <a:solidFill>
                <a:schemeClr val="dk1"/>
              </a:solidFill>
            </a:endParaRPr>
          </a:p>
          <a:p>
            <a:pPr indent="0" lvl="0" marL="0" rtl="0" algn="l">
              <a:lnSpc>
                <a:spcPct val="100000"/>
              </a:lnSpc>
              <a:spcBef>
                <a:spcPts val="1200"/>
              </a:spcBef>
              <a:spcAft>
                <a:spcPts val="0"/>
              </a:spcAft>
              <a:buNone/>
            </a:pPr>
            <a:r>
              <a:rPr b="1" lang="en" sz="1250">
                <a:solidFill>
                  <a:schemeClr val="dk1"/>
                </a:solidFill>
              </a:rPr>
              <a:t>Comparison (Related Works)</a:t>
            </a:r>
            <a:endParaRPr b="1" sz="1250">
              <a:solidFill>
                <a:schemeClr val="dk1"/>
              </a:solidFill>
            </a:endParaRPr>
          </a:p>
          <a:p>
            <a:pPr indent="-307975" lvl="0" marL="457200" rtl="0" algn="l">
              <a:lnSpc>
                <a:spcPct val="100000"/>
              </a:lnSpc>
              <a:spcBef>
                <a:spcPts val="1200"/>
              </a:spcBef>
              <a:spcAft>
                <a:spcPts val="0"/>
              </a:spcAft>
              <a:buClr>
                <a:schemeClr val="dk1"/>
              </a:buClr>
              <a:buSzPts val="1250"/>
              <a:buChar char="●"/>
            </a:pPr>
            <a:r>
              <a:rPr lang="en" sz="1250">
                <a:solidFill>
                  <a:schemeClr val="dk1"/>
                </a:solidFill>
              </a:rPr>
              <a:t>SVM better than 4/7 </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NB </a:t>
            </a:r>
            <a:r>
              <a:rPr lang="en" sz="1250">
                <a:solidFill>
                  <a:schemeClr val="dk1"/>
                </a:solidFill>
              </a:rPr>
              <a:t> better than 3/7 </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lang="en" sz="1250">
                <a:solidFill>
                  <a:schemeClr val="dk1"/>
                </a:solidFill>
              </a:rPr>
              <a:t>Random Forest  better than 2/3</a:t>
            </a:r>
            <a:endParaRPr sz="1250">
              <a:solidFill>
                <a:schemeClr val="dk1"/>
              </a:solidFill>
            </a:endParaRPr>
          </a:p>
          <a:p>
            <a:pPr indent="0" lvl="0" marL="0" rtl="0" algn="l">
              <a:lnSpc>
                <a:spcPct val="100000"/>
              </a:lnSpc>
              <a:spcBef>
                <a:spcPts val="1200"/>
              </a:spcBef>
              <a:spcAft>
                <a:spcPts val="1200"/>
              </a:spcAft>
              <a:buSzPts val="275"/>
              <a:buNone/>
            </a:pPr>
            <a:r>
              <a:t/>
            </a:r>
            <a:endParaRPr sz="950">
              <a:solidFill>
                <a:schemeClr val="dk1"/>
              </a:solidFill>
            </a:endParaRPr>
          </a:p>
        </p:txBody>
      </p:sp>
      <p:sp>
        <p:nvSpPr>
          <p:cNvPr id="434" name="Google Shape;434;p56"/>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p:nvPr>
            <p:ph idx="2" type="chart"/>
          </p:nvPr>
        </p:nvSpPr>
        <p:spPr>
          <a:xfrm>
            <a:off x="766775" y="1101225"/>
            <a:ext cx="8021700" cy="3525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i="0" sz="1200">
              <a:solidFill>
                <a:schemeClr val="dk1"/>
              </a:solidFill>
            </a:endParaRPr>
          </a:p>
        </p:txBody>
      </p:sp>
      <p:sp>
        <p:nvSpPr>
          <p:cNvPr id="440" name="Google Shape;440;p57"/>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Reference</a:t>
            </a:r>
            <a:endParaRPr/>
          </a:p>
        </p:txBody>
      </p:sp>
      <p:sp>
        <p:nvSpPr>
          <p:cNvPr id="441" name="Google Shape;441;p57"/>
          <p:cNvSpPr txBox="1"/>
          <p:nvPr>
            <p:ph idx="4294967295" type="body"/>
          </p:nvPr>
        </p:nvSpPr>
        <p:spPr>
          <a:xfrm>
            <a:off x="311700" y="13144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rPr>
              <a:t>Aslam, U., Jayabalan, M., Aziz, H., &amp; Sohail, A. (2019). A Survey on Opinion Spam Detection Methods. International Journal of Scientific &amp; Technology Research, 8, 1355-1363.</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Hussain, N., Turab Mirza, H., Rasool, G., Hussain, I., &amp; Kaleem, M. (2019). Spam Review Detection Techniques: A Systematic Literature Review. Applied Sciences, 9(5), 987. https://doi.org/10.3390/app9050987</a:t>
            </a:r>
            <a:endParaRPr sz="9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950">
                <a:solidFill>
                  <a:schemeClr val="dk1"/>
                </a:solidFill>
              </a:rPr>
              <a:t>Zhang, W., Du, Y., Yoshida, T., &amp; Wang, Q. (2018). DRI-RCNN: An approach to deceptive review identification using recurrent convolutional neural network. Information Processing &amp; Management, 54(4), 576-592. https://doi.org/10.1016/j.ipm.2018.03.007</a:t>
            </a:r>
            <a:endParaRPr sz="9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950">
                <a:solidFill>
                  <a:schemeClr val="dk1"/>
                </a:solidFill>
              </a:rPr>
              <a:t>Lai, S., Xu, L., Liu, K., &amp; Zhao, J. (2015). Recurrent Convolutional Neural Networks for Text Classification. In Proceedings of the Twenty-Ninth AAAI Conference on Artificial Intelligence, 2267–2273. </a:t>
            </a:r>
            <a:endParaRPr sz="9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950">
                <a:solidFill>
                  <a:schemeClr val="dk1"/>
                </a:solidFill>
              </a:rPr>
              <a:t>Stanton, G., &amp; A. Irissappane, A. (2019). GANs for Semi-Supervised Opinion Spam Detection. In Proceedings of the Twenty-Eighth International Joint Conference on Artificial Intelligence, IJCAI-19, 5204–5210. </a:t>
            </a:r>
            <a:endParaRPr sz="9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950">
                <a:solidFill>
                  <a:schemeClr val="dk1"/>
                </a:solidFill>
              </a:rPr>
              <a:t>Crawford, M., Khoshgoftaar, T., Prusa, J.D., Richter, A.N. &amp; Al Najada, H.(2015). Survey of review spam detection using machine learning techniques. Journal of Big Data, 2, 1-24. https://doi.org/10.1186/s40537-015-0029-9</a:t>
            </a:r>
            <a:endParaRPr sz="9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950">
                <a:solidFill>
                  <a:schemeClr val="dk1"/>
                </a:solidFill>
              </a:rPr>
              <a:t>Ott, M., Choi, Y., Cardie, C., &amp; Hancock, J.T. (2011). Finding Deceptive Opinion Spam by Any Stretch of the Imagination. In Proceedings of the 49th Annual Meeting of the Association for Computational Linguistics: Human Language Technologies, 309–319. </a:t>
            </a:r>
            <a:endParaRPr sz="950">
              <a:solidFill>
                <a:schemeClr val="dk1"/>
              </a:solidFill>
            </a:endParaRPr>
          </a:p>
          <a:p>
            <a:pPr indent="0" lvl="0" marL="0" rtl="0" algn="l">
              <a:lnSpc>
                <a:spcPct val="100000"/>
              </a:lnSpc>
              <a:spcBef>
                <a:spcPts val="1200"/>
              </a:spcBef>
              <a:spcAft>
                <a:spcPts val="0"/>
              </a:spcAft>
              <a:buSzPts val="275"/>
              <a:buNone/>
            </a:pPr>
            <a:r>
              <a:t/>
            </a:r>
            <a:endParaRPr sz="950">
              <a:solidFill>
                <a:schemeClr val="dk1"/>
              </a:solidFill>
            </a:endParaRPr>
          </a:p>
          <a:p>
            <a:pPr indent="0" lvl="0" marL="0" rtl="0" algn="l">
              <a:lnSpc>
                <a:spcPct val="100000"/>
              </a:lnSpc>
              <a:spcBef>
                <a:spcPts val="1200"/>
              </a:spcBef>
              <a:spcAft>
                <a:spcPts val="1200"/>
              </a:spcAft>
              <a:buSzPts val="275"/>
              <a:buNone/>
            </a:pPr>
            <a:r>
              <a:t/>
            </a:r>
            <a:endParaRPr sz="950">
              <a:solidFill>
                <a:schemeClr val="dk1"/>
              </a:solidFill>
            </a:endParaRPr>
          </a:p>
        </p:txBody>
      </p:sp>
      <p:sp>
        <p:nvSpPr>
          <p:cNvPr id="442" name="Google Shape;442;p57"/>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8"/>
          <p:cNvSpPr/>
          <p:nvPr>
            <p:ph idx="2" type="chart"/>
          </p:nvPr>
        </p:nvSpPr>
        <p:spPr>
          <a:xfrm>
            <a:off x="766775" y="1101225"/>
            <a:ext cx="8021700" cy="3525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i="0" sz="1200">
              <a:solidFill>
                <a:schemeClr val="dk1"/>
              </a:solidFill>
            </a:endParaRPr>
          </a:p>
          <a:p>
            <a:pPr indent="0" lvl="0" marL="0" marR="0" rtl="0" algn="l">
              <a:lnSpc>
                <a:spcPct val="100000"/>
              </a:lnSpc>
              <a:spcBef>
                <a:spcPts val="1200"/>
              </a:spcBef>
              <a:spcAft>
                <a:spcPts val="0"/>
              </a:spcAft>
              <a:buClr>
                <a:schemeClr val="dk1"/>
              </a:buClr>
              <a:buSzPts val="1100"/>
              <a:buFont typeface="Arial"/>
              <a:buNone/>
            </a:pPr>
            <a:r>
              <a:t/>
            </a:r>
            <a:endParaRPr i="0"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i="0" sz="1200">
              <a:solidFill>
                <a:schemeClr val="dk1"/>
              </a:solidFill>
            </a:endParaRPr>
          </a:p>
        </p:txBody>
      </p:sp>
      <p:sp>
        <p:nvSpPr>
          <p:cNvPr id="448" name="Google Shape;448;p58"/>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Reference</a:t>
            </a:r>
            <a:endParaRPr/>
          </a:p>
        </p:txBody>
      </p:sp>
      <p:sp>
        <p:nvSpPr>
          <p:cNvPr id="449" name="Google Shape;449;p58"/>
          <p:cNvSpPr txBox="1"/>
          <p:nvPr>
            <p:ph idx="4294967295" type="body"/>
          </p:nvPr>
        </p:nvSpPr>
        <p:spPr>
          <a:xfrm>
            <a:off x="311700" y="1285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50">
                <a:solidFill>
                  <a:schemeClr val="dk1"/>
                </a:solidFill>
              </a:rPr>
              <a:t>Ott, M., Cardie, C., &amp; Hancock, J.T. (2013). Negative Deceptive Opinion Spam. In Proceedings of the 2013 Conference of the North American Chapter of the Association for Computational Linguistics: Human Language Technologies, 497-501.</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freeCodeCamp.org. (2018, March 23). An introduction to part-of-speech tagging and the Hidden Markov Model. freeCodeCamp.org. https://www.freecodecamp.org/news/an-introduction-to-part-of-speech-tagging-and-the-hidden-markov-model-953d45338f24/. </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GeeksforGeeks. (2020, November 24). Removing stop words with NLTK in Python. GeeksforGeeks. https://www.geeksforgeeks.org/removing-stop-words-nltk-python/. </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(2021, April 9). Text Classification: All Tips and Tricks from 5 Kaggle Competitions: Neptune Blog. neptune.ai. https://neptune.ai/blog/text-classification-tips-and-tricks-kaggle-competitions. </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Bhargava, R., Baoni, A. &amp; Sharma, Y. (2019). Composite Sequential Modeling for Identifying Fake Reviews. Journal of Intelligent Systems, 28(3), 409-422. https://doi.org/10.1515/jisys-2017-0501</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Shojaee, S., Murad, M., Azman, A., Sharef, N., &amp; Nadali, S. (2013). Detecting deceptive reviews using lexical and syntactic features. In Proceedings of the 13th International Conference on Intellient Systems Design and Applications, 53-58. https://doi.org/10.1109/ISDA.2013.6920707</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Hammad, A.A., &amp; El-Halees, A. (2015). An Approach for Detecting Spam in Arabic Opinion Reviews. International Arab Journal of Information Technology, 12(1), 9-16. https://doi.org/20.500.12358/20125</a:t>
            </a:r>
            <a:endParaRPr sz="950">
              <a:solidFill>
                <a:schemeClr val="dk1"/>
              </a:solidFill>
            </a:endParaRPr>
          </a:p>
          <a:p>
            <a:pPr indent="0" lvl="0" marL="0" rtl="0" algn="l">
              <a:lnSpc>
                <a:spcPct val="100000"/>
              </a:lnSpc>
              <a:spcBef>
                <a:spcPts val="1200"/>
              </a:spcBef>
              <a:spcAft>
                <a:spcPts val="1200"/>
              </a:spcAft>
              <a:buSzPts val="1100"/>
              <a:buNone/>
            </a:pPr>
            <a:r>
              <a:t/>
            </a:r>
            <a:endParaRPr sz="950">
              <a:solidFill>
                <a:schemeClr val="dk1"/>
              </a:solidFill>
            </a:endParaRPr>
          </a:p>
        </p:txBody>
      </p:sp>
      <p:sp>
        <p:nvSpPr>
          <p:cNvPr id="450" name="Google Shape;450;p58"/>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4294967295" type="body"/>
          </p:nvPr>
        </p:nvSpPr>
        <p:spPr>
          <a:xfrm>
            <a:off x="659300" y="1302550"/>
            <a:ext cx="5058000" cy="20682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Spelling check (pyspellchecker)</a:t>
            </a:r>
            <a:endParaRPr sz="1700">
              <a:solidFill>
                <a:schemeClr val="dk1"/>
              </a:solidFill>
              <a:latin typeface="Open Sans"/>
              <a:ea typeface="Open Sans"/>
              <a:cs typeface="Open Sans"/>
              <a:sym typeface="Open Sans"/>
            </a:endParaRPr>
          </a:p>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Lowercase</a:t>
            </a:r>
            <a:endParaRPr sz="1700">
              <a:solidFill>
                <a:schemeClr val="dk1"/>
              </a:solidFill>
              <a:latin typeface="Open Sans"/>
              <a:ea typeface="Open Sans"/>
              <a:cs typeface="Open Sans"/>
              <a:sym typeface="Open Sans"/>
            </a:endParaRPr>
          </a:p>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Removing stop words</a:t>
            </a:r>
            <a:endParaRPr sz="1700">
              <a:solidFill>
                <a:schemeClr val="dk1"/>
              </a:solidFill>
              <a:latin typeface="Open Sans"/>
              <a:ea typeface="Open Sans"/>
              <a:cs typeface="Open Sans"/>
              <a:sym typeface="Open Sans"/>
            </a:endParaRPr>
          </a:p>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Tokenization (unigrams/bigrams)</a:t>
            </a:r>
            <a:endParaRPr sz="1700">
              <a:solidFill>
                <a:schemeClr val="dk1"/>
              </a:solidFill>
              <a:latin typeface="Open Sans"/>
              <a:ea typeface="Open Sans"/>
              <a:cs typeface="Open Sans"/>
              <a:sym typeface="Open Sans"/>
            </a:endParaRPr>
          </a:p>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Part of speech tagging</a:t>
            </a:r>
            <a:endParaRPr b="0" i="0" sz="1700" u="none" cap="none" strike="noStrike">
              <a:solidFill>
                <a:schemeClr val="dk1"/>
              </a:solidFill>
              <a:latin typeface="Open Sans"/>
              <a:ea typeface="Open Sans"/>
              <a:cs typeface="Open Sans"/>
              <a:sym typeface="Open Sans"/>
            </a:endParaRPr>
          </a:p>
        </p:txBody>
      </p:sp>
      <p:sp>
        <p:nvSpPr>
          <p:cNvPr id="128" name="Google Shape;128;p23"/>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a:t>
            </a:r>
            <a:r>
              <a:rPr lang="en"/>
              <a:t>Data Cleaning &amp; Preprocessing</a:t>
            </a:r>
            <a:endParaRPr/>
          </a:p>
        </p:txBody>
      </p:sp>
      <p:sp>
        <p:nvSpPr>
          <p:cNvPr id="129" name="Google Shape;129;p23"/>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218438" y="3278324"/>
            <a:ext cx="8707124" cy="138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9"/>
          <p:cNvSpPr/>
          <p:nvPr>
            <p:ph idx="2" type="chart"/>
          </p:nvPr>
        </p:nvSpPr>
        <p:spPr>
          <a:xfrm>
            <a:off x="766775" y="1101225"/>
            <a:ext cx="8021700" cy="3525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i="0" sz="1200">
              <a:solidFill>
                <a:schemeClr val="dk1"/>
              </a:solidFill>
            </a:endParaRPr>
          </a:p>
          <a:p>
            <a:pPr indent="0" lvl="0" marL="0" marR="0" rtl="0" algn="l">
              <a:lnSpc>
                <a:spcPct val="100000"/>
              </a:lnSpc>
              <a:spcBef>
                <a:spcPts val="1200"/>
              </a:spcBef>
              <a:spcAft>
                <a:spcPts val="0"/>
              </a:spcAft>
              <a:buClr>
                <a:schemeClr val="dk1"/>
              </a:buClr>
              <a:buSzPts val="1100"/>
              <a:buFont typeface="Arial"/>
              <a:buNone/>
            </a:pPr>
            <a:r>
              <a:t/>
            </a:r>
            <a:endParaRPr i="0"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i="0" sz="6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t/>
            </a:r>
            <a:endParaRPr i="0" sz="1200">
              <a:solidFill>
                <a:schemeClr val="dk1"/>
              </a:solidFill>
            </a:endParaRPr>
          </a:p>
        </p:txBody>
      </p:sp>
      <p:sp>
        <p:nvSpPr>
          <p:cNvPr id="456" name="Google Shape;456;p59"/>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Reference</a:t>
            </a:r>
            <a:endParaRPr/>
          </a:p>
        </p:txBody>
      </p:sp>
      <p:sp>
        <p:nvSpPr>
          <p:cNvPr id="457" name="Google Shape;457;p59"/>
          <p:cNvSpPr txBox="1"/>
          <p:nvPr>
            <p:ph idx="4294967295" type="body"/>
          </p:nvPr>
        </p:nvSpPr>
        <p:spPr>
          <a:xfrm>
            <a:off x="311700" y="1285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950">
                <a:solidFill>
                  <a:schemeClr val="dk1"/>
                </a:solidFill>
              </a:rPr>
              <a:t>Mishra, R., &amp; Thakur, R.S. (2013). Analysis of Random Forest and Naive Bayes for Spam Mail using Feature Selection Catagorization. International Journal of Computer Applications, 80, 42-47. https://doi.org/10.5120/13844-1670</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Etaiwi, W., &amp; Awajan, A. (2017). The Effects of Features Selection Methods on Spam Review Detection Performance. In Proceedings of the 2013 Research in Adaptive and Convergent Systems, 116-120. http://doi.org/10.1109/ICTCS.2017.50</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Algotar, K., &amp; Bansal, A. (2018). Detecting truthful and useful consumer reviews for products using opinion mining. CEUR Workshop Proceedings, 2111, 63-72.</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Kumar, N., Venugopal, D., Qiu, L., &amp; Kumar, S. (2018). Detecting Review Manipulation on Online Platforms with Hierarchical Supervised Learning. Journal of Management Information Systems, 35, 350-380. http://doi.org/10.1080/07421222.2018.1440758</a:t>
            </a:r>
            <a:endParaRPr sz="950">
              <a:solidFill>
                <a:schemeClr val="dk1"/>
              </a:solidFill>
            </a:endParaRPr>
          </a:p>
          <a:p>
            <a:pPr indent="0" lvl="0" marL="0" rtl="0" algn="l">
              <a:lnSpc>
                <a:spcPct val="100000"/>
              </a:lnSpc>
              <a:spcBef>
                <a:spcPts val="1200"/>
              </a:spcBef>
              <a:spcAft>
                <a:spcPts val="0"/>
              </a:spcAft>
              <a:buSzPts val="1100"/>
              <a:buNone/>
            </a:pPr>
            <a:r>
              <a:rPr lang="en" sz="950">
                <a:solidFill>
                  <a:schemeClr val="dk1"/>
                </a:solidFill>
              </a:rPr>
              <a:t>Sabira, K., &amp; Kiruthiga, G. (2020). Predicting Fake Online Reviews Using Machine Learning. International Journal of Scientific Research and Engineering Development, 3(2), 269-273.</a:t>
            </a:r>
            <a:endParaRPr sz="950">
              <a:solidFill>
                <a:schemeClr val="dk1"/>
              </a:solidFill>
            </a:endParaRPr>
          </a:p>
          <a:p>
            <a:pPr indent="0" lvl="0" marL="0" rtl="0" algn="l">
              <a:lnSpc>
                <a:spcPct val="100000"/>
              </a:lnSpc>
              <a:spcBef>
                <a:spcPts val="1200"/>
              </a:spcBef>
              <a:spcAft>
                <a:spcPts val="1200"/>
              </a:spcAft>
              <a:buSzPts val="1100"/>
              <a:buNone/>
            </a:pPr>
            <a:r>
              <a:t/>
            </a:r>
            <a:endParaRPr sz="950">
              <a:solidFill>
                <a:schemeClr val="dk1"/>
              </a:solidFill>
            </a:endParaRPr>
          </a:p>
        </p:txBody>
      </p:sp>
      <p:sp>
        <p:nvSpPr>
          <p:cNvPr id="458" name="Google Shape;458;p59"/>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
              <a:t>Individual contributions - 1</a:t>
            </a:r>
            <a:endParaRPr/>
          </a:p>
        </p:txBody>
      </p:sp>
      <p:sp>
        <p:nvSpPr>
          <p:cNvPr id="464" name="Google Shape;464;p60"/>
          <p:cNvSpPr txBox="1"/>
          <p:nvPr/>
        </p:nvSpPr>
        <p:spPr>
          <a:xfrm>
            <a:off x="674600" y="1114400"/>
            <a:ext cx="8279700" cy="359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Clr>
                <a:schemeClr val="dk1"/>
              </a:buClr>
              <a:buSzPts val="1100"/>
              <a:buFont typeface="Arial"/>
              <a:buNone/>
            </a:pPr>
            <a:r>
              <a:rPr b="1" lang="en" sz="1150">
                <a:solidFill>
                  <a:schemeClr val="dk1"/>
                </a:solidFill>
                <a:latin typeface="Calibri"/>
                <a:ea typeface="Calibri"/>
                <a:cs typeface="Calibri"/>
                <a:sym typeface="Calibri"/>
              </a:rPr>
              <a:t>Siddharth Sheth </a:t>
            </a:r>
            <a:r>
              <a:rPr lang="en" sz="1150">
                <a:solidFill>
                  <a:schemeClr val="dk1"/>
                </a:solidFill>
                <a:latin typeface="Calibri"/>
                <a:ea typeface="Calibri"/>
                <a:cs typeface="Calibri"/>
                <a:sym typeface="Calibri"/>
              </a:rPr>
              <a:t>(UW ID:shethsid,  Student ID: 2076180)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Reading files and creating dataframes.</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Visualization for the unigrams and bigrams</a:t>
            </a:r>
            <a:endParaRPr sz="1150">
              <a:solidFill>
                <a:schemeClr val="dk1"/>
              </a:solidFill>
              <a:latin typeface="Calibri"/>
              <a:ea typeface="Calibri"/>
              <a:cs typeface="Calibri"/>
              <a:sym typeface="Calibri"/>
            </a:endParaRPr>
          </a:p>
          <a:p>
            <a:pPr indent="-301625" lvl="0" marL="914400" rtl="0" algn="just">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Read research papers for model selection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Support Vector Machine model        </a:t>
            </a:r>
            <a:br>
              <a:rPr lang="en" sz="1150">
                <a:solidFill>
                  <a:schemeClr val="dk1"/>
                </a:solidFill>
                <a:latin typeface="Calibri"/>
                <a:ea typeface="Calibri"/>
                <a:cs typeface="Calibri"/>
                <a:sym typeface="Calibri"/>
              </a:rPr>
            </a:br>
            <a:endParaRPr b="1" sz="115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b="1" lang="en" sz="1150">
                <a:solidFill>
                  <a:schemeClr val="dk1"/>
                </a:solidFill>
                <a:latin typeface="Calibri"/>
                <a:ea typeface="Calibri"/>
                <a:cs typeface="Calibri"/>
                <a:sym typeface="Calibri"/>
              </a:rPr>
              <a:t>Patrick Moy </a:t>
            </a:r>
            <a:r>
              <a:rPr lang="en" sz="1150">
                <a:solidFill>
                  <a:schemeClr val="dk1"/>
                </a:solidFill>
                <a:latin typeface="Calibri"/>
                <a:ea typeface="Calibri"/>
                <a:cs typeface="Calibri"/>
                <a:sym typeface="Calibri"/>
              </a:rPr>
              <a:t>(UW ID:moyp, Student ID: </a:t>
            </a:r>
            <a:r>
              <a:rPr lang="en" sz="1150">
                <a:solidFill>
                  <a:schemeClr val="dk1"/>
                </a:solidFill>
                <a:highlight>
                  <a:srgbClr val="FFFFFF"/>
                </a:highlight>
                <a:latin typeface="Calibri"/>
                <a:ea typeface="Calibri"/>
                <a:cs typeface="Calibri"/>
                <a:sym typeface="Calibri"/>
              </a:rPr>
              <a:t>1841305</a:t>
            </a:r>
            <a:r>
              <a:rPr lang="en" sz="1150">
                <a:solidFill>
                  <a:schemeClr val="dk1"/>
                </a:solidFill>
                <a:latin typeface="Calibri"/>
                <a:ea typeface="Calibri"/>
                <a:cs typeface="Calibri"/>
                <a:sym typeface="Calibri"/>
              </a:rPr>
              <a:t>)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Sentiment analysis</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Part of Speech tagging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Compiled the team's notes on research papers and made the final recommendation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Random forest model                    </a:t>
            </a:r>
            <a:br>
              <a:rPr lang="en" sz="1150">
                <a:solidFill>
                  <a:schemeClr val="dk1"/>
                </a:solidFill>
                <a:latin typeface="Calibri"/>
                <a:ea typeface="Calibri"/>
                <a:cs typeface="Calibri"/>
                <a:sym typeface="Calibri"/>
              </a:rPr>
            </a:br>
            <a:r>
              <a:rPr lang="en" sz="1150">
                <a:solidFill>
                  <a:schemeClr val="dk1"/>
                </a:solidFill>
                <a:latin typeface="Calibri"/>
                <a:ea typeface="Calibri"/>
                <a:cs typeface="Calibri"/>
                <a:sym typeface="Calibri"/>
              </a:rPr>
              <a:t>             </a:t>
            </a:r>
            <a:endParaRPr b="1" sz="1150">
              <a:solidFill>
                <a:schemeClr val="dk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b="1" lang="en" sz="1150">
                <a:solidFill>
                  <a:schemeClr val="dk1"/>
                </a:solidFill>
                <a:latin typeface="Calibri"/>
                <a:ea typeface="Calibri"/>
                <a:cs typeface="Calibri"/>
                <a:sym typeface="Calibri"/>
              </a:rPr>
              <a:t>Srivatsav Gopalakrishnan</a:t>
            </a:r>
            <a:r>
              <a:rPr lang="en" sz="1150">
                <a:solidFill>
                  <a:schemeClr val="dk1"/>
                </a:solidFill>
                <a:latin typeface="Calibri"/>
                <a:ea typeface="Calibri"/>
                <a:cs typeface="Calibri"/>
                <a:sym typeface="Calibri"/>
              </a:rPr>
              <a:t> ( UW ID: sgopal9, Student ID:2075414)</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Spell check and Stop words</a:t>
            </a:r>
            <a:endParaRPr sz="1150">
              <a:solidFill>
                <a:schemeClr val="dk1"/>
              </a:solidFill>
              <a:latin typeface="Calibri"/>
              <a:ea typeface="Calibri"/>
              <a:cs typeface="Calibri"/>
              <a:sym typeface="Calibri"/>
            </a:endParaRPr>
          </a:p>
          <a:p>
            <a:pPr indent="-301625" lvl="0" marL="914400" rtl="0" algn="l">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Histograms for the dataset.</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Read research papers for model selection     </a:t>
            </a:r>
            <a:endParaRPr sz="1150">
              <a:solidFill>
                <a:schemeClr val="dk1"/>
              </a:solidFill>
              <a:latin typeface="Calibri"/>
              <a:ea typeface="Calibri"/>
              <a:cs typeface="Calibri"/>
              <a:sym typeface="Calibri"/>
            </a:endParaRPr>
          </a:p>
          <a:p>
            <a:pPr indent="-301625" lvl="0" marL="914400" rtl="0" algn="l">
              <a:lnSpc>
                <a:spcPct val="115000"/>
              </a:lnSpc>
              <a:spcBef>
                <a:spcPts val="0"/>
              </a:spcBef>
              <a:spcAft>
                <a:spcPts val="0"/>
              </a:spcAft>
              <a:buClr>
                <a:schemeClr val="dk1"/>
              </a:buClr>
              <a:buSzPts val="1150"/>
              <a:buFont typeface="Calibri"/>
              <a:buChar char="●"/>
            </a:pPr>
            <a:r>
              <a:rPr lang="en" sz="1150">
                <a:solidFill>
                  <a:schemeClr val="dk1"/>
                </a:solidFill>
                <a:latin typeface="Calibri"/>
                <a:ea typeface="Calibri"/>
                <a:cs typeface="Calibri"/>
                <a:sym typeface="Calibri"/>
              </a:rPr>
              <a:t>Naive Bayes Model</a:t>
            </a:r>
            <a:endParaRPr sz="1150"/>
          </a:p>
        </p:txBody>
      </p:sp>
      <p:sp>
        <p:nvSpPr>
          <p:cNvPr id="465" name="Google Shape;465;p60"/>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671756" y="278633"/>
            <a:ext cx="8116500" cy="74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a:t>Individual contributions - 2</a:t>
            </a:r>
            <a:endParaRPr/>
          </a:p>
        </p:txBody>
      </p:sp>
      <p:graphicFrame>
        <p:nvGraphicFramePr>
          <p:cNvPr id="471" name="Google Shape;471;p61"/>
          <p:cNvGraphicFramePr/>
          <p:nvPr/>
        </p:nvGraphicFramePr>
        <p:xfrm>
          <a:off x="820400" y="1182638"/>
          <a:ext cx="3000000" cy="3000000"/>
        </p:xfrm>
        <a:graphic>
          <a:graphicData uri="http://schemas.openxmlformats.org/drawingml/2006/table">
            <a:tbl>
              <a:tblPr>
                <a:noFill/>
                <a:tableStyleId>{84DA4C99-FFAD-42D4-B640-584FA14DF5D9}</a:tableStyleId>
              </a:tblPr>
              <a:tblGrid>
                <a:gridCol w="1882275"/>
                <a:gridCol w="1882275"/>
                <a:gridCol w="1882275"/>
                <a:gridCol w="1882275"/>
              </a:tblGrid>
              <a:tr h="426700">
                <a:tc>
                  <a:txBody>
                    <a:bodyPr/>
                    <a:lstStyle/>
                    <a:p>
                      <a:pPr indent="0" lvl="0" marL="0" rtl="0" algn="l">
                        <a:spcBef>
                          <a:spcPts val="0"/>
                        </a:spcBef>
                        <a:spcAft>
                          <a:spcPts val="0"/>
                        </a:spcAft>
                        <a:buNone/>
                      </a:pPr>
                      <a:r>
                        <a:rPr b="1" lang="en" sz="800" u="sng">
                          <a:solidFill>
                            <a:srgbClr val="0000FF"/>
                          </a:solidFill>
                        </a:rPr>
                        <a:t>Tasks </a:t>
                      </a:r>
                      <a:br>
                        <a:rPr b="1" lang="en" sz="800" u="sng">
                          <a:solidFill>
                            <a:srgbClr val="0000FF"/>
                          </a:solidFill>
                        </a:rPr>
                      </a:br>
                      <a:r>
                        <a:rPr b="1" lang="en" sz="800">
                          <a:solidFill>
                            <a:schemeClr val="dk1"/>
                          </a:solidFill>
                        </a:rPr>
                        <a:t>(each task considered as </a:t>
                      </a:r>
                      <a:r>
                        <a:rPr b="1" lang="en" sz="900" u="sng">
                          <a:solidFill>
                            <a:schemeClr val="dk1"/>
                          </a:solidFill>
                        </a:rPr>
                        <a:t>100%</a:t>
                      </a:r>
                      <a:r>
                        <a:rPr b="1" lang="en" sz="800">
                          <a:solidFill>
                            <a:schemeClr val="dk1"/>
                          </a:solidFill>
                        </a:rPr>
                        <a:t> for effort distribution)</a:t>
                      </a:r>
                      <a:endParaRPr b="1" sz="900">
                        <a:solidFill>
                          <a:schemeClr val="dk1"/>
                        </a:solidFill>
                      </a:endParaRPr>
                    </a:p>
                  </a:txBody>
                  <a:tcPr marT="91425" marB="91425" marR="91425" marL="91425"/>
                </a:tc>
                <a:tc>
                  <a:txBody>
                    <a:bodyPr/>
                    <a:lstStyle/>
                    <a:p>
                      <a:pPr indent="0" lvl="0" marL="0" rtl="0" algn="ctr">
                        <a:spcBef>
                          <a:spcPts val="0"/>
                        </a:spcBef>
                        <a:spcAft>
                          <a:spcPts val="0"/>
                        </a:spcAft>
                        <a:buNone/>
                      </a:pPr>
                      <a:r>
                        <a:rPr b="1" lang="en" sz="900" u="sng">
                          <a:solidFill>
                            <a:srgbClr val="0000FF"/>
                          </a:solidFill>
                        </a:rPr>
                        <a:t>Siddharth</a:t>
                      </a:r>
                      <a:endParaRPr b="1" sz="900" u="sng">
                        <a:solidFill>
                          <a:srgbClr val="0000FF"/>
                        </a:solidFill>
                      </a:endParaRPr>
                    </a:p>
                  </a:txBody>
                  <a:tcPr marT="91425" marB="91425" marR="91425" marL="91425"/>
                </a:tc>
                <a:tc>
                  <a:txBody>
                    <a:bodyPr/>
                    <a:lstStyle/>
                    <a:p>
                      <a:pPr indent="0" lvl="0" marL="0" rtl="0" algn="ctr">
                        <a:spcBef>
                          <a:spcPts val="0"/>
                        </a:spcBef>
                        <a:spcAft>
                          <a:spcPts val="0"/>
                        </a:spcAft>
                        <a:buNone/>
                      </a:pPr>
                      <a:r>
                        <a:rPr b="1" lang="en" sz="900" u="sng">
                          <a:solidFill>
                            <a:srgbClr val="0000FF"/>
                          </a:solidFill>
                        </a:rPr>
                        <a:t>Srivatsav</a:t>
                      </a:r>
                      <a:endParaRPr b="1" sz="900" u="sng">
                        <a:solidFill>
                          <a:srgbClr val="0000FF"/>
                        </a:solidFill>
                      </a:endParaRPr>
                    </a:p>
                  </a:txBody>
                  <a:tcPr marT="91425" marB="91425" marR="91425" marL="91425"/>
                </a:tc>
                <a:tc>
                  <a:txBody>
                    <a:bodyPr/>
                    <a:lstStyle/>
                    <a:p>
                      <a:pPr indent="0" lvl="0" marL="0" rtl="0" algn="ctr">
                        <a:spcBef>
                          <a:spcPts val="0"/>
                        </a:spcBef>
                        <a:spcAft>
                          <a:spcPts val="0"/>
                        </a:spcAft>
                        <a:buNone/>
                      </a:pPr>
                      <a:r>
                        <a:rPr b="1" lang="en" sz="900" u="sng">
                          <a:solidFill>
                            <a:srgbClr val="0000FF"/>
                          </a:solidFill>
                        </a:rPr>
                        <a:t>Patrick</a:t>
                      </a:r>
                      <a:endParaRPr b="1" sz="900" u="sng">
                        <a:solidFill>
                          <a:srgbClr val="0000FF"/>
                        </a:solidFill>
                      </a:endParaRPr>
                    </a:p>
                  </a:txBody>
                  <a:tcPr marT="91425" marB="91425" marR="91425" marL="91425"/>
                </a:tc>
              </a:tr>
              <a:tr h="426700">
                <a:tc>
                  <a:txBody>
                    <a:bodyPr/>
                    <a:lstStyle/>
                    <a:p>
                      <a:pPr indent="0" lvl="0" marL="0" rtl="0" algn="l">
                        <a:spcBef>
                          <a:spcPts val="0"/>
                        </a:spcBef>
                        <a:spcAft>
                          <a:spcPts val="0"/>
                        </a:spcAft>
                        <a:buClr>
                          <a:schemeClr val="dk1"/>
                        </a:buClr>
                        <a:buSzPts val="1100"/>
                        <a:buFont typeface="Arial"/>
                        <a:buNone/>
                      </a:pPr>
                      <a:r>
                        <a:rPr b="1" lang="en" sz="800">
                          <a:solidFill>
                            <a:schemeClr val="dk1"/>
                          </a:solidFill>
                        </a:rPr>
                        <a:t>Reading file and creating dataframe</a:t>
                      </a:r>
                      <a:endParaRPr b="1" sz="800"/>
                    </a:p>
                  </a:txBody>
                  <a:tcPr marT="91425" marB="91425" marR="91425" marL="91425"/>
                </a:tc>
                <a:tc>
                  <a:txBody>
                    <a:bodyPr/>
                    <a:lstStyle/>
                    <a:p>
                      <a:pPr indent="0" lvl="0" marL="0" rtl="0" algn="ctr">
                        <a:spcBef>
                          <a:spcPts val="0"/>
                        </a:spcBef>
                        <a:spcAft>
                          <a:spcPts val="0"/>
                        </a:spcAft>
                        <a:buNone/>
                      </a:pPr>
                      <a:r>
                        <a:rPr lang="en" sz="800"/>
                        <a:t>60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r>
              <a:tr h="313250">
                <a:tc>
                  <a:txBody>
                    <a:bodyPr/>
                    <a:lstStyle/>
                    <a:p>
                      <a:pPr indent="0" lvl="0" marL="0" rtl="0" algn="l">
                        <a:spcBef>
                          <a:spcPts val="0"/>
                        </a:spcBef>
                        <a:spcAft>
                          <a:spcPts val="0"/>
                        </a:spcAft>
                        <a:buClr>
                          <a:schemeClr val="dk1"/>
                        </a:buClr>
                        <a:buSzPts val="1100"/>
                        <a:buFont typeface="Arial"/>
                        <a:buNone/>
                      </a:pPr>
                      <a:r>
                        <a:rPr b="1" lang="en" sz="800">
                          <a:solidFill>
                            <a:schemeClr val="dk1"/>
                          </a:solidFill>
                        </a:rPr>
                        <a:t>Stop words</a:t>
                      </a:r>
                      <a:endParaRPr b="1"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50</a:t>
                      </a:r>
                      <a:endParaRPr sz="800"/>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r>
              <a:tr h="426700">
                <a:tc>
                  <a:txBody>
                    <a:bodyPr/>
                    <a:lstStyle/>
                    <a:p>
                      <a:pPr indent="0" lvl="0" marL="0" rtl="0" algn="l">
                        <a:spcBef>
                          <a:spcPts val="0"/>
                        </a:spcBef>
                        <a:spcAft>
                          <a:spcPts val="0"/>
                        </a:spcAft>
                        <a:buNone/>
                      </a:pPr>
                      <a:r>
                        <a:rPr b="1" lang="en" sz="800"/>
                        <a:t>Visualization</a:t>
                      </a:r>
                      <a:r>
                        <a:rPr b="1" lang="en" sz="800"/>
                        <a:t> (Histogram and Analysis)</a:t>
                      </a:r>
                      <a:endParaRPr b="1"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60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r>
              <a:tr h="313250">
                <a:tc>
                  <a:txBody>
                    <a:bodyPr/>
                    <a:lstStyle/>
                    <a:p>
                      <a:pPr indent="0" lvl="0" marL="0" rtl="0" algn="l">
                        <a:spcBef>
                          <a:spcPts val="0"/>
                        </a:spcBef>
                        <a:spcAft>
                          <a:spcPts val="0"/>
                        </a:spcAft>
                        <a:buNone/>
                      </a:pPr>
                      <a:r>
                        <a:rPr b="1" lang="en" sz="800"/>
                        <a:t>Sentiment Analysis</a:t>
                      </a:r>
                      <a:endParaRPr b="1" sz="800"/>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50</a:t>
                      </a:r>
                      <a:endParaRPr sz="800"/>
                    </a:p>
                  </a:txBody>
                  <a:tcPr marT="91425" marB="91425" marR="91425" marL="91425"/>
                </a:tc>
              </a:tr>
              <a:tr h="313250">
                <a:tc>
                  <a:txBody>
                    <a:bodyPr/>
                    <a:lstStyle/>
                    <a:p>
                      <a:pPr indent="0" lvl="0" marL="0" rtl="0" algn="l">
                        <a:spcBef>
                          <a:spcPts val="0"/>
                        </a:spcBef>
                        <a:spcAft>
                          <a:spcPts val="0"/>
                        </a:spcAft>
                        <a:buClr>
                          <a:schemeClr val="dk1"/>
                        </a:buClr>
                        <a:buSzPts val="1100"/>
                        <a:buFont typeface="Arial"/>
                        <a:buNone/>
                      </a:pPr>
                      <a:r>
                        <a:rPr b="1" lang="en" sz="800">
                          <a:solidFill>
                            <a:schemeClr val="dk1"/>
                          </a:solidFill>
                        </a:rPr>
                        <a:t>Unigrams and bigrams</a:t>
                      </a:r>
                      <a:endParaRPr b="1" sz="800"/>
                    </a:p>
                  </a:txBody>
                  <a:tcPr marT="91425" marB="91425" marR="91425" marL="91425"/>
                </a:tc>
                <a:tc>
                  <a:txBody>
                    <a:bodyPr/>
                    <a:lstStyle/>
                    <a:p>
                      <a:pPr indent="0" lvl="0" marL="0" rtl="0" algn="ctr">
                        <a:spcBef>
                          <a:spcPts val="0"/>
                        </a:spcBef>
                        <a:spcAft>
                          <a:spcPts val="0"/>
                        </a:spcAft>
                        <a:buNone/>
                      </a:pPr>
                      <a:r>
                        <a:rPr lang="en" sz="800"/>
                        <a:t>50</a:t>
                      </a:r>
                      <a:endParaRPr sz="800"/>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r>
              <a:tr h="313250">
                <a:tc>
                  <a:txBody>
                    <a:bodyPr/>
                    <a:lstStyle/>
                    <a:p>
                      <a:pPr indent="0" lvl="0" marL="0" rtl="0" algn="l">
                        <a:spcBef>
                          <a:spcPts val="0"/>
                        </a:spcBef>
                        <a:spcAft>
                          <a:spcPts val="0"/>
                        </a:spcAft>
                        <a:buNone/>
                      </a:pPr>
                      <a:r>
                        <a:rPr b="1" lang="en" sz="800">
                          <a:solidFill>
                            <a:schemeClr val="dk1"/>
                          </a:solidFill>
                        </a:rPr>
                        <a:t>Part of speech tagging</a:t>
                      </a:r>
                      <a:endParaRPr b="1"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20</a:t>
                      </a:r>
                      <a:endParaRPr sz="800"/>
                    </a:p>
                  </a:txBody>
                  <a:tcPr marT="91425" marB="91425" marR="91425" marL="91425"/>
                </a:tc>
                <a:tc>
                  <a:txBody>
                    <a:bodyPr/>
                    <a:lstStyle/>
                    <a:p>
                      <a:pPr indent="0" lvl="0" marL="0" rtl="0" algn="ctr">
                        <a:spcBef>
                          <a:spcPts val="0"/>
                        </a:spcBef>
                        <a:spcAft>
                          <a:spcPts val="0"/>
                        </a:spcAft>
                        <a:buNone/>
                      </a:pPr>
                      <a:r>
                        <a:rPr lang="en" sz="800"/>
                        <a:t>60</a:t>
                      </a:r>
                      <a:endParaRPr sz="800"/>
                    </a:p>
                  </a:txBody>
                  <a:tcPr marT="91425" marB="91425" marR="91425" marL="91425"/>
                </a:tc>
              </a:tr>
              <a:tr h="426700">
                <a:tc>
                  <a:txBody>
                    <a:bodyPr/>
                    <a:lstStyle/>
                    <a:p>
                      <a:pPr indent="0" lvl="0" marL="0" rtl="0" algn="l">
                        <a:spcBef>
                          <a:spcPts val="0"/>
                        </a:spcBef>
                        <a:spcAft>
                          <a:spcPts val="0"/>
                        </a:spcAft>
                        <a:buClr>
                          <a:schemeClr val="dk1"/>
                        </a:buClr>
                        <a:buSzPts val="1100"/>
                        <a:buFont typeface="Arial"/>
                        <a:buNone/>
                      </a:pPr>
                      <a:r>
                        <a:rPr b="1" lang="en" sz="800">
                          <a:solidFill>
                            <a:schemeClr val="dk1"/>
                          </a:solidFill>
                        </a:rPr>
                        <a:t>Feature selection and importance</a:t>
                      </a:r>
                      <a:endParaRPr b="1" sz="800">
                        <a:solidFill>
                          <a:schemeClr val="dk1"/>
                        </a:solidFill>
                      </a:endParaRPr>
                    </a:p>
                    <a:p>
                      <a:pPr indent="0" lvl="0" marL="0" rtl="0" algn="l">
                        <a:spcBef>
                          <a:spcPts val="0"/>
                        </a:spcBef>
                        <a:spcAft>
                          <a:spcPts val="0"/>
                        </a:spcAft>
                        <a:buNone/>
                      </a:pPr>
                      <a:r>
                        <a:t/>
                      </a:r>
                      <a:endParaRPr b="1"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t>40</a:t>
                      </a:r>
                      <a:endParaRPr sz="800"/>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r>
              <a:tr h="548600">
                <a:tc>
                  <a:txBody>
                    <a:bodyPr/>
                    <a:lstStyle/>
                    <a:p>
                      <a:pPr indent="0" lvl="0" marL="0" rtl="0" algn="l">
                        <a:spcBef>
                          <a:spcPts val="0"/>
                        </a:spcBef>
                        <a:spcAft>
                          <a:spcPts val="0"/>
                        </a:spcAft>
                        <a:buClr>
                          <a:schemeClr val="dk1"/>
                        </a:buClr>
                        <a:buSzPts val="1100"/>
                        <a:buFont typeface="Arial"/>
                        <a:buNone/>
                      </a:pPr>
                      <a:r>
                        <a:rPr b="1" lang="en" sz="800">
                          <a:solidFill>
                            <a:schemeClr val="dk1"/>
                          </a:solidFill>
                        </a:rPr>
                        <a:t>Survey of machine learning models </a:t>
                      </a:r>
                      <a:endParaRPr b="1" sz="800">
                        <a:solidFill>
                          <a:schemeClr val="dk1"/>
                        </a:solidFill>
                      </a:endParaRPr>
                    </a:p>
                    <a:p>
                      <a:pPr indent="0" lvl="0" marL="0" rtl="0" algn="l">
                        <a:spcBef>
                          <a:spcPts val="0"/>
                        </a:spcBef>
                        <a:spcAft>
                          <a:spcPts val="0"/>
                        </a:spcAft>
                        <a:buNone/>
                      </a:pPr>
                      <a:r>
                        <a:t/>
                      </a:r>
                      <a:endParaRPr b="1" sz="800">
                        <a:solidFill>
                          <a:schemeClr val="dk1"/>
                        </a:solidFill>
                      </a:endParaRPr>
                    </a:p>
                  </a:txBody>
                  <a:tcPr marT="91425" marB="91425" marR="91425" marL="91425"/>
                </a:tc>
                <a:tc>
                  <a:txBody>
                    <a:bodyPr/>
                    <a:lstStyle/>
                    <a:p>
                      <a:pPr indent="0" lvl="0" marL="0" rtl="0" algn="ctr">
                        <a:spcBef>
                          <a:spcPts val="0"/>
                        </a:spcBef>
                        <a:spcAft>
                          <a:spcPts val="0"/>
                        </a:spcAft>
                        <a:buNone/>
                      </a:pPr>
                      <a:r>
                        <a:rPr lang="en" sz="800"/>
                        <a:t>30</a:t>
                      </a:r>
                      <a:endParaRPr sz="800"/>
                    </a:p>
                  </a:txBody>
                  <a:tcPr marT="91425" marB="91425" marR="91425" marL="91425"/>
                </a:tc>
                <a:tc>
                  <a:txBody>
                    <a:bodyPr/>
                    <a:lstStyle/>
                    <a:p>
                      <a:pPr indent="0" lvl="0" marL="0" rtl="0" algn="ctr">
                        <a:spcBef>
                          <a:spcPts val="0"/>
                        </a:spcBef>
                        <a:spcAft>
                          <a:spcPts val="0"/>
                        </a:spcAft>
                        <a:buNone/>
                      </a:pPr>
                      <a:r>
                        <a:rPr lang="en" sz="800"/>
                        <a:t>30</a:t>
                      </a:r>
                      <a:endParaRPr sz="800"/>
                    </a:p>
                    <a:p>
                      <a:pPr indent="0" lvl="0" marL="0" rtl="0" algn="l">
                        <a:spcBef>
                          <a:spcPts val="0"/>
                        </a:spcBef>
                        <a:spcAft>
                          <a:spcPts val="0"/>
                        </a:spcAft>
                        <a:buNone/>
                      </a:pPr>
                      <a:r>
                        <a:t/>
                      </a:r>
                      <a:endParaRPr sz="800"/>
                    </a:p>
                  </a:txBody>
                  <a:tcPr marT="91425" marB="91425" marR="91425" marL="91425"/>
                </a:tc>
                <a:tc>
                  <a:txBody>
                    <a:bodyPr/>
                    <a:lstStyle/>
                    <a:p>
                      <a:pPr indent="0" lvl="0" marL="0" rtl="0" algn="ctr">
                        <a:spcBef>
                          <a:spcPts val="0"/>
                        </a:spcBef>
                        <a:spcAft>
                          <a:spcPts val="0"/>
                        </a:spcAft>
                        <a:buNone/>
                      </a:pPr>
                      <a:r>
                        <a:rPr lang="en" sz="800"/>
                        <a:t>40</a:t>
                      </a:r>
                      <a:endParaRPr sz="800"/>
                    </a:p>
                  </a:txBody>
                  <a:tcPr marT="91425" marB="91425" marR="91425" marL="91425"/>
                </a:tc>
              </a:tr>
            </a:tbl>
          </a:graphicData>
        </a:graphic>
      </p:graphicFrame>
      <p:sp>
        <p:nvSpPr>
          <p:cNvPr id="472" name="Google Shape;472;p61"/>
          <p:cNvSpPr txBox="1"/>
          <p:nvPr>
            <p:ph idx="12" type="sldNum"/>
          </p:nvPr>
        </p:nvSpPr>
        <p:spPr>
          <a:xfrm>
            <a:off x="8556784" y="47498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671757" y="884868"/>
            <a:ext cx="6972300" cy="198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5000"/>
              <a:buNone/>
            </a:pPr>
            <a:r>
              <a:rPr lang="en"/>
              <a:t>Questions?</a:t>
            </a:r>
            <a:endParaRPr/>
          </a:p>
        </p:txBody>
      </p:sp>
      <p:sp>
        <p:nvSpPr>
          <p:cNvPr id="478" name="Google Shape;478;p62"/>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79" name="Google Shape;479;p62"/>
          <p:cNvSpPr txBox="1"/>
          <p:nvPr/>
        </p:nvSpPr>
        <p:spPr>
          <a:xfrm>
            <a:off x="889475" y="3222750"/>
            <a:ext cx="224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Thank you for your time! </a:t>
            </a:r>
            <a:br>
              <a:rPr lang="en">
                <a:solidFill>
                  <a:schemeClr val="lt2"/>
                </a:solidFill>
              </a:rPr>
            </a:br>
            <a:endParaRPr>
              <a:solidFill>
                <a:schemeClr val="lt2"/>
              </a:solidFill>
            </a:endParaRPr>
          </a:p>
          <a:p>
            <a:pPr indent="0" lvl="0" marL="0" rtl="0" algn="l">
              <a:spcBef>
                <a:spcPts val="0"/>
              </a:spcBef>
              <a:spcAft>
                <a:spcPts val="0"/>
              </a:spcAft>
              <a:buNone/>
            </a:pPr>
            <a:r>
              <a:rPr lang="en">
                <a:solidFill>
                  <a:schemeClr val="lt2"/>
                </a:solidFill>
              </a:rPr>
              <a:t>(~Team 9)</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4294967295" type="body"/>
          </p:nvPr>
        </p:nvSpPr>
        <p:spPr>
          <a:xfrm>
            <a:off x="659300" y="1302550"/>
            <a:ext cx="5058000" cy="6861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00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Removing stop words (</a:t>
            </a:r>
            <a:r>
              <a:rPr lang="en" sz="1700">
                <a:solidFill>
                  <a:schemeClr val="dk1"/>
                </a:solidFill>
                <a:latin typeface="Open Sans"/>
                <a:ea typeface="Open Sans"/>
                <a:cs typeface="Open Sans"/>
                <a:sym typeface="Open Sans"/>
              </a:rPr>
              <a:t>cautiously</a:t>
            </a:r>
            <a:r>
              <a:rPr lang="en" sz="1700">
                <a:solidFill>
                  <a:schemeClr val="dk1"/>
                </a:solidFill>
                <a:latin typeface="Open Sans"/>
                <a:ea typeface="Open Sans"/>
                <a:cs typeface="Open Sans"/>
                <a:sym typeface="Open Sans"/>
              </a:rPr>
              <a:t>)</a:t>
            </a:r>
            <a:endParaRPr b="0" i="0" sz="1700" u="none" cap="none" strike="noStrike">
              <a:solidFill>
                <a:schemeClr val="dk1"/>
              </a:solidFill>
              <a:latin typeface="Open Sans"/>
              <a:ea typeface="Open Sans"/>
              <a:cs typeface="Open Sans"/>
              <a:sym typeface="Open Sans"/>
            </a:endParaRPr>
          </a:p>
        </p:txBody>
      </p:sp>
      <p:sp>
        <p:nvSpPr>
          <p:cNvPr id="136" name="Google Shape;136;p24"/>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Data Cleaning &amp; Preprocessing</a:t>
            </a:r>
            <a:endParaRPr/>
          </a:p>
        </p:txBody>
      </p:sp>
      <p:sp>
        <p:nvSpPr>
          <p:cNvPr id="137" name="Google Shape;137;p24"/>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8" name="Google Shape;138;p24"/>
          <p:cNvSpPr txBox="1"/>
          <p:nvPr/>
        </p:nvSpPr>
        <p:spPr>
          <a:xfrm>
            <a:off x="428525" y="2268572"/>
            <a:ext cx="8196300" cy="1568100"/>
          </a:xfrm>
          <a:prstGeom prst="rect">
            <a:avLst/>
          </a:prstGeom>
          <a:noFill/>
          <a:ln>
            <a:noFill/>
          </a:ln>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sz="2000">
                <a:solidFill>
                  <a:srgbClr val="000000"/>
                </a:solidFill>
                <a:latin typeface="Open Sans"/>
                <a:ea typeface="Open Sans"/>
                <a:cs typeface="Open Sans"/>
                <a:sym typeface="Open Sans"/>
              </a:rPr>
              <a:t>Review: </a:t>
            </a:r>
            <a:r>
              <a:rPr b="1" lang="en" sz="2000">
                <a:solidFill>
                  <a:srgbClr val="000000"/>
                </a:solidFill>
                <a:latin typeface="Open Sans"/>
                <a:ea typeface="Open Sans"/>
                <a:cs typeface="Open Sans"/>
                <a:sym typeface="Open Sans"/>
              </a:rPr>
              <a:t>Hotel is not very good</a:t>
            </a:r>
            <a:r>
              <a:rPr lang="en" sz="2000">
                <a:solidFill>
                  <a:srgbClr val="000000"/>
                </a:solidFill>
                <a:latin typeface="Open Sans"/>
                <a:ea typeface="Open Sans"/>
                <a:cs typeface="Open Sans"/>
                <a:sym typeface="Open Sans"/>
              </a:rPr>
              <a:t>. </a:t>
            </a:r>
            <a:br>
              <a:rPr lang="en" sz="2000">
                <a:solidFill>
                  <a:srgbClr val="000000"/>
                </a:solidFill>
                <a:latin typeface="Open Sans"/>
                <a:ea typeface="Open Sans"/>
                <a:cs typeface="Open Sans"/>
                <a:sym typeface="Open Sans"/>
              </a:rPr>
            </a:br>
            <a:br>
              <a:rPr lang="en" sz="2000">
                <a:solidFill>
                  <a:srgbClr val="000000"/>
                </a:solidFill>
                <a:latin typeface="Open Sans"/>
                <a:ea typeface="Open Sans"/>
                <a:cs typeface="Open Sans"/>
                <a:sym typeface="Open Sans"/>
              </a:rPr>
            </a:br>
            <a:r>
              <a:rPr lang="en" sz="2000">
                <a:solidFill>
                  <a:srgbClr val="000000"/>
                </a:solidFill>
                <a:latin typeface="Open Sans"/>
                <a:ea typeface="Open Sans"/>
                <a:cs typeface="Open Sans"/>
                <a:sym typeface="Open Sans"/>
              </a:rPr>
              <a:t>As per NLTK, Stop words are: is, very, not</a:t>
            </a:r>
            <a:endParaRPr sz="2000">
              <a:solidFill>
                <a:srgbClr val="000000"/>
              </a:solidFill>
              <a:latin typeface="Open Sans"/>
              <a:ea typeface="Open Sans"/>
              <a:cs typeface="Open Sans"/>
              <a:sym typeface="Open Sans"/>
            </a:endParaRPr>
          </a:p>
          <a:p>
            <a:pPr indent="0" lvl="0" marL="457200" rtl="0" algn="l">
              <a:spcBef>
                <a:spcPts val="0"/>
              </a:spcBef>
              <a:spcAft>
                <a:spcPts val="0"/>
              </a:spcAft>
              <a:buNone/>
            </a:pPr>
            <a:r>
              <a:t/>
            </a:r>
            <a:endParaRPr sz="2000">
              <a:solidFill>
                <a:srgbClr val="000000"/>
              </a:solidFill>
              <a:latin typeface="Open Sans"/>
              <a:ea typeface="Open Sans"/>
              <a:cs typeface="Open Sans"/>
              <a:sym typeface="Open Sans"/>
            </a:endParaRPr>
          </a:p>
          <a:p>
            <a:pPr indent="0" lvl="0" marL="457200" rtl="0" algn="l">
              <a:spcBef>
                <a:spcPts val="0"/>
              </a:spcBef>
              <a:spcAft>
                <a:spcPts val="0"/>
              </a:spcAft>
              <a:buNone/>
            </a:pPr>
            <a:r>
              <a:rPr lang="en" sz="2000">
                <a:solidFill>
                  <a:srgbClr val="000000"/>
                </a:solidFill>
                <a:latin typeface="Open Sans"/>
                <a:ea typeface="Open Sans"/>
                <a:cs typeface="Open Sans"/>
                <a:sym typeface="Open Sans"/>
              </a:rPr>
              <a:t>Review after removing stop words: </a:t>
            </a:r>
            <a:r>
              <a:rPr b="1" lang="en" sz="2000">
                <a:solidFill>
                  <a:srgbClr val="000000"/>
                </a:solidFill>
                <a:latin typeface="Open Sans"/>
                <a:ea typeface="Open Sans"/>
                <a:cs typeface="Open Sans"/>
                <a:sym typeface="Open Sans"/>
              </a:rPr>
              <a:t>Hotel good</a:t>
            </a:r>
            <a:endParaRPr b="1" sz="2000">
              <a:solidFill>
                <a:srgbClr val="000000"/>
              </a:solidFill>
              <a:latin typeface="Open Sans"/>
              <a:ea typeface="Open Sans"/>
              <a:cs typeface="Open Sans"/>
              <a:sym typeface="Open Sans"/>
            </a:endParaRPr>
          </a:p>
        </p:txBody>
      </p:sp>
      <p:sp>
        <p:nvSpPr>
          <p:cNvPr id="139" name="Google Shape;139;p24"/>
          <p:cNvSpPr txBox="1"/>
          <p:nvPr/>
        </p:nvSpPr>
        <p:spPr>
          <a:xfrm>
            <a:off x="4390650" y="2233300"/>
            <a:ext cx="28383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000">
                <a:solidFill>
                  <a:srgbClr val="FF0000"/>
                </a:solidFill>
                <a:highlight>
                  <a:srgbClr val="FFFF00"/>
                </a:highlight>
                <a:latin typeface="Open Sans"/>
                <a:ea typeface="Open Sans"/>
                <a:cs typeface="Open Sans"/>
                <a:sym typeface="Open Sans"/>
              </a:rPr>
              <a:t>Extreme Negative</a:t>
            </a:r>
            <a:endParaRPr sz="2000">
              <a:solidFill>
                <a:srgbClr val="FF0000"/>
              </a:solidFill>
              <a:highlight>
                <a:srgbClr val="FFFF00"/>
              </a:highlight>
              <a:latin typeface="Open Sans"/>
              <a:ea typeface="Open Sans"/>
              <a:cs typeface="Open Sans"/>
              <a:sym typeface="Open Sans"/>
            </a:endParaRPr>
          </a:p>
        </p:txBody>
      </p:sp>
      <p:sp>
        <p:nvSpPr>
          <p:cNvPr id="140" name="Google Shape;140;p24"/>
          <p:cNvSpPr txBox="1"/>
          <p:nvPr/>
        </p:nvSpPr>
        <p:spPr>
          <a:xfrm>
            <a:off x="6563150" y="3344075"/>
            <a:ext cx="167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38761D"/>
                </a:solidFill>
                <a:highlight>
                  <a:srgbClr val="FFFF00"/>
                </a:highlight>
                <a:latin typeface="Open Sans"/>
                <a:ea typeface="Open Sans"/>
                <a:cs typeface="Open Sans"/>
                <a:sym typeface="Open Sans"/>
              </a:rPr>
              <a:t>Positive</a:t>
            </a:r>
            <a:endParaRPr b="1" sz="2000">
              <a:solidFill>
                <a:srgbClr val="38761D"/>
              </a:solidFill>
              <a:highlight>
                <a:srgbClr val="FFFF00"/>
              </a:highlight>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rotWithShape="1">
          <a:blip r:embed="rId3">
            <a:alphaModFix/>
          </a:blip>
          <a:srcRect b="0" l="0" r="42647" t="13066"/>
          <a:stretch/>
        </p:blipFill>
        <p:spPr>
          <a:xfrm>
            <a:off x="671750" y="1302550"/>
            <a:ext cx="7555551" cy="2903774"/>
          </a:xfrm>
          <a:prstGeom prst="rect">
            <a:avLst/>
          </a:prstGeom>
          <a:noFill/>
          <a:ln>
            <a:noFill/>
          </a:ln>
        </p:spPr>
      </p:pic>
      <p:sp>
        <p:nvSpPr>
          <p:cNvPr id="146" name="Google Shape;146;p25"/>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Data Cleaning &amp; Preprocessing</a:t>
            </a:r>
            <a:endParaRPr/>
          </a:p>
        </p:txBody>
      </p:sp>
      <p:sp>
        <p:nvSpPr>
          <p:cNvPr id="147" name="Google Shape;147;p25"/>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8" name="Google Shape;148;p25"/>
          <p:cNvSpPr txBox="1"/>
          <p:nvPr/>
        </p:nvSpPr>
        <p:spPr>
          <a:xfrm>
            <a:off x="2796950" y="1089750"/>
            <a:ext cx="418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High frequency words before stop-word removal</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0" l="0" r="42647" t="12449"/>
          <a:stretch/>
        </p:blipFill>
        <p:spPr>
          <a:xfrm>
            <a:off x="651950" y="1324825"/>
            <a:ext cx="7555551" cy="2903775"/>
          </a:xfrm>
          <a:prstGeom prst="rect">
            <a:avLst/>
          </a:prstGeom>
          <a:noFill/>
          <a:ln>
            <a:noFill/>
          </a:ln>
        </p:spPr>
      </p:pic>
      <p:sp>
        <p:nvSpPr>
          <p:cNvPr id="154" name="Google Shape;154;p26"/>
          <p:cNvSpPr txBox="1"/>
          <p:nvPr>
            <p:ph type="title"/>
          </p:nvPr>
        </p:nvSpPr>
        <p:spPr>
          <a:xfrm>
            <a:off x="671756" y="278633"/>
            <a:ext cx="8116500" cy="744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Data Cleaning &amp; Preprocessing</a:t>
            </a:r>
            <a:endParaRPr/>
          </a:p>
        </p:txBody>
      </p:sp>
      <p:sp>
        <p:nvSpPr>
          <p:cNvPr id="155" name="Google Shape;155;p26"/>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6" name="Google Shape;156;p26"/>
          <p:cNvSpPr txBox="1"/>
          <p:nvPr/>
        </p:nvSpPr>
        <p:spPr>
          <a:xfrm>
            <a:off x="2796950" y="1089750"/>
            <a:ext cx="418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High frequency words after stop-word removal</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3000"/>
              <a:buNone/>
            </a:pPr>
            <a:r>
              <a:rPr lang="en"/>
              <a:t>Part A — Feature Selection</a:t>
            </a:r>
            <a:endParaRPr/>
          </a:p>
        </p:txBody>
      </p:sp>
      <p:sp>
        <p:nvSpPr>
          <p:cNvPr id="162" name="Google Shape;162;p27"/>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3" name="Google Shape;163;p27"/>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64" name="Google Shape;164;p27"/>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sp>
        <p:nvSpPr>
          <p:cNvPr id="165" name="Google Shape;165;p27"/>
          <p:cNvSpPr/>
          <p:nvPr/>
        </p:nvSpPr>
        <p:spPr>
          <a:xfrm>
            <a:off x="410925" y="1331925"/>
            <a:ext cx="8116500" cy="4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396750" y="2238775"/>
            <a:ext cx="4746900" cy="33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439250" y="3740725"/>
            <a:ext cx="6149400" cy="3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nvSpPr>
        <p:spPr>
          <a:xfrm>
            <a:off x="300475" y="1287100"/>
            <a:ext cx="8256300" cy="3109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Bag of Words (N-gram Words) - Individual or n continuous words are used as a feature (we show </a:t>
            </a:r>
            <a:r>
              <a:rPr lang="en" sz="1200"/>
              <a:t>Unigram</a:t>
            </a:r>
            <a:r>
              <a:rPr lang="en" sz="1200"/>
              <a:t> and Bigram words during stop words calculation)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Term frequency - similar to bag of words with </a:t>
            </a:r>
            <a:r>
              <a:rPr lang="en" sz="1200"/>
              <a:t>additional</a:t>
            </a:r>
            <a:r>
              <a:rPr lang="en" sz="1200"/>
              <a:t> details of each word frequency</a:t>
            </a:r>
            <a:endParaRPr sz="1200"/>
          </a:p>
          <a:p>
            <a:pPr indent="0" lvl="0" marL="457200" marR="0" rtl="0" algn="l">
              <a:lnSpc>
                <a:spcPct val="100000"/>
              </a:lnSpc>
              <a:spcBef>
                <a:spcPts val="0"/>
              </a:spcBef>
              <a:spcAft>
                <a:spcPts val="0"/>
              </a:spcAft>
              <a:buNone/>
            </a:pPr>
            <a:r>
              <a:t/>
            </a:r>
            <a:endParaRPr sz="1200"/>
          </a:p>
          <a:p>
            <a:pPr indent="-304800" lvl="0" marL="457200" rtl="0" algn="l">
              <a:spcBef>
                <a:spcPts val="0"/>
              </a:spcBef>
              <a:spcAft>
                <a:spcPts val="0"/>
              </a:spcAft>
              <a:buSzPts val="1200"/>
              <a:buChar char="●"/>
            </a:pPr>
            <a:r>
              <a:rPr lang="en" sz="1200"/>
              <a:t>POS tagging - word tagging based on its </a:t>
            </a:r>
            <a:r>
              <a:rPr lang="en" sz="1200"/>
              <a:t>definition</a:t>
            </a:r>
            <a:r>
              <a:rPr lang="en" sz="1200"/>
              <a:t> and context</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solidFill>
                  <a:schemeClr val="dk1"/>
                </a:solidFill>
              </a:rPr>
              <a:t>LIWC (Linguistic Inquiry &amp; Word Count) - builds own dictionary to analyze the data - paid s/w</a:t>
            </a:r>
            <a:endParaRPr sz="1200"/>
          </a:p>
          <a:p>
            <a:pPr indent="0" lvl="0" marL="45720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n" sz="1200"/>
              <a:t>Stylometric - analyze  writing style of the reviewer</a:t>
            </a:r>
            <a:endParaRPr sz="1200"/>
          </a:p>
          <a:p>
            <a:pPr indent="0" lvl="0" marL="45720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n" sz="1200"/>
              <a:t>Semantic - understand underlying meaning of the words and trains models accordingly</a:t>
            </a:r>
            <a:endParaRPr sz="1200"/>
          </a:p>
          <a:p>
            <a:pPr indent="0" lvl="0" marL="45720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n" sz="1200"/>
              <a:t>Review characteristics - metadata information on reviews - polarity, review length, etc.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671750" y="278622"/>
            <a:ext cx="8116500" cy="77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Arial"/>
              <a:buNone/>
            </a:pPr>
            <a:r>
              <a:rPr lang="en"/>
              <a:t>Part A — Feature Selection (Review Length)</a:t>
            </a:r>
            <a:endParaRPr/>
          </a:p>
        </p:txBody>
      </p:sp>
      <p:sp>
        <p:nvSpPr>
          <p:cNvPr id="174" name="Google Shape;174;p28"/>
          <p:cNvSpPr txBox="1"/>
          <p:nvPr>
            <p:ph idx="12" type="sldNum"/>
          </p:nvPr>
        </p:nvSpPr>
        <p:spPr>
          <a:xfrm>
            <a:off x="8556784" y="4749850"/>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5" name="Google Shape;175;p28"/>
          <p:cNvSpPr txBox="1"/>
          <p:nvPr/>
        </p:nvSpPr>
        <p:spPr>
          <a:xfrm>
            <a:off x="838825" y="1287100"/>
            <a:ext cx="782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p:txBody>
      </p:sp>
      <p:sp>
        <p:nvSpPr>
          <p:cNvPr id="176" name="Google Shape;176;p28"/>
          <p:cNvSpPr txBox="1"/>
          <p:nvPr/>
        </p:nvSpPr>
        <p:spPr>
          <a:xfrm>
            <a:off x="909825" y="1725975"/>
            <a:ext cx="775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p>
        </p:txBody>
      </p:sp>
      <p:pic>
        <p:nvPicPr>
          <p:cNvPr id="177" name="Google Shape;177;p28"/>
          <p:cNvPicPr preferRelativeResize="0"/>
          <p:nvPr/>
        </p:nvPicPr>
        <p:blipFill>
          <a:blip r:embed="rId3">
            <a:alphaModFix/>
          </a:blip>
          <a:stretch>
            <a:fillRect/>
          </a:stretch>
        </p:blipFill>
        <p:spPr>
          <a:xfrm>
            <a:off x="313950" y="1130075"/>
            <a:ext cx="8687475" cy="3619775"/>
          </a:xfrm>
          <a:prstGeom prst="rect">
            <a:avLst/>
          </a:prstGeom>
          <a:noFill/>
          <a:ln>
            <a:noFill/>
          </a:ln>
        </p:spPr>
      </p:pic>
      <p:sp>
        <p:nvSpPr>
          <p:cNvPr id="178" name="Google Shape;178;p28"/>
          <p:cNvSpPr txBox="1"/>
          <p:nvPr/>
        </p:nvSpPr>
        <p:spPr>
          <a:xfrm>
            <a:off x="6510300" y="1515475"/>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All Reviews</a:t>
            </a:r>
            <a:endParaRPr>
              <a:highlight>
                <a:schemeClr val="accent6"/>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