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85" r:id="rId5"/>
    <p:sldId id="258" r:id="rId6"/>
    <p:sldId id="261" r:id="rId7"/>
    <p:sldId id="286" r:id="rId8"/>
    <p:sldId id="287" r:id="rId9"/>
    <p:sldId id="288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9" autoAdjust="0"/>
    <p:restoredTop sz="94660"/>
  </p:normalViewPr>
  <p:slideViewPr>
    <p:cSldViewPr>
      <p:cViewPr varScale="1">
        <p:scale>
          <a:sx n="65" d="100"/>
          <a:sy n="65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C03D6-B95F-4707-B20E-1219D97B3E3A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DB8D9-6A39-494C-98B8-4821B5FE0F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461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DB8D9-6A39-494C-98B8-4821B5FE0F18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800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6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9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3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9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04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8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02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1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1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425F-0004-43DD-8A1B-079B78F22A21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279B-DFEF-4FC3-A489-710B69CA7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ilvu.org/courses/degree/a011/a011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milreka.blogspot.com/2021/06/blog-pos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" y="4495800"/>
            <a:ext cx="537591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the Paper : Tamil -III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Semester 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III Semester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: TAMIL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the Faculty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Prof.M.Selva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Rosary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Pushpa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Designation : Assistant professor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286000"/>
            <a:ext cx="4648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அலகு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 2   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1.சிலப்பதிகாரம்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மனையறம்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படுத்தக்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காதை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28207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FD7C1D-4D1F-4DEE-9E39-170D50B314AB}"/>
              </a:ext>
            </a:extLst>
          </p:cNvPr>
          <p:cNvSpPr txBox="1"/>
          <p:nvPr/>
        </p:nvSpPr>
        <p:spPr>
          <a:xfrm>
            <a:off x="2248678" y="1091682"/>
            <a:ext cx="4646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மனையறம் படுத்த காதை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B9B337-4681-447B-AC4D-01D39F966E2A}"/>
              </a:ext>
            </a:extLst>
          </p:cNvPr>
          <p:cNvSpPr txBox="1"/>
          <p:nvPr/>
        </p:nvSpPr>
        <p:spPr>
          <a:xfrm>
            <a:off x="914400" y="2350531"/>
            <a:ext cx="7696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பள்ளி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மெத்தை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அரமியம்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நிலா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முற்றம்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கோவலன்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கண்ணகிக்குத்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தொய்யில்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எழுதுதல்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கண்ணகியின்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நலம்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பாராட்டல்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கண்ணகியின்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சாயல்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நடை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மழலை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அழகிக்கு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ஒப்பனை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ஏன்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கோவலனின்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காதல்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மொழிகள்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ஆண்டுகள்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தனிமனை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வாழ்க்கை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வெண்பா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23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4B4CFA-C4F4-40E7-AF09-1ECBBA90E3C8}"/>
              </a:ext>
            </a:extLst>
          </p:cNvPr>
          <p:cNvSpPr txBox="1"/>
          <p:nvPr/>
        </p:nvSpPr>
        <p:spPr>
          <a:xfrm>
            <a:off x="381000" y="152400"/>
            <a:ext cx="8534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b="1" dirty="0"/>
              <a:t>2</a:t>
            </a:r>
            <a:r>
              <a:rPr lang="ta-IN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மனையறம் படுத்த </a:t>
            </a:r>
            <a:r>
              <a:rPr lang="ta-IN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காதை</a:t>
            </a:r>
            <a:r>
              <a:rPr lang="ta-IN" sz="1400" dirty="0"/>
              <a:t/>
            </a:r>
            <a:br>
              <a:rPr lang="ta-IN" sz="1400" dirty="0"/>
            </a:br>
            <a:r>
              <a:rPr lang="ta-IN" sz="1400" dirty="0"/>
              <a:t>திருமணம் செய்துக் கொண்ட கோவலன் கண்ணகி இருவரும்,இல்லறம் நடத்திய செய்திகள் இக்காதையில் கூறப்படுகின்றன</a:t>
            </a:r>
            <a:r>
              <a:rPr lang="ta-IN" sz="1400" dirty="0" smtClean="0"/>
              <a:t>.</a:t>
            </a:r>
            <a:r>
              <a:rPr lang="ta-IN" dirty="0"/>
              <a:t/>
            </a:r>
            <a:br>
              <a:rPr lang="ta-IN" dirty="0"/>
            </a:br>
            <a:r>
              <a:rPr lang="ta-IN" sz="1400" b="1" dirty="0"/>
              <a:t>1.செல்வச் சிறப்பு </a:t>
            </a:r>
            <a:endParaRPr lang="ta-IN" dirty="0" smtClean="0"/>
          </a:p>
          <a:p>
            <a:pPr>
              <a:lnSpc>
                <a:spcPct val="150000"/>
              </a:lnSpc>
            </a:pPr>
            <a:r>
              <a:rPr lang="ta-IN" sz="1400" dirty="0" smtClean="0"/>
              <a:t>(பூம்புகாரில் வாழ்ந்த கோவலன்,கண்ணகியின் செல்வச் சிறப்பை விவரிக்கும் பகுதி)</a:t>
            </a:r>
            <a:r>
              <a:rPr lang="ta-IN" dirty="0" smtClean="0"/>
              <a:t/>
            </a:r>
            <a:br>
              <a:rPr lang="ta-IN" dirty="0" smtClean="0"/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உரைசால் சிறப்பின் அரைசுவிழை திருவிற்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பரதர் மலிந்த பயங்கெழு மாநகர்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முழங்குகடல் ஞால முழுவதும் வரினும்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வழங்கத் தவாஅ வளத்த தாகி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அரும்பொருள் தரூஉம் விருந்திற் றேஎம்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 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ஒருங்குதொக் கன்ன உடைப்பெரும் பண்டம்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கலத்தினுங் காலினுந் தருவன ரீட்டக்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குலத்திற்குன்றாக் கொழுங்குடிச் செல்வர்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அத்தகு திருவின் அருந்தவ முடித்தோர்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உத்தர குருவி னொப்பத் தோன்றிய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 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கயமலர்க் கண்ணியும் காதற் கொழுநனும்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மயன்விதித் தன்ன மணிக்கா லமளிமிசை </a:t>
            </a:r>
            <a:b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நெடுநிலை மாடத் திடைநிலத் திருந்துழிக</a:t>
            </a:r>
            <a:r>
              <a:rPr lang="ta-IN" sz="1600" b="1" dirty="0" smtClean="0"/>
              <a:t> 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358931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150"/>
            <a:ext cx="77724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4537F7-0B05-44D9-87D3-6E79A399F7B5}"/>
              </a:ext>
            </a:extLst>
          </p:cNvPr>
          <p:cNvSpPr txBox="1"/>
          <p:nvPr/>
        </p:nvSpPr>
        <p:spPr>
          <a:xfrm>
            <a:off x="609600" y="838200"/>
            <a:ext cx="807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புகழ்வாய்ந்த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சிறப்பும் ,அரசரும் விரும்பும் செல்வமும் உடையவர் பரதர்.இவர்கள் மிகுதியாக வாழும் பூம்புகார் நகரம்,எல்லா பயன்களும்,நீண்ட பரப்பினையும் உடைய மாநகரமாக விளங்கிற்று.அலைகள் முழக்கமிடும் கடல்களுக்கு அப்பால் உள்ள உலகினர் எல்லோரும்,ஒன்று கூடி வந்தாலும்,அவர்கள் விரும்பும் விருந்தினை சலிப்பின்றி அள்ளிவழங்கும் வளம் உடையது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கடல்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வழியாகவும்,தரை வழியாகவும் வாணிபம் செய்து,அரும்பொருட்கள் ஆயிரமாயிரம் கொண்டு வந்து குவித்த,செல்வ செழுமையுடைவர்களாக அங்கிருந்த வாணிகர்கள் திகழ்ந்தனர்.அத்தகைய செல்வத்தால்,தருமங்கள் பலவும் செய்தவர்கள்,’துருவ நட்சத்திரம்’ போன்று விளங்கிய குவளை மலர்போன்ற கண்களைக் கொண்ட கண்ணகியும்,அவளுடைய கணவன் கோவலனும் ஆவர்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அத்தகைய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சிறப்புடைய தம்பதியர்,அத்திருநகரில் எழுநிலை மாடமொன்றின்,இடைநிலையான நான்காம் மாடத்தில்,மயனே செய்தது போன்ற அழகிய கால்களுடைய கட்டிலின் மேல் அமர்ந்திருந்தனர்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AD6746-39D0-40E2-B91E-45A755499F87}"/>
              </a:ext>
            </a:extLst>
          </p:cNvPr>
          <p:cNvSpPr txBox="1"/>
          <p:nvPr/>
        </p:nvSpPr>
        <p:spPr>
          <a:xfrm>
            <a:off x="2971800" y="304800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1124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746464F-F35F-4974-A424-DB25DB56A39E}"/>
              </a:ext>
            </a:extLst>
          </p:cNvPr>
          <p:cNvSpPr txBox="1"/>
          <p:nvPr/>
        </p:nvSpPr>
        <p:spPr>
          <a:xfrm>
            <a:off x="914400" y="1524000"/>
            <a:ext cx="723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கழுநீ ராம்பல் முழுநெறிக் குவளை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அரும்புபொதி யவிழ்ந்த சுரும்பிமிர் தாமரை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15 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வயற்பூ வாசம் அளைஇ அயற்பூ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மேதகு தாழை விரியல்வெண் தோட்டுக்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கோதை மாதவி சண்பகப் பொதும்பர்த்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தாதுதேர்ந் துண்டு மாதர்வாண் முகத்துப்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புரிகுழ லளகத்துப் புகலேக் கற்றுத்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 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திரிதரு சுரும்பொடு செவ்வி பார்த்து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மாலைத் தாமத்து மணிநிரைத்து வகுத்த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கோலச் சாளரக் குறுங்கண் நுழைந்து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வண்டொடு புக்க மணவாய்த் தென்றல்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கண்டுமகிழ் வெய்திக் காதலிற் சிறந்து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25 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விரைமலர் வாளியொடு வேனில்வீற் றிருக்கும்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நிரைநிலை மாடத் தரமிய மேறிச்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DB0706-AE4E-45E6-A95E-51EC3D4D4F06}"/>
              </a:ext>
            </a:extLst>
          </p:cNvPr>
          <p:cNvSpPr txBox="1"/>
          <p:nvPr/>
        </p:nvSpPr>
        <p:spPr>
          <a:xfrm rot="10800000" flipV="1">
            <a:off x="2438400" y="321707"/>
            <a:ext cx="5029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/>
              <a:t>	</a:t>
            </a:r>
            <a:r>
              <a:rPr lang="ta-IN" sz="1800" b="1" dirty="0" smtClean="0"/>
              <a:t>தென்றல் </a:t>
            </a:r>
            <a:r>
              <a:rPr lang="ta-IN" sz="1800" b="1" dirty="0"/>
              <a:t>வருகை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38FD50-4575-46EE-9DFA-109A4EAD1E08}"/>
              </a:ext>
            </a:extLst>
          </p:cNvPr>
          <p:cNvSpPr txBox="1"/>
          <p:nvPr/>
        </p:nvSpPr>
        <p:spPr>
          <a:xfrm>
            <a:off x="1447800" y="685800"/>
            <a:ext cx="5218922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i="1" dirty="0"/>
              <a:t>(</a:t>
            </a:r>
            <a:r>
              <a:rPr lang="ta-IN" sz="1600" i="1" dirty="0"/>
              <a:t>தென்றலின் வருகை கண்டு, தம்பதியர் மகிழ்ததை விவரிக்கும் பகுதி</a:t>
            </a:r>
            <a:r>
              <a:rPr lang="en-US" sz="1600" i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28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7" y="9331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63E583-BA71-424C-815C-5DBB4E43B5EE}"/>
              </a:ext>
            </a:extLst>
          </p:cNvPr>
          <p:cNvSpPr txBox="1"/>
          <p:nvPr/>
        </p:nvSpPr>
        <p:spPr>
          <a:xfrm>
            <a:off x="457200" y="1524000"/>
            <a:ext cx="8305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செங்கழுநீர்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மலர்;ஆம்பல் மலர்;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முழுமையான இதழ்களின் அழகு குலைந்திடாத குவளை மலர்;வண்டுகள் தே</a:t>
            </a:r>
            <a:r>
              <a:rPr lang="en-US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ன்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உண்ண வாய்ப்பு நல்கும் வண்ணம் அரும்பி இருந்த தாமரை மலர்;மற்றும் வயல்வெளி நீர்நிலை மலர்கள்;மேன்மை பொருந்திய தாழையின் விரிந்த வெண்ணிறப் பூவிதழ்கள்;செண்பகச்சோலையில் அழகு மாலை போன்று இதழ்விரித்து மலர்ந்திருக்கும் குருக்கத்தி மலர்கள்,ஆகியவற்றின் தாதினை எல்லாம் தேடிச் சென்று வாரி உண்டு,ஒளிபொருந்திய முகம் கொண்ட மகளிரின் சுருண்ட கூந்தலின் நறுமணம் நுகர்ந்திட வண்டுகள் சுழன்று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திரிந்தன.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அவ்வண்டுகளுடன்,தென்றலும்,தம்பதியர்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வீட்டினுள்,முத்து மணிகளால் அணிசெய்த நேர்த்தியான சாலரமொன்றின் வழியாக நுழைந்தது.தென்றலின் வரவைக்கண்ட கோவலனும் கண்ணகியும் மிகவும் மகிழ்ந்து,காதலின் மிகுதியால் கூடிட விரும்பி,மலரம்புகள் ஐந்தினைச் சுமந்த மன்மதன் வீற்றிருக்கும்,தம் எழுநிலை மாடத்தின் நிலா முற்றத்துக்கு ஏறி சென்றனர்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C915DB-FF5E-4321-B930-FCB460D7632E}"/>
              </a:ext>
            </a:extLst>
          </p:cNvPr>
          <p:cNvSpPr txBox="1"/>
          <p:nvPr/>
        </p:nvSpPr>
        <p:spPr>
          <a:xfrm>
            <a:off x="2667000" y="533400"/>
            <a:ext cx="417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852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1AD85C-6632-4239-AF51-034F06B61FA5}"/>
              </a:ext>
            </a:extLst>
          </p:cNvPr>
          <p:cNvSpPr txBox="1"/>
          <p:nvPr/>
        </p:nvSpPr>
        <p:spPr>
          <a:xfrm>
            <a:off x="1295399" y="2057400"/>
            <a:ext cx="7467601" cy="448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சுரும்புணக் கிடந்த நறும்பூஞ் சேக்கைக்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கரும்பும் வல்லியும் பெருந்தோ ளெழுதி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முதிர்கடல் ஞால முழுவதும் விளக்கும்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30 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கதிரொருங் கிருந்த காட்சி போல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வண்டுவாய் திறப்ப நெடுநிலா விரிந்த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வெண்தோட்டு மல்லிகை விரியல் மாலையொடு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கழுநீர்ப் பிணையல் முழுநெறி பிறழத்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தாரு மாலையும் மயங்கிக் கையற்றுத்</a:t>
            </a:r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35 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தீராக் காதலின் திருமுக நோக்கிக்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கோவலன் கூறுமோர் குறியாக் கட்டுரை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D23FFF-BB2E-42A2-81E9-C5788D18DBCD}"/>
              </a:ext>
            </a:extLst>
          </p:cNvPr>
          <p:cNvSpPr txBox="1"/>
          <p:nvPr/>
        </p:nvSpPr>
        <p:spPr>
          <a:xfrm>
            <a:off x="2209800" y="609600"/>
            <a:ext cx="460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3.தம்பதியர் இன்புற்றிருத்தல்</a:t>
            </a:r>
            <a: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09670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2" y="57151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859DF8-0E31-42ED-B8E1-805E0A9296B5}"/>
              </a:ext>
            </a:extLst>
          </p:cNvPr>
          <p:cNvSpPr txBox="1"/>
          <p:nvPr/>
        </p:nvSpPr>
        <p:spPr>
          <a:xfrm>
            <a:off x="533401" y="1600200"/>
            <a:ext cx="8153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வண்டுகள்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சுவைக்கும் வாசனைப் பூம்படுக்கையின் மேல் கோவலனும்,கண்ணகியும் சென்று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அமர்ந்தனர்.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கோவலன்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கண்ணகியின் பெரிய தோள்களில்,வரிக்கோலமாய்க் கரும்பையும்,வல்லிகொடியையும் எழுதினான்.இந்த கட்சி,முதிர்ந்த கடல் சூழ்ந்த உலகம் முழுவதையும்,தம் கதிர்களால் ஒளியேற்றும் சூரியனும்,சந்திரனும் ஒரு சேர இருந்தது போல இருந்தது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வண்டுகள்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பாடலுக்கு மொட்டவிழ்ந்த,நீண்ட நிலாப் போன்ற,வெண்மையான ஒளி இதழ்களையுடைய,மலர்ந்த மல்லிகைப் பூக்களால் தொடுத்த மாலையினைக் கண்ணகி அணிந்திருந்தாள்.கோவலன்,இதழ் முறியாத செங்கழுநீர் மாலையினை அணிந்திருந்தான்.இருவர் மார்பிலும் இருந்த மாலைகள்,தம்முள் கலந்து மயங்கின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அந்நிலையில்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தழுவியிருந்த கைகளைச் சற்றே தளர்த்தவனாக,ஆராத காதலுடன்,தன் மனைவியின் முகத்தை கோவலன் நோக்கினான்.முன்னர் எண்ணாதனவெல்லாம் எண்ணி,அவள் நலனை பெரிதும் பாராட்ட தொடங்கினான்.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BBF429-B8F2-41CF-A268-738B988800F3}"/>
              </a:ext>
            </a:extLst>
          </p:cNvPr>
          <p:cNvSpPr txBox="1"/>
          <p:nvPr/>
        </p:nvSpPr>
        <p:spPr>
          <a:xfrm>
            <a:off x="2590799" y="733485"/>
            <a:ext cx="432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பாடல்விளக்கம்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3967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3" y="12441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12CB0F-36E9-47C6-8BE5-62ACEC25F957}"/>
              </a:ext>
            </a:extLst>
          </p:cNvPr>
          <p:cNvSpPr txBox="1"/>
          <p:nvPr/>
        </p:nvSpPr>
        <p:spPr>
          <a:xfrm>
            <a:off x="1066800" y="1219200"/>
            <a:ext cx="78439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குழவித் திங்கள் இமையவ ரேத்த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அழகொடு முடித்த அருமைத் தாயினும்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உரிதின் நின்னோ டுடன்பிறப் புண்மையிற்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40 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பெரியோன் 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தருக திருநுத லாகென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அடையார் முனையகத் தமர்மேம் படுநர்க்குப்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படைவழங் குவதோர் பண்புண் டாகலின்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உருவி லாளன் ஒருபெருங் கருப்புவில்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இருகரும் புருவ மாக வீக்க</a:t>
            </a:r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45 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மூவா 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மருந்தின் முன்னர்த் தோன்றலில்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தேவர் கோமான் தெய்வக் காவற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படைநினக் களிக்கவத னிடைநினக் கிடையென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அறுமுக ஒருவனோர் பெறுமுறை யின்றியும்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இறுமுறை காணும் இயல்பினின் அன்றே</a:t>
            </a:r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50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அஞ்சுடர் நெடுவே லொன்றுநின் முகத்துச்</a:t>
            </a:r>
            <a:b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செங்கடை மழைக்கண் இரண்டா வீத்தது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F6B75C-0896-4345-A18E-4EDDC73BFD78}"/>
              </a:ext>
            </a:extLst>
          </p:cNvPr>
          <p:cNvSpPr txBox="1"/>
          <p:nvPr/>
        </p:nvSpPr>
        <p:spPr>
          <a:xfrm>
            <a:off x="914400" y="152400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கண்ணகி </a:t>
            </a:r>
            <a:r>
              <a:rPr lang="ta-IN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நலம் பாராட்டல்</a:t>
            </a:r>
            <a:endParaRPr lang="en-IN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(கோவலன்,தன் மனைவி கண்ணகியின் நலனை பாராட்டும் பகுதி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5519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387D3F-2BC7-4738-B891-8337C8DE6C69}"/>
              </a:ext>
            </a:extLst>
          </p:cNvPr>
          <p:cNvSpPr txBox="1"/>
          <p:nvPr/>
        </p:nvSpPr>
        <p:spPr>
          <a:xfrm>
            <a:off x="609600" y="914400"/>
            <a:ext cx="7924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இளம்பிறை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நிலவானது,தேவர்களும் போற்றும் சிவபெருமானின் சடைமேல் முடித்த பெருமையினை உடையது.ஆனால் அது,திருமகளான உன்னுடன் பாற்கடலில் பிறந்த உடன்பிறப்பல்லவா!அதனால் தான்,அது உனக்கே உரியது என இறைவன்,அதனை உன் நெற்றியாகத் தந்தானோ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போர்க்களத்தில்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தம்மை எதிர்க்கும் பகைவர்க்கு,படைகலங்கள் வழங்கிப் போர் புரிய சொல்லும் ஒரு முறை உண்டு.அதைப்போலவே மன்மதன் தானும் தம் கரும்புவில்லை,உன் இரு புருவங்களாகத் தந்தானோ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தேவருண்ணும்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மருந்தாகிய அமிழ்தத்திற்கு முன்னே பிறந்த இலக்குமி நீ என்பதால்,தேவர் கோமான் இந்திரன் தன் கைக்கொண்ட வச்சிரப்படையை உன் இடையாகத் தந்தானோ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ஆறுமுகம்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கொண்ட ஒப்பற்ற முருகன் என்னுடன் போர் புரியும் ஒரு முறையும் இல்லாதவன்.அப்படி இருந்தும்,உன்னை கண்டு நான் துன்புற வேண்டும் என,தன் அழகிய சுடரையுடைய நெடிய வேலை,உன் கடை சிவந்த குளிர்ச்சி பொருந்திய இரு கண்களாகத் தந்தானோ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548810-85A6-42FC-9C89-DC4D0E3C14E4}"/>
              </a:ext>
            </a:extLst>
          </p:cNvPr>
          <p:cNvSpPr txBox="1"/>
          <p:nvPr/>
        </p:nvSpPr>
        <p:spPr>
          <a:xfrm>
            <a:off x="3048000" y="152400"/>
            <a:ext cx="3865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92824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6B2399-0CFA-493D-8D64-F93F700F1C75}"/>
              </a:ext>
            </a:extLst>
          </p:cNvPr>
          <p:cNvSpPr txBox="1"/>
          <p:nvPr/>
        </p:nvSpPr>
        <p:spPr>
          <a:xfrm>
            <a:off x="533400" y="1828800"/>
            <a:ext cx="75438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மாயிரும் பீலி மணிநிற மஞ்ஞைநின்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சாயற் </a:t>
            </a:r>
            <a:r>
              <a:rPr lang="ta-IN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கிடைந்து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தண்கான் அடையவும்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அன்ன நன்னுதல் மென்னடைக் 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கழிந்து</a:t>
            </a: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55 </a:t>
            </a:r>
            <a:endParaRPr lang="en-US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நன்னீர்ப் பண்ணை நளிமலர்ச் செறியவும்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அளிய தாமே சிறுபசுங் கிளியே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குழலும் யாழும் அமிழ்துங் குழைத்தநின்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மழலைக் கிளவிக்கு வருந்தின வாகியும்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மடநடை மாதுநின் மலர்க்கையி 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னீங்காது</a:t>
            </a: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60 </a:t>
            </a:r>
            <a:endParaRPr lang="en-US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உடனுறைவு மரீஇ ஒருவா வாயின</a:t>
            </a:r>
            <a:endParaRPr lang="en-US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65E055-22A5-4771-9297-329704E779DB}"/>
              </a:ext>
            </a:extLst>
          </p:cNvPr>
          <p:cNvSpPr txBox="1"/>
          <p:nvPr/>
        </p:nvSpPr>
        <p:spPr>
          <a:xfrm>
            <a:off x="1752601" y="304800"/>
            <a:ext cx="51613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ta-IN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சாயல்,நடை,பேச்சு</a:t>
            </a:r>
            <a:endParaRPr lang="en-IN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(கோவலன்,கண்ணகியின் சாயல்,நடை,பேச்சு ஆகியவற்றை விவரிக்கும் பகுதி)</a:t>
            </a:r>
            <a: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6328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C3969A-0D7E-427C-9F1D-2713DE97C693}"/>
              </a:ext>
            </a:extLst>
          </p:cNvPr>
          <p:cNvSpPr txBox="1"/>
          <p:nvPr/>
        </p:nvSpPr>
        <p:spPr>
          <a:xfrm>
            <a:off x="457200" y="762000"/>
            <a:ext cx="838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err="1" smtClean="0"/>
              <a:t>காப்பிய</a:t>
            </a:r>
            <a:r>
              <a:rPr lang="en-US" sz="2400" dirty="0" smtClean="0"/>
              <a:t> </a:t>
            </a:r>
            <a:r>
              <a:rPr lang="en-US" sz="2400" dirty="0" err="1"/>
              <a:t>இலக்கியத்</a:t>
            </a:r>
            <a:r>
              <a:rPr lang="en-US" sz="2400" dirty="0"/>
              <a:t> </a:t>
            </a:r>
            <a:r>
              <a:rPr lang="en-US" sz="2400" dirty="0" err="1"/>
              <a:t>தகவல்கள்</a:t>
            </a:r>
            <a:endParaRPr lang="en-US" sz="2400" dirty="0"/>
          </a:p>
          <a:p>
            <a:pPr marL="514350" indent="-514350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rgbClr val="000000"/>
                </a:solidFill>
              </a:rPr>
              <a:t>காப்பிய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இலக்கணம்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குறித்துக்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கூறும்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நூல்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தண்டியலங்காரம்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காப்பியம்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பெருங்காப்பியம்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சிறுகாப்பியம்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இரு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வகைப்படும்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அறம்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பொருள்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இன்பம்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வீடு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என்ற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நாற்பொருளையும்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கூறுவது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பெருங்காப்பியம்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எனப்படும்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அறம்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பொருள்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இன்பம்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வீடு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என்ற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நான்கில்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ஒன்றோ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பலவோ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குறைந்து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வருவது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சிறுகாப்பியம்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எனப்படும்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88218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472F63-C58B-410F-8098-01A4EA5D4B63}"/>
              </a:ext>
            </a:extLst>
          </p:cNvPr>
          <p:cNvSpPr txBox="1"/>
          <p:nvPr/>
        </p:nvSpPr>
        <p:spPr>
          <a:xfrm>
            <a:off x="381000" y="1295400"/>
            <a:ext cx="8458200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கரிய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பெரிய தோகை உடையதும்,நீல நிறம் கொண்டதுமான மயில்,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 அழகிய சாயலுக்கு அஞ்சி தோற்றுக் காட்டுக்குள் சென்று அடைந்து விட்டது!</a:t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நல்ல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நெற்றி உடையவளே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அண்ணம்,நின்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மென்மையான நடைக்கு அஞ்சி செயலிழந்து,நல்ல நீரினையுடைய வயல்களிடையே மலர்ந்திருக்கும் மலர்களிலே சென்று ஒளிந்து கொண்டது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மொழிக்கு தோற்றுப் போன பசுமை நிறமுடைய சிறிய கிளி இரக்கத்துக்குரியது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குழலிசையோடு,யாழிசையோடு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அமிழ்தமும் குழைத்தாற்போன்ற நின் மழலை பேச்சிற்கு அவை வருந்தி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சோர்ந்தன.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எனினும்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மென்னடையினை உடைய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மாதரசியே!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பேச்சின் இனிமையைத் தாமும் கற்பதற்காக,நின் மலர்க்கரம் நீங்காது உன்னுடனேயே தங்கி,உன்னை வெறுத்துப் பிரிந்து போகாமல் இருகின்றன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0C749F-EC54-4317-A8A1-EDA03675F4A9}"/>
              </a:ext>
            </a:extLst>
          </p:cNvPr>
          <p:cNvSpPr txBox="1"/>
          <p:nvPr/>
        </p:nvSpPr>
        <p:spPr>
          <a:xfrm>
            <a:off x="3276599" y="609600"/>
            <a:ext cx="3637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49322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2EF6E5-2C20-442C-8881-7EAF14FED3D4}"/>
              </a:ext>
            </a:extLst>
          </p:cNvPr>
          <p:cNvSpPr txBox="1"/>
          <p:nvPr/>
        </p:nvSpPr>
        <p:spPr>
          <a:xfrm>
            <a:off x="1447799" y="1295400"/>
            <a:ext cx="678180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நறுமலர்க் கோதைநின் நலம்பா ராட்டுநர்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மறுவின் மங்கல வணியே யன்றியும்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பிறிதணி யணியப் பெற்றதை யெவன்கொல்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பல்லிருங் கூந்தற் சின்மல ரன்றியும்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ta-IN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65 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எல்லவிழ் மாலையொ டென்னுற் றனர்கொல்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நானம் நல்லகில் நறும்புகை யன்றியும்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மான்மதச் சாந்தொடு வந்ததை யெவன்கொல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திருமுலைத் தடத்திடைத் தொய்யி லன்றியும்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ஒருகாழ் முத்தமொ டுற்றதை </a:t>
            </a:r>
            <a:r>
              <a:rPr lang="ta-IN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யெவன்கொல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 </a:t>
            </a: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70 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திங்கண்முத் தரும்பவுஞ் சிறுகிடை வருந்தவும்</a:t>
            </a:r>
            <a:b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இங்கிவை யணிந்தன ரென்னுற் றனர்கொல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ED502C-A753-44AA-AF6F-2D6CB7D309E6}"/>
              </a:ext>
            </a:extLst>
          </p:cNvPr>
          <p:cNvSpPr txBox="1"/>
          <p:nvPr/>
        </p:nvSpPr>
        <p:spPr>
          <a:xfrm>
            <a:off x="914400" y="152400"/>
            <a:ext cx="678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அணிகலன்கள் 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வேண்டுமோ!</a:t>
            </a:r>
            <a:endParaRPr lang="en-IN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(கோவலன்,கண்ணகியின் இயற்க்கை அழகை விவரிக்கும் பகுதி)</a:t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7544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E7C086-C028-403B-8467-2952588C7C4A}"/>
              </a:ext>
            </a:extLst>
          </p:cNvPr>
          <p:cNvSpPr txBox="1"/>
          <p:nvPr/>
        </p:nvSpPr>
        <p:spPr>
          <a:xfrm>
            <a:off x="494522" y="811763"/>
            <a:ext cx="819227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நறுமண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மலரினை சூடிய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கோதையே!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நின்னைப்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புனைந்து அழகு செய்யும் மகளிர்,குற்றமற்ற மங்கலமான நின் இயற்கை அழகு இருக்க,நின் மாங்கல்ய அணி மேலும் அழகு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சேர்த்திருக்க,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இன்னும்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 அணிகலன்களை உனக்கு அணிவித்தது ஏன்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பல்வகைத்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தோற்றம் கொண்டு பொலிகின்ற நின் கருங்கூந்தலுக்குச் சில மலர்கள் மட்டும் சூட்டினால் போதும்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என்றிருக்க,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ஒளியுடைய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அவிழ்கின்ற மாலையையும் சூட்டியிருக்கின்றனரே!அம்மாலையோடு அவர்களுக்கு என்ன உறவோ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கூந்தலை மணமாக்க அகிற்புகையின் நறுமணமொன்றே போதும்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என்றிருக்க,வாசனையூட்ட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வேண்டிக் கஸ்தூரிக் குழம்பு கொணர்ந்தனரின் உள்நோக்கம் தான்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என்ன?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அழகுத்திரு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மார்புகளுக்கு அணி செய்திட,தீட்டிய கோலங்களே போதும்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என்றிருக்க,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முத்து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வடம் கொணர்ந்தவர்க்கு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அதனுடனுள்ள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உரிமை தான் என்ன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மதி </a:t>
            </a:r>
            <a:r>
              <a:rPr lang="ta-IN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போன்ற நின் முகத்தில் முத்து முத்தாய் வியர்வை அரும்பிடவும்,சிறிதான நின் இடை துவண்டு வருந்திடவும்,மென்மேலும் உன் மீது அணிகலன்கள் பூட்டுகின்றனரே,இவர்களுக்கு என்னதான் நேர்ந்தது</a:t>
            </a:r>
            <a:r>
              <a:rPr lang="ta-IN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9BCCFF-CA55-4DED-ADBD-B678F8A15D17}"/>
              </a:ext>
            </a:extLst>
          </p:cNvPr>
          <p:cNvSpPr txBox="1"/>
          <p:nvPr/>
        </p:nvSpPr>
        <p:spPr>
          <a:xfrm>
            <a:off x="3047999" y="381000"/>
            <a:ext cx="386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26592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AF0164-E2B6-4A34-8444-6AC201C810F7}"/>
              </a:ext>
            </a:extLst>
          </p:cNvPr>
          <p:cNvSpPr txBox="1"/>
          <p:nvPr/>
        </p:nvSpPr>
        <p:spPr>
          <a:xfrm>
            <a:off x="838200" y="2286000"/>
            <a:ext cx="7696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மாசறு பொன்னே வலம்புரி முத்தே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காசறு விரையே கரும்பே தேனே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அரும்பெறற் பாவாய் ஆருயிர் 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மருந்தே</a:t>
            </a: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75 </a:t>
            </a:r>
            <a:endParaRPr lang="en-US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பெருங்குடி வாணிகன் பெருமட மகளே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மலையிடைப் பிறவா மணியே யென்கோ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அலையிடைப் பிறவா அமிழ்தே யென்கோ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யாழிடைப் பிறவா இசையே யென்கோ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தாழிருங் கூந்தல் தையால் 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நின்னையென்று</a:t>
            </a: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80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DBFD80-32B6-44AB-B8AC-4D7B7FC7F2D4}"/>
              </a:ext>
            </a:extLst>
          </p:cNvPr>
          <p:cNvSpPr txBox="1"/>
          <p:nvPr/>
        </p:nvSpPr>
        <p:spPr>
          <a:xfrm>
            <a:off x="1219200" y="838201"/>
            <a:ext cx="670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lang="en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போற்றி 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புகழ்தல்</a:t>
            </a:r>
            <a:endParaRPr lang="en-IN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(கண்ணகியின் புகழை,கோவலன் போற்றி புகழும் காட்சி)</a:t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007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E4A400-49C7-4DED-A672-D9D1CB11D5CC}"/>
              </a:ext>
            </a:extLst>
          </p:cNvPr>
          <p:cNvSpPr txBox="1"/>
          <p:nvPr/>
        </p:nvSpPr>
        <p:spPr>
          <a:xfrm>
            <a:off x="381000" y="1752600"/>
            <a:ext cx="8458201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குற்றமற்ற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பொன்னே!வலம்புரிச் சங்கிலே பிறந்த முத்து போன்றவளே!குற்றமற்ற மணப்பொருள் தரும் தெய்வ மணமே!இனிமையான கரும்பை போன்றவளே!தேனினும் இனிமையுடையவளே!பெறுவதற்கு அருமையான பாவையே!இன்னுயிர் காக்கும் மருந்தே!பெருங்குடி வணிகனின் பெருமை வாய்ந்த மகளே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!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நின்னை,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மலையிடையிலே பிறவாத மணியே!’,என்று சொல்வேனோ?</a:t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‘அலையிடையே பிறவாத அமிழ்தமே!’,என்று சொல்வேனோ?</a:t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‘யாழிடையே பிறவாத இசையே!’,என்று சொல்வேனோ?</a:t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நீண்டு தாழ்ந்த கருங்கூந்தல் உடைய பெண்ணே!நின்னை நான் எவ்வாறு சொல்லித்தான் பாராட்டுவேனோ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1415C8D-3867-45F9-8D51-2A3853A36BB9}"/>
              </a:ext>
            </a:extLst>
          </p:cNvPr>
          <p:cNvSpPr txBox="1"/>
          <p:nvPr/>
        </p:nvSpPr>
        <p:spPr>
          <a:xfrm>
            <a:off x="2514600" y="304800"/>
            <a:ext cx="460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18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088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6790470-616B-43B9-A851-F23F1E7EF337}"/>
              </a:ext>
            </a:extLst>
          </p:cNvPr>
          <p:cNvSpPr txBox="1"/>
          <p:nvPr/>
        </p:nvSpPr>
        <p:spPr>
          <a:xfrm>
            <a:off x="304800" y="1828800"/>
            <a:ext cx="85344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உலவாக் கட்டுரை பலபா ராட்டித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தயங்கிணர்க் கோதை தன்னொடு தருக்கி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வயங்கிணர்த் தாரோன் மகிழ்ந்துசெல் வுழிநாள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வாரொலி கூந்தலைப் பேரியற் கிழத்தி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மறப்பரும் கேண்மையோ டறப்பரி சாரமும்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85 </a:t>
            </a:r>
            <a:endParaRPr lang="en-US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விருந்து புறந்தரூஉம் பெருந்தண் வாழ்க்கையும்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வேறுபடு திருவின் வீறுபெறக் காண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உரிமைச் சுற்றமோ டொருதனி புணர்க்க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யாண்டுசில கழிந்தன இற்பெருங் கிழமையிற்</a:t>
            </a:r>
            <a:b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காண்டகு சிறப்பிற் கண்ணகி 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தனக்கென்</a:t>
            </a:r>
            <a:r>
              <a:rPr lang="en-US" sz="18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90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899AEE-C2B2-4578-9896-23B42F692033}"/>
              </a:ext>
            </a:extLst>
          </p:cNvPr>
          <p:cNvSpPr txBox="1"/>
          <p:nvPr/>
        </p:nvSpPr>
        <p:spPr>
          <a:xfrm>
            <a:off x="1066800" y="228600"/>
            <a:ext cx="6858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ta-IN" sz="1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தனிமனை </a:t>
            </a:r>
            <a:r>
              <a:rPr lang="ta-IN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புகுதல்</a:t>
            </a:r>
            <a:endParaRPr lang="en-IN" sz="1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கோவலனும்,கண்ணகியும் தனிமனை புகுந்து,இனிய இல்லறம் கண்ட காட்சியை விளக்கும் பகுதி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91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612DDC-1A80-4A55-A689-FC44B44D82D2}"/>
              </a:ext>
            </a:extLst>
          </p:cNvPr>
          <p:cNvSpPr txBox="1"/>
          <p:nvPr/>
        </p:nvSpPr>
        <p:spPr>
          <a:xfrm>
            <a:off x="228600" y="914400"/>
            <a:ext cx="8763000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ந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வின்றான்,கோவலன்.பூமாலை அணிந்து ஒளிர்கின்ற கண்ணகியும்,தாரினை அணிந்த கோவலனும் இன்பத்தில் திளைத்தன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இப்படி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தன் மனைவியான கண்ணகியுடன் கோவலன் இல்லறம் பேணி வந்த அக்காலத்தே,ஒரு நாள்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நீண்டு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தழைத்த கூந்தலையும்,பெருந்தன்மையான பண்புகளையும் உடையவள் கோவலனின் அன்னை.தம்பதியர்,சுற்றத்துடன் இணைந்து வாழ்தல்;துறவியரை பேணுதல்;விருந்தினரை உபசரித்தல் ஆகிய பெருமைகளுடன்,இல்வாழ்க்கையும் சிறப்புப் பெற்று,மென்மேலும் பல்வேறு செல்வஇன்னும் இன்னும் பல முடிவில்லாத பாராட்டுகளை நங்களும் பெற விரும்பி,அவர்களைத் தனிக் குடும்பமாக அமர்த்த எண்ணினாள்.அவர்களுக்கு வேண்டிய வசதிகளுடனும்,பணியாட்களுடனும், அவர்கள் தனிக் குடும்பம் நடத்த ஏற்பாடு 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செய்தார்.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தம்பதியரும்,அவ்வாறே 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தனிமனை புகுந்து,இன்புற்று வாழ்ந்தனர்.கண்ணகி பேணிய இல்லறப் பாங்கினை கண்டவர் பாராட்ட,ஆண்டுகள் சில கழிந்தன……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CFE3C-A0E8-499F-BB36-47F163DCE722}"/>
              </a:ext>
            </a:extLst>
          </p:cNvPr>
          <p:cNvSpPr txBox="1"/>
          <p:nvPr/>
        </p:nvSpPr>
        <p:spPr>
          <a:xfrm>
            <a:off x="2667000" y="304800"/>
            <a:ext cx="424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பாடல்</a:t>
            </a:r>
            <a:r>
              <a:rPr 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விளக்கம்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8862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09E5CC-5E42-4760-A752-2F7084CD190B}"/>
              </a:ext>
            </a:extLst>
          </p:cNvPr>
          <p:cNvSpPr txBox="1"/>
          <p:nvPr/>
        </p:nvSpPr>
        <p:spPr>
          <a:xfrm>
            <a:off x="838200" y="2590800"/>
            <a:ext cx="7467600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தூமப் பணிகளொன்றித் தோய்ந்தா லெனவொருவார்</a:t>
            </a:r>
            <a:b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காமர் மனைவியெனக் கைகலந்து--நாமந்</a:t>
            </a:r>
            <a:b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தொலையாத இன்பமெலாந் துன்னினார் மண்மேல்</a:t>
            </a:r>
            <a:b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ta-IN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நிலையாமை கண்டவர்போல் நின்று.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8072242-4794-4C64-916B-B0DFC8C65EEE}"/>
              </a:ext>
            </a:extLst>
          </p:cNvPr>
          <p:cNvSpPr txBox="1"/>
          <p:nvPr/>
        </p:nvSpPr>
        <p:spPr>
          <a:xfrm>
            <a:off x="2743199" y="1066800"/>
            <a:ext cx="41707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வெண்பா</a:t>
            </a:r>
            <a: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ta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62578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" y="57151"/>
            <a:ext cx="9067800" cy="68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685800"/>
            <a:ext cx="8229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sz="2000" dirty="0" err="1" smtClean="0"/>
              <a:t>மாதிரி</a:t>
            </a:r>
            <a:r>
              <a:rPr lang="en-US" sz="2000" dirty="0" smtClean="0"/>
              <a:t> </a:t>
            </a:r>
            <a:r>
              <a:rPr lang="en-US" sz="2000" dirty="0" err="1" smtClean="0"/>
              <a:t>வினாக்கள்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சிறு வினா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1.இளங்கோவடிகள் குறிப்பு வரைக்கும்.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2.சிலப்பதிகாரம் - பெயர்க்காரணம் தருக.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3.பரதர் மலிந்த பயங்கெழு மாநகர் - பொருள் விளக்கம் தருக.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4.கோவலன் கண்ணகியை நலம் பாராட்டிய விதத்தை எடுத்துரைக்க.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5.தென்றலின் வருகை நடத்தை இளங்கோவடிகள் வழி நின்று விளக்குகிறது.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நெடு வினா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ta-IN" sz="1600" dirty="0" smtClean="0"/>
              <a:t>1.மனையறம் படுத்த காதையின் இலக்கிய நயத்தை விளக்குக.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24575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95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04799"/>
            <a:ext cx="71628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dirty="0" smtClean="0"/>
              <a:t>				</a:t>
            </a:r>
            <a:r>
              <a:rPr lang="en-IN" b="1" dirty="0" err="1" smtClean="0"/>
              <a:t>பார்வை</a:t>
            </a:r>
            <a:r>
              <a:rPr lang="en-IN" b="1" dirty="0" smtClean="0"/>
              <a:t> </a:t>
            </a:r>
            <a:r>
              <a:rPr lang="en-IN" b="1" dirty="0" err="1" smtClean="0"/>
              <a:t>நூல்கள்</a:t>
            </a:r>
            <a:endParaRPr lang="en-IN" b="1" dirty="0" smtClean="0"/>
          </a:p>
          <a:p>
            <a:pPr marL="342900" indent="-342900" algn="just">
              <a:lnSpc>
                <a:spcPct val="150000"/>
              </a:lnSpc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பொதுத்தமிழ்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குரு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நானக்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கல்லூரி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தன்னாட்சி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தமிழ்த்துறை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வெளியீடு</a:t>
            </a: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http://www.tamilvu.org/courses/degree/a011/a0111.pdf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https://tamilreka.blogspot.com/2021/06/blog-post.html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02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DE6837-D64E-4E2C-9B2C-ADDD3549C31E}"/>
              </a:ext>
            </a:extLst>
          </p:cNvPr>
          <p:cNvSpPr txBox="1"/>
          <p:nvPr/>
        </p:nvSpPr>
        <p:spPr>
          <a:xfrm>
            <a:off x="914400" y="1600200"/>
            <a:ext cx="73914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ஐம்பெருங்காப்பியங்கள்</a:t>
            </a: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</a:rPr>
              <a:t>சிலப்பதிகாரம்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இளங்கோவடிகள்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மணிமேகலை</a:t>
            </a:r>
            <a:r>
              <a:rPr lang="en-US" sz="2000" dirty="0">
                <a:solidFill>
                  <a:srgbClr val="000000"/>
                </a:solidFill>
              </a:rPr>
              <a:t> -</a:t>
            </a:r>
            <a:r>
              <a:rPr lang="en-US" sz="2000" dirty="0" err="1">
                <a:solidFill>
                  <a:srgbClr val="000000"/>
                </a:solidFill>
              </a:rPr>
              <a:t>சீத்தலைச்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சாத்தனார்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சீவக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சிந்தாமணி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திருத்தக்க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தேவர்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வளையாபதி</a:t>
            </a:r>
            <a:r>
              <a:rPr lang="en-US" sz="2000" dirty="0">
                <a:solidFill>
                  <a:srgbClr val="000000"/>
                </a:solidFill>
              </a:rPr>
              <a:t> -</a:t>
            </a:r>
            <a:r>
              <a:rPr lang="en-US" sz="2000" dirty="0" err="1">
                <a:solidFill>
                  <a:srgbClr val="000000"/>
                </a:solidFill>
              </a:rPr>
              <a:t>பெயர்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தெரியவில்லை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குண்டலகேசி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நாதகுத்தனார்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07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245600" cy="693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BF6856-A569-463A-9391-3A3318EDFC37}"/>
              </a:ext>
            </a:extLst>
          </p:cNvPr>
          <p:cNvSpPr txBox="1"/>
          <p:nvPr/>
        </p:nvSpPr>
        <p:spPr>
          <a:xfrm>
            <a:off x="0" y="762000"/>
            <a:ext cx="88392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</a:rPr>
              <a:t>சிலப்பதிகாரம்</a:t>
            </a:r>
            <a:r>
              <a:rPr lang="en-US" sz="2400" dirty="0" smtClean="0">
                <a:solidFill>
                  <a:srgbClr val="000000"/>
                </a:solidFill>
              </a:rPr>
              <a:t> - </a:t>
            </a:r>
            <a:r>
              <a:rPr lang="en-US" sz="2400" dirty="0" err="1" smtClean="0">
                <a:solidFill>
                  <a:srgbClr val="000000"/>
                </a:solidFill>
              </a:rPr>
              <a:t>நூற்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குறிப்பு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0000"/>
                </a:solidFill>
              </a:rPr>
              <a:t>சிலம்பு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+</a:t>
            </a:r>
            <a:r>
              <a:rPr lang="en-US" sz="2000" dirty="0" err="1">
                <a:solidFill>
                  <a:srgbClr val="000000"/>
                </a:solidFill>
              </a:rPr>
              <a:t>அதிகாரம்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சிலப்பதிகாரம்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கண்ணகியின்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சிலம்பால்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விளைந்த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கதையை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முதன்மையாகக்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கொண்டது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err="1">
                <a:solidFill>
                  <a:srgbClr val="000000"/>
                </a:solidFill>
              </a:rPr>
              <a:t>ஆதலின்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சிலப்பதிகாரமாயிற்று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சிலப்பதிகாரம்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செந்தமிழ்க்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காப்பியம்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புகார்க்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காண்டம்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மதுரைக்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காண்டம்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வஞ்சிக்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காண்டம்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முப்பெருங்காண்டங்களையும்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முப்பது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காதைகளையும்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உடையது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53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9FB74-8FE4-49D9-A020-C846C3C85956}"/>
              </a:ext>
            </a:extLst>
          </p:cNvPr>
          <p:cNvSpPr txBox="1"/>
          <p:nvPr/>
        </p:nvSpPr>
        <p:spPr>
          <a:xfrm>
            <a:off x="3657600" y="228600"/>
            <a:ext cx="236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நூலமைப்பு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E98B279-A727-4A0E-B3E3-0A98A92467A0}"/>
              </a:ext>
            </a:extLst>
          </p:cNvPr>
          <p:cNvSpPr txBox="1"/>
          <p:nvPr/>
        </p:nvSpPr>
        <p:spPr>
          <a:xfrm>
            <a:off x="304800" y="1143000"/>
            <a:ext cx="83058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காற்சிலம்பே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இந்நூல்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தோன்றுவதற்கு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காரணமாக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அமைந்ததால்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சிலப்பதிகாரம்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நூல்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பெயர்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பெற்றது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புகார்க்காண்டம்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 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மதுரைக்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காண்டம்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வஞ்சிக்காண்டம்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எனும்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மூன்று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பிரிவுகள்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கொண்டது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புகார்க்காண்டம்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- 10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காதைகள்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உள்ளது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மதுரைக்காண்டம்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- 13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காதைகள்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கொண்டது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வஞ்சிக்காண்டம்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- 7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காதைகள்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கொண்டது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முத்தமிழ்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காப்பியம்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நாடகக்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காப்பியம்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எனவும்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சிலப்பதிகாரம்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அழைக்கப்படுகின்றது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நூலின்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காண்டத்தில்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முடிவுகள்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கட்டுரை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வடிவில்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அமைகின்றன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மூன்று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பெரும்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உண்மைகளை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அடிப்படையாக்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கொண்டது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அரசியல்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பிழைத்தோர்க்கு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அறம்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கூற்று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ஆவதூஉம்</a:t>
            </a:r>
            <a:endParaRPr lang="en-IN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உரைசால்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பத்தினிக்கு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உயர்ந்தோர்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ஏத்தலும்</a:t>
            </a:r>
            <a:endParaRPr lang="en-IN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ஊழ்வினை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வந்து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ஊட்டும்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66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FC30CE-F68F-4E5B-8A84-1CA85E661050}"/>
              </a:ext>
            </a:extLst>
          </p:cNvPr>
          <p:cNvSpPr txBox="1"/>
          <p:nvPr/>
        </p:nvSpPr>
        <p:spPr>
          <a:xfrm>
            <a:off x="152400" y="228600"/>
            <a:ext cx="8543731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</a:rPr>
              <a:t>ஆசிரியர்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குறிப்பு</a:t>
            </a:r>
            <a:r>
              <a:rPr lang="en-US" sz="18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0000"/>
                </a:solidFill>
              </a:rPr>
              <a:t>இளங்கோவடிகள்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சேர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மரபினர்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இளங்கோவடிகளின்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தந்தை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இமயவரம்பன்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நெடுஞ்சேரலாதன்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தாய்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நற்சோனை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இவரது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தமையன்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சேரன்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செங்குட்டுவன்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இளையவரான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இளங்கோவே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நாடாள்வார்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என்று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கணியன்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கூறிய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கருத்தைப்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பொய்ப்பிக்கும்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பொருட்டு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இளங்கோ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இளமையிலேயே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துறவு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பூண்டு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குணவாயிற்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கோட்டத்தில்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தங்கினார்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அரசியல்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வேறுபாடு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கருதாதவர்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சமய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வேறுபாடற்ற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துறவி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இவர்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காலம்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கி.பி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err="1">
                <a:solidFill>
                  <a:srgbClr val="000000"/>
                </a:solidFill>
              </a:rPr>
              <a:t>இரண்டாம்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நூற்றாண்டு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130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" y="15240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C61F07-E9AB-4316-8668-348159FADE97}"/>
              </a:ext>
            </a:extLst>
          </p:cNvPr>
          <p:cNvSpPr txBox="1"/>
          <p:nvPr/>
        </p:nvSpPr>
        <p:spPr>
          <a:xfrm>
            <a:off x="1226975" y="609600"/>
            <a:ext cx="730742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</a:rPr>
              <a:t>சிலம்பின்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புகழ்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r>
              <a:rPr lang="en-US" sz="1800" dirty="0">
                <a:solidFill>
                  <a:srgbClr val="000000"/>
                </a:solidFill>
              </a:rPr>
              <a:t>
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00"/>
                </a:solidFill>
              </a:rPr>
              <a:t>“</a:t>
            </a:r>
            <a:r>
              <a:rPr lang="en-US" sz="2000" dirty="0" err="1">
                <a:solidFill>
                  <a:srgbClr val="000000"/>
                </a:solidFill>
              </a:rPr>
              <a:t>நெஞ்சை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அள்ளும்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சிலப்பதிகாரம்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என்றோர்</a:t>
            </a:r>
            <a:r>
              <a:rPr lang="en-US" sz="2000" dirty="0" smtClean="0">
                <a:solidFill>
                  <a:srgbClr val="000000"/>
                </a:solidFill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</a:rPr>
              <a:t>மணியாரம்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படைத்த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தமிழ்நாடு</a:t>
            </a:r>
            <a:r>
              <a:rPr lang="en-US" sz="2000" dirty="0">
                <a:solidFill>
                  <a:srgbClr val="000000"/>
                </a:solidFill>
              </a:rPr>
              <a:t>” – </a:t>
            </a:r>
            <a:r>
              <a:rPr lang="en-US" sz="2000" dirty="0" err="1">
                <a:solidFill>
                  <a:srgbClr val="000000"/>
                </a:solidFill>
              </a:rPr>
              <a:t>பாரதியார்</a:t>
            </a:r>
            <a:r>
              <a:rPr lang="en-US" sz="2000" dirty="0">
                <a:solidFill>
                  <a:srgbClr val="000000"/>
                </a:solidFill>
              </a:rPr>
              <a:t>
“</a:t>
            </a:r>
            <a:r>
              <a:rPr lang="en-US" sz="2000" dirty="0" err="1">
                <a:solidFill>
                  <a:srgbClr val="000000"/>
                </a:solidFill>
              </a:rPr>
              <a:t>சிலப்பதிகாரச்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செய்யுளைக்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கருதியும்</a:t>
            </a:r>
            <a:r>
              <a:rPr lang="en-US" sz="2000" dirty="0">
                <a:solidFill>
                  <a:srgbClr val="000000"/>
                </a:solidFill>
              </a:rPr>
              <a:t> … </a:t>
            </a:r>
            <a:r>
              <a:rPr lang="en-US" sz="2000" dirty="0" err="1" smtClean="0">
                <a:solidFill>
                  <a:srgbClr val="000000"/>
                </a:solidFill>
              </a:rPr>
              <a:t>தமிழ்ச்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சாதியை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அமரத்தன்மை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வாய்ந்தது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என்று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உறுதி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கொண்டிருந்தேன்</a:t>
            </a:r>
            <a:r>
              <a:rPr lang="en-US" sz="2000" dirty="0">
                <a:solidFill>
                  <a:srgbClr val="000000"/>
                </a:solidFill>
              </a:rPr>
              <a:t>” – </a:t>
            </a:r>
            <a:r>
              <a:rPr lang="en-US" sz="2000" dirty="0" err="1">
                <a:solidFill>
                  <a:srgbClr val="000000"/>
                </a:solidFill>
              </a:rPr>
              <a:t>பாரதியார்</a:t>
            </a:r>
            <a:r>
              <a:rPr lang="en-US" sz="2000" dirty="0">
                <a:solidFill>
                  <a:srgbClr val="000000"/>
                </a:solidFill>
              </a:rPr>
              <a:t>
“</a:t>
            </a:r>
            <a:r>
              <a:rPr lang="en-US" sz="2000" dirty="0" err="1">
                <a:solidFill>
                  <a:srgbClr val="000000"/>
                </a:solidFill>
              </a:rPr>
              <a:t>யாமறிந்த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புலவரிலே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கம்பனைப்போல்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</a:rPr>
              <a:t>வள்ளுவனைப்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போல்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இளங்கோவனைப்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போல்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பூமிதனில்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யாங்கணுமே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பிறந்ததில்லை</a:t>
            </a:r>
            <a:r>
              <a:rPr lang="en-US" sz="2000" dirty="0">
                <a:solidFill>
                  <a:srgbClr val="000000"/>
                </a:solidFill>
              </a:rPr>
              <a:t>” – </a:t>
            </a:r>
            <a:r>
              <a:rPr lang="en-US" sz="2000" dirty="0" err="1">
                <a:solidFill>
                  <a:srgbClr val="000000"/>
                </a:solidFill>
              </a:rPr>
              <a:t>பாரதியார்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42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5D64A2D-1395-4B45-9BF4-665028889890}"/>
              </a:ext>
            </a:extLst>
          </p:cNvPr>
          <p:cNvSpPr txBox="1"/>
          <p:nvPr/>
        </p:nvSpPr>
        <p:spPr>
          <a:xfrm>
            <a:off x="838200" y="1752600"/>
            <a:ext cx="7543800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</a:rPr>
              <a:t>முதன்முதலாகத்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தமிழ்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மக்கள்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எல்லோரையும்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ஒருங்கே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காணும்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நெறியில்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நின்று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நூல்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செய்தவர்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இளங்கோவடிகள்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மு.வரதராசனார்</a:t>
            </a:r>
            <a:r>
              <a:rPr lang="en-US" sz="2000" dirty="0">
                <a:solidFill>
                  <a:srgbClr val="000000"/>
                </a:solidFill>
              </a:rPr>
              <a:t>.
</a:t>
            </a:r>
            <a:r>
              <a:rPr lang="en-US" sz="2000" dirty="0" err="1">
                <a:solidFill>
                  <a:srgbClr val="000000"/>
                </a:solidFill>
              </a:rPr>
              <a:t>நாட்டுப்புறப்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பாடல்களுக்குச்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சிறப்புத்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தந்து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முதலில்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பாடியவர்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இளங்கோவடிகள்</a:t>
            </a:r>
            <a:r>
              <a:rPr lang="en-US" sz="2000" dirty="0">
                <a:solidFill>
                  <a:srgbClr val="000000"/>
                </a:solidFill>
              </a:rPr>
              <a:t>
</a:t>
            </a:r>
            <a:r>
              <a:rPr lang="en-US" sz="2000" dirty="0" err="1">
                <a:solidFill>
                  <a:srgbClr val="000000"/>
                </a:solidFill>
              </a:rPr>
              <a:t>நாட்டுப்புறப்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பாடல்களுக்குச்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சிறப்புத்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தந்து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இணங்கோவடிகளை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அடுத்துப்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பாடியவர்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மாணிக்கவாசகர்</a:t>
            </a:r>
            <a:r>
              <a:rPr lang="en-US" sz="2000" dirty="0">
                <a:solidFill>
                  <a:srgbClr val="000000"/>
                </a:solidFill>
              </a:rPr>
              <a:t>;
</a:t>
            </a:r>
            <a:r>
              <a:rPr lang="en-US" sz="2000" dirty="0" err="1">
                <a:solidFill>
                  <a:srgbClr val="000000"/>
                </a:solidFill>
              </a:rPr>
              <a:t>சைவ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வைணவ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நெறிகளையும்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பாடிய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சமணநூல்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சிலப்பதிகாரம்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422913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80C7C9-C5C3-4BD6-BC91-B1519FE1735A}"/>
              </a:ext>
            </a:extLst>
          </p:cNvPr>
          <p:cNvSpPr txBox="1"/>
          <p:nvPr/>
        </p:nvSpPr>
        <p:spPr>
          <a:xfrm>
            <a:off x="228600" y="228600"/>
            <a:ext cx="86868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</a:rPr>
              <a:t>முக்கிய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கதை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மாந்தர்கள்</a:t>
            </a:r>
            <a:r>
              <a:rPr lang="en-US" sz="18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</a:rPr>
              <a:t>தலைவன்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கோவலன்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தலைவி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கண்ணகி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சங்க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காலத்துக்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கடையெழு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வள்ளல்களில்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ஒருவனான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பேகனின்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மனைவி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பெயரும்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கண்ணகி</a:t>
            </a:r>
            <a:r>
              <a:rPr lang="en-US" dirty="0" smtClean="0">
                <a:solidFill>
                  <a:srgbClr val="000000"/>
                </a:solidFill>
              </a:rPr>
              <a:t>)
</a:t>
            </a:r>
            <a:r>
              <a:rPr lang="en-US" dirty="0" err="1" smtClean="0">
                <a:solidFill>
                  <a:srgbClr val="000000"/>
                </a:solidFill>
              </a:rPr>
              <a:t>ஆடல்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மங்கை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மாதவி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கோவலன்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தந்தை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மாசாத்துவான்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கண்ணகியின்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தந்தை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மாநாய்கன்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மாதவியின்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தாய்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சித்திராபதி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கோவலனுக்கும்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மாதவிக்கும்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பிறந்தவள்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மணிமேகலை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</a:rPr>
              <a:t>கண்ணகியின்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தோழி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தேவந்தி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இவள்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ஓர்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அந்தணப்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பெண்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இவள்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கணவன்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பாசண்ட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சாத்தன்</a:t>
            </a:r>
            <a:r>
              <a:rPr lang="en-US" dirty="0" smtClean="0">
                <a:solidFill>
                  <a:srgbClr val="000000"/>
                </a:solidFill>
              </a:rPr>
              <a:t>)
</a:t>
            </a:r>
            <a:r>
              <a:rPr lang="en-US" dirty="0" err="1" smtClean="0">
                <a:solidFill>
                  <a:srgbClr val="000000"/>
                </a:solidFill>
              </a:rPr>
              <a:t>மாதவியின்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தோழி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வயந்தமாலை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பெண்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சமணத்துறவி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கவுந்தியடிகள்</a:t>
            </a:r>
            <a:r>
              <a:rPr lang="en-US" dirty="0" smtClean="0">
                <a:solidFill>
                  <a:srgbClr val="000000"/>
                </a:solidFill>
              </a:rPr>
              <a:t>
</a:t>
            </a:r>
            <a:r>
              <a:rPr lang="en-US" dirty="0" err="1" smtClean="0">
                <a:solidFill>
                  <a:srgbClr val="000000"/>
                </a:solidFill>
              </a:rPr>
              <a:t>ஆண்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பௌத்தத்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துறவி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அறவண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அடிகள்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51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242</Words>
  <Application>Microsoft Office PowerPoint</Application>
  <PresentationFormat>On-screen Show (4:3)</PresentationFormat>
  <Paragraphs>149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library4</dc:creator>
  <cp:lastModifiedBy>sasi</cp:lastModifiedBy>
  <cp:revision>55</cp:revision>
  <dcterms:created xsi:type="dcterms:W3CDTF">2021-04-19T06:26:20Z</dcterms:created>
  <dcterms:modified xsi:type="dcterms:W3CDTF">2021-08-04T08:48:49Z</dcterms:modified>
</cp:coreProperties>
</file>