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5" r:id="rId4"/>
    <p:sldId id="267" r:id="rId5"/>
    <p:sldId id="270" r:id="rId6"/>
    <p:sldId id="272" r:id="rId7"/>
    <p:sldId id="273" r:id="rId8"/>
    <p:sldId id="275" r:id="rId9"/>
    <p:sldId id="278" r:id="rId10"/>
    <p:sldId id="281" r:id="rId11"/>
    <p:sldId id="283" r:id="rId12"/>
    <p:sldId id="285" r:id="rId13"/>
    <p:sldId id="288" r:id="rId14"/>
    <p:sldId id="291" r:id="rId15"/>
    <p:sldId id="293" r:id="rId16"/>
    <p:sldId id="295" r:id="rId17"/>
    <p:sldId id="298" r:id="rId18"/>
    <p:sldId id="258" r:id="rId19"/>
    <p:sldId id="261" r:id="rId20"/>
    <p:sldId id="304" r:id="rId21"/>
    <p:sldId id="306" r:id="rId22"/>
    <p:sldId id="308" r:id="rId23"/>
    <p:sldId id="310" r:id="rId24"/>
    <p:sldId id="314" r:id="rId25"/>
    <p:sldId id="315" r:id="rId26"/>
    <p:sldId id="317" r:id="rId27"/>
    <p:sldId id="325" r:id="rId28"/>
    <p:sldId id="323" r:id="rId29"/>
    <p:sldId id="32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4" d="100"/>
          <a:sy n="64" d="100"/>
        </p:scale>
        <p:origin x="-1566" y="-1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44425F-0004-43DD-8A1B-079B78F22A21}"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289669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4425F-0004-43DD-8A1B-079B78F22A21}"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84178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4425F-0004-43DD-8A1B-079B78F22A21}"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184094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4425F-0004-43DD-8A1B-079B78F22A21}"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81831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44425F-0004-43DD-8A1B-079B78F22A21}"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19189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44425F-0004-43DD-8A1B-079B78F22A21}"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16904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44425F-0004-43DD-8A1B-079B78F22A21}" type="datetimeFigureOut">
              <a:rPr lang="en-US" smtClean="0"/>
              <a:pPr/>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17148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44425F-0004-43DD-8A1B-079B78F22A21}" type="datetimeFigureOut">
              <a:rPr lang="en-US" smtClean="0"/>
              <a:pPr/>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276002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4425F-0004-43DD-8A1B-079B78F22A21}" type="datetimeFigureOut">
              <a:rPr lang="en-US" smtClean="0"/>
              <a:pPr/>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45317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44425F-0004-43DD-8A1B-079B78F22A21}"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30950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44425F-0004-43DD-8A1B-079B78F22A21}"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227412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4425F-0004-43DD-8A1B-079B78F22A21}" type="datetimeFigureOut">
              <a:rPr lang="en-US" smtClean="0"/>
              <a:pPr/>
              <a:t>8/4/2021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E279B-DFEF-4FC3-A489-710B69CA7BF5}" type="slidenum">
              <a:rPr lang="en-US" smtClean="0"/>
              <a:pPr/>
              <a:t>‹#›</a:t>
            </a:fld>
            <a:endParaRPr lang="en-US"/>
          </a:p>
        </p:txBody>
      </p:sp>
    </p:spTree>
    <p:extLst>
      <p:ext uri="{BB962C8B-B14F-4D97-AF65-F5344CB8AC3E}">
        <p14:creationId xmlns="" xmlns:p14="http://schemas.microsoft.com/office/powerpoint/2010/main" val="4434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tamilvu.org/courses/degree/a011/a0111.pdf"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tamilreka.blogspot.com/2021/06/blog-post.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 y="4191000"/>
            <a:ext cx="5528310" cy="1454244"/>
          </a:xfrm>
          <a:prstGeom prst="rect">
            <a:avLst/>
          </a:prstGeom>
        </p:spPr>
        <p:txBody>
          <a:bodyPr wrap="square">
            <a:spAutoFit/>
          </a:bodyPr>
          <a:lstStyle/>
          <a:p>
            <a:pPr>
              <a:lnSpc>
                <a:spcPct val="150000"/>
              </a:lnSpc>
            </a:pPr>
            <a:r>
              <a:rPr lang="en-US" sz="1200" b="1" dirty="0">
                <a:solidFill>
                  <a:srgbClr val="002060"/>
                </a:solidFill>
                <a:latin typeface="Times New Roman" pitchFamily="18" charset="0"/>
                <a:cs typeface="Times New Roman" pitchFamily="18" charset="0"/>
              </a:rPr>
              <a:t>Name of the Paper </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தமிழ்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தாள்</a:t>
            </a:r>
            <a:r>
              <a:rPr lang="en-US" sz="1200" b="1" dirty="0" smtClean="0">
                <a:solidFill>
                  <a:srgbClr val="002060"/>
                </a:solidFill>
                <a:latin typeface="Times New Roman" pitchFamily="18" charset="0"/>
                <a:cs typeface="Times New Roman" pitchFamily="18" charset="0"/>
              </a:rPr>
              <a:t> : 3</a:t>
            </a:r>
            <a:endParaRPr lang="en-US" sz="1200" b="1" dirty="0">
              <a:solidFill>
                <a:srgbClr val="002060"/>
              </a:solidFill>
              <a:latin typeface="Times New Roman" pitchFamily="18" charset="0"/>
              <a:cs typeface="Times New Roman" pitchFamily="18" charset="0"/>
            </a:endParaRPr>
          </a:p>
          <a:p>
            <a:pPr>
              <a:lnSpc>
                <a:spcPct val="150000"/>
              </a:lnSpc>
            </a:pPr>
            <a:r>
              <a:rPr lang="en-US" sz="1200" b="1" dirty="0">
                <a:solidFill>
                  <a:srgbClr val="002060"/>
                </a:solidFill>
                <a:latin typeface="Times New Roman" pitchFamily="18" charset="0"/>
                <a:cs typeface="Times New Roman" pitchFamily="18" charset="0"/>
              </a:rPr>
              <a:t>Semester : </a:t>
            </a:r>
            <a:r>
              <a:rPr lang="en-US" sz="1200" b="1" dirty="0" err="1" smtClean="0">
                <a:solidFill>
                  <a:srgbClr val="002060"/>
                </a:solidFill>
                <a:latin typeface="Times New Roman" pitchFamily="18" charset="0"/>
                <a:cs typeface="Times New Roman" pitchFamily="18" charset="0"/>
              </a:rPr>
              <a:t>மூன்றாம்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பருவம்</a:t>
            </a:r>
            <a:endParaRPr lang="en-US" sz="1200" b="1" dirty="0">
              <a:solidFill>
                <a:srgbClr val="002060"/>
              </a:solidFill>
              <a:latin typeface="Times New Roman" pitchFamily="18" charset="0"/>
              <a:cs typeface="Times New Roman" pitchFamily="18" charset="0"/>
            </a:endParaRPr>
          </a:p>
          <a:p>
            <a:pPr>
              <a:lnSpc>
                <a:spcPct val="150000"/>
              </a:lnSpc>
            </a:pPr>
            <a:r>
              <a:rPr lang="en-US" sz="1200" b="1" dirty="0">
                <a:solidFill>
                  <a:srgbClr val="002060"/>
                </a:solidFill>
                <a:latin typeface="Times New Roman" pitchFamily="18" charset="0"/>
                <a:cs typeface="Times New Roman" pitchFamily="18" charset="0"/>
              </a:rPr>
              <a:t>Department </a:t>
            </a:r>
            <a:r>
              <a:rPr lang="en-US" sz="1200" b="1" dirty="0" smtClean="0">
                <a:solidFill>
                  <a:srgbClr val="002060"/>
                </a:solidFill>
                <a:latin typeface="Times New Roman" pitchFamily="18" charset="0"/>
                <a:cs typeface="Times New Roman" pitchFamily="18" charset="0"/>
              </a:rPr>
              <a:t>:</a:t>
            </a:r>
            <a:r>
              <a:rPr lang="en-US" sz="1200" b="1" dirty="0" err="1" smtClean="0">
                <a:solidFill>
                  <a:srgbClr val="002060"/>
                </a:solidFill>
                <a:latin typeface="Times New Roman" pitchFamily="18" charset="0"/>
                <a:cs typeface="Times New Roman" pitchFamily="18" charset="0"/>
              </a:rPr>
              <a:t>தமிழ்த்துறை</a:t>
            </a:r>
            <a:endParaRPr lang="en-US" sz="1200" b="1" dirty="0">
              <a:solidFill>
                <a:srgbClr val="002060"/>
              </a:solidFill>
              <a:latin typeface="Times New Roman" pitchFamily="18" charset="0"/>
              <a:cs typeface="Times New Roman" pitchFamily="18" charset="0"/>
            </a:endParaRPr>
          </a:p>
          <a:p>
            <a:pPr>
              <a:lnSpc>
                <a:spcPct val="150000"/>
              </a:lnSpc>
            </a:pPr>
            <a:r>
              <a:rPr lang="en-US" sz="1200" b="1" dirty="0">
                <a:solidFill>
                  <a:srgbClr val="002060"/>
                </a:solidFill>
                <a:latin typeface="Times New Roman" pitchFamily="18" charset="0"/>
                <a:cs typeface="Times New Roman" pitchFamily="18" charset="0"/>
              </a:rPr>
              <a:t>Name of the Faculty : </a:t>
            </a:r>
            <a:r>
              <a:rPr lang="en-US" sz="1200" b="1" dirty="0" err="1" smtClean="0">
                <a:solidFill>
                  <a:srgbClr val="002060"/>
                </a:solidFill>
                <a:latin typeface="Times New Roman" pitchFamily="18" charset="0"/>
                <a:cs typeface="Times New Roman" pitchFamily="18" charset="0"/>
              </a:rPr>
              <a:t>முனைவர்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ப.சசிரேகா</a:t>
            </a:r>
            <a:endParaRPr lang="en-US" sz="1200" b="1" dirty="0">
              <a:solidFill>
                <a:srgbClr val="002060"/>
              </a:solidFill>
              <a:latin typeface="Times New Roman" pitchFamily="18" charset="0"/>
              <a:cs typeface="Times New Roman" pitchFamily="18" charset="0"/>
            </a:endParaRPr>
          </a:p>
          <a:p>
            <a:pPr>
              <a:lnSpc>
                <a:spcPct val="150000"/>
              </a:lnSpc>
            </a:pPr>
            <a:r>
              <a:rPr lang="en-US" sz="1200" b="1" dirty="0">
                <a:solidFill>
                  <a:srgbClr val="002060"/>
                </a:solidFill>
                <a:latin typeface="Times New Roman" pitchFamily="18" charset="0"/>
                <a:cs typeface="Times New Roman" pitchFamily="18" charset="0"/>
              </a:rPr>
              <a:t>Designation : </a:t>
            </a:r>
            <a:r>
              <a:rPr lang="en-US" sz="1200" b="1" dirty="0" err="1" smtClean="0">
                <a:solidFill>
                  <a:srgbClr val="002060"/>
                </a:solidFill>
                <a:latin typeface="Times New Roman" pitchFamily="18" charset="0"/>
                <a:cs typeface="Times New Roman" pitchFamily="18" charset="0"/>
              </a:rPr>
              <a:t>உதவிப்பேராசிரியர்</a:t>
            </a:r>
            <a:endParaRPr lang="en-US" sz="1200" b="1" dirty="0">
              <a:solidFill>
                <a:srgbClr val="002060"/>
              </a:solidFill>
              <a:latin typeface="Times New Roman" pitchFamily="18" charset="0"/>
              <a:cs typeface="Times New Roman" pitchFamily="18" charset="0"/>
            </a:endParaRPr>
          </a:p>
        </p:txBody>
      </p:sp>
      <p:sp>
        <p:nvSpPr>
          <p:cNvPr id="5" name="Rectangle 4"/>
          <p:cNvSpPr/>
          <p:nvPr/>
        </p:nvSpPr>
        <p:spPr>
          <a:xfrm>
            <a:off x="2590800" y="2422982"/>
            <a:ext cx="5063752" cy="711733"/>
          </a:xfrm>
          <a:prstGeom prst="rect">
            <a:avLst/>
          </a:prstGeom>
        </p:spPr>
        <p:txBody>
          <a:bodyPr wrap="square">
            <a:spAutoFit/>
          </a:bodyPr>
          <a:lstStyle/>
          <a:p>
            <a:pPr algn="ctr">
              <a:lnSpc>
                <a:spcPct val="150000"/>
              </a:lnSpc>
            </a:pPr>
            <a:r>
              <a:rPr lang="en-US" sz="1400" b="1" dirty="0" err="1" smtClean="0">
                <a:solidFill>
                  <a:srgbClr val="002060"/>
                </a:solidFill>
                <a:latin typeface="Times New Roman" pitchFamily="18" charset="0"/>
                <a:cs typeface="Times New Roman" pitchFamily="18" charset="0"/>
              </a:rPr>
              <a:t>அலகு</a:t>
            </a:r>
            <a:r>
              <a:rPr lang="en-US" sz="1400" b="1" dirty="0" smtClean="0">
                <a:solidFill>
                  <a:srgbClr val="002060"/>
                </a:solidFill>
                <a:latin typeface="Times New Roman" pitchFamily="18" charset="0"/>
                <a:cs typeface="Times New Roman" pitchFamily="18" charset="0"/>
              </a:rPr>
              <a:t> -4</a:t>
            </a:r>
          </a:p>
          <a:p>
            <a:pPr algn="ctr">
              <a:lnSpc>
                <a:spcPct val="150000"/>
              </a:lnSpc>
            </a:pPr>
            <a:r>
              <a:rPr lang="en-US" sz="1400" b="1" dirty="0" smtClean="0">
                <a:solidFill>
                  <a:srgbClr val="002060"/>
                </a:solidFill>
                <a:latin typeface="Times New Roman" pitchFamily="18" charset="0"/>
                <a:cs typeface="Times New Roman" pitchFamily="18" charset="0"/>
              </a:rPr>
              <a:t>2.காப்பிய </a:t>
            </a:r>
            <a:r>
              <a:rPr lang="en-US" sz="1400" b="1" dirty="0" err="1" smtClean="0">
                <a:solidFill>
                  <a:srgbClr val="002060"/>
                </a:solidFill>
                <a:latin typeface="Times New Roman" pitchFamily="18" charset="0"/>
                <a:cs typeface="Times New Roman" pitchFamily="18" charset="0"/>
              </a:rPr>
              <a:t>இலக்கிய</a:t>
            </a:r>
            <a:r>
              <a:rPr lang="en-US" sz="1400" b="1" dirty="0" smtClean="0">
                <a:solidFill>
                  <a:srgbClr val="002060"/>
                </a:solidFill>
                <a:latin typeface="Times New Roman" pitchFamily="18" charset="0"/>
                <a:cs typeface="Times New Roman" pitchFamily="18" charset="0"/>
              </a:rPr>
              <a:t> </a:t>
            </a:r>
            <a:r>
              <a:rPr lang="en-US" sz="1400" b="1" dirty="0" err="1" smtClean="0">
                <a:solidFill>
                  <a:srgbClr val="002060"/>
                </a:solidFill>
                <a:latin typeface="Times New Roman" pitchFamily="18" charset="0"/>
                <a:cs typeface="Times New Roman" pitchFamily="18" charset="0"/>
              </a:rPr>
              <a:t>வரலாறு</a:t>
            </a:r>
            <a:r>
              <a:rPr lang="en-US" sz="1400" b="1" dirty="0" smtClean="0">
                <a:solidFill>
                  <a:srgbClr val="002060"/>
                </a:solidFill>
                <a:latin typeface="Times New Roman" pitchFamily="18" charset="0"/>
                <a:cs typeface="Times New Roman" pitchFamily="18" charset="0"/>
              </a:rPr>
              <a:t> </a:t>
            </a:r>
            <a:endParaRPr lang="en-US" sz="1400" b="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282079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152400"/>
            <a:ext cx="8610600" cy="6463308"/>
          </a:xfrm>
          <a:prstGeom prst="rect">
            <a:avLst/>
          </a:prstGeom>
        </p:spPr>
        <p:txBody>
          <a:bodyPr wrap="square">
            <a:spAutoFit/>
          </a:bodyPr>
          <a:lstStyle/>
          <a:p>
            <a:pPr algn="ctr">
              <a:lnSpc>
                <a:spcPct val="150000"/>
              </a:lnSpc>
            </a:pPr>
            <a:r>
              <a:rPr lang="en-US" sz="1200" b="1" dirty="0" err="1" smtClean="0">
                <a:solidFill>
                  <a:srgbClr val="002060"/>
                </a:solidFill>
                <a:latin typeface="Times New Roman" pitchFamily="18" charset="0"/>
                <a:cs typeface="Times New Roman" pitchFamily="18" charset="0"/>
              </a:rPr>
              <a:t>சீவக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சிந்தாமணி</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கதைச்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சச்சந்தன்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மன்னனுக்கும்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விசையை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அரசிக்கும்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உருவானவன்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சீவகன்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வசத்தால்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சுடுகாட்டில்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பிறக்கிறான்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கந்துக்கடன்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வீட்டில்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வளர்கிறான்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அச்சணந்தி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ஆசானிடம்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சிறந்த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வீரனாகத்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திகழ்கின்றான்</a:t>
            </a:r>
            <a:r>
              <a:rPr lang="en-US"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மங்கையரை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கொள்கிறான்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ஆனாலும்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காமுகனாக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சிறந்த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அடக்கம்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கொண்டவனாகவே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சித்தரிக்கப்படுகிறான்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மணம்புரிந்ததன்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பணபலத்தையும்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படைபலத்தையும்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பெருக்கிக்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அரசபதவியை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அடைகிறான்</a:t>
            </a:r>
            <a:r>
              <a:rPr lang="en-US" sz="1200" b="1" dirty="0" smtClean="0">
                <a:solidFill>
                  <a:srgbClr val="002060"/>
                </a:solidFill>
                <a:latin typeface="Times New Roman" pitchFamily="18" charset="0"/>
                <a:cs typeface="Times New Roman" pitchFamily="18" charset="0"/>
              </a:rPr>
              <a:t>. </a:t>
            </a:r>
          </a:p>
          <a:p>
            <a:pPr algn="just">
              <a:lnSpc>
                <a:spcPct val="150000"/>
              </a:lnSpc>
              <a:buFont typeface="Wingdings" pitchFamily="2" charset="2"/>
              <a:buChar char="Ø"/>
            </a:pPr>
            <a:r>
              <a:rPr lang="en-US" sz="1200" b="1" dirty="0" smtClean="0">
                <a:solidFill>
                  <a:srgbClr val="002060"/>
                </a:solidFill>
                <a:latin typeface="Times New Roman" pitchFamily="18" charset="0"/>
                <a:cs typeface="Times New Roman" pitchFamily="18" charset="0"/>
              </a:rPr>
              <a:t>30 </a:t>
            </a:r>
            <a:r>
              <a:rPr lang="en-US" sz="1200" b="1" dirty="0" err="1" smtClean="0">
                <a:solidFill>
                  <a:srgbClr val="002060"/>
                </a:solidFill>
                <a:latin typeface="Times New Roman" pitchFamily="18" charset="0"/>
                <a:cs typeface="Times New Roman" pitchFamily="18" charset="0"/>
              </a:rPr>
              <a:t>ஆண்டுகள்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ஆட்சி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சீவகன்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ஆட்சிப்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பொறுப்பை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மகனிடம்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அளித்துவிட்டுத்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துறவறம்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பெறுகிறான்</a:t>
            </a:r>
            <a:r>
              <a:rPr lang="en-US" sz="1200" b="1" dirty="0" smtClean="0">
                <a:solidFill>
                  <a:srgbClr val="002060"/>
                </a:solidFill>
                <a:latin typeface="Times New Roman" pitchFamily="18" charset="0"/>
                <a:cs typeface="Times New Roman" pitchFamily="18" charset="0"/>
              </a:rPr>
              <a:t>.</a:t>
            </a:r>
            <a:endParaRPr lang="en-US" sz="1200" dirty="0" smtClean="0">
              <a:solidFill>
                <a:srgbClr val="002060"/>
              </a:solidFill>
              <a:latin typeface="Times New Roman" pitchFamily="18" charset="0"/>
              <a:cs typeface="Times New Roman" pitchFamily="18" charset="0"/>
            </a:endParaRPr>
          </a:p>
          <a:p>
            <a:pPr marL="109728" algn="ctr">
              <a:lnSpc>
                <a:spcPct val="150000"/>
              </a:lnSpc>
            </a:pPr>
            <a:r>
              <a:rPr lang="en-US" sz="1200" b="1" dirty="0" smtClean="0">
                <a:solidFill>
                  <a:srgbClr val="002060"/>
                </a:solidFill>
                <a:latin typeface="Times New Roman" pitchFamily="18" charset="0"/>
                <a:cs typeface="Times New Roman" pitchFamily="18" charset="0"/>
              </a:rPr>
              <a:t>4.குண்டலகேசி</a:t>
            </a:r>
          </a:p>
          <a:p>
            <a:pPr marL="109728" algn="ctr">
              <a:lnSpc>
                <a:spcPct val="150000"/>
              </a:lnSpc>
            </a:pPr>
            <a:r>
              <a:rPr lang="en-US" sz="1200" b="1" dirty="0" err="1" smtClean="0">
                <a:solidFill>
                  <a:srgbClr val="002060"/>
                </a:solidFill>
                <a:latin typeface="Times New Roman" pitchFamily="18" charset="0"/>
                <a:cs typeface="Times New Roman" pitchFamily="18" charset="0"/>
              </a:rPr>
              <a:t>ஆசிரிய</a:t>
            </a:r>
            <a:r>
              <a:rPr lang="ta-IN" sz="1200" b="1" dirty="0" smtClean="0">
                <a:solidFill>
                  <a:srgbClr val="002060"/>
                </a:solidFill>
                <a:latin typeface="Times New Roman" pitchFamily="18" charset="0"/>
                <a:cs typeface="Latha" pitchFamily="34" charset="0"/>
              </a:rPr>
              <a:t>ர் நாதகுத்தனார்</a:t>
            </a:r>
            <a:endParaRPr lang="en-US" sz="1200" b="1" dirty="0" smtClean="0">
              <a:solidFill>
                <a:srgbClr val="002060"/>
              </a:solidFill>
              <a:latin typeface="Times New Roman" pitchFamily="18" charset="0"/>
              <a:cs typeface="Times New Roman" pitchFamily="18" charset="0"/>
            </a:endParaRPr>
          </a:p>
          <a:p>
            <a:pPr marL="109728" algn="ctr">
              <a:lnSpc>
                <a:spcPct val="150000"/>
              </a:lnSpc>
            </a:pPr>
            <a:endParaRPr lang="en-US" sz="1200" b="1" dirty="0" smtClean="0">
              <a:solidFill>
                <a:srgbClr val="002060"/>
              </a:solidFill>
              <a:latin typeface="Times New Roman" pitchFamily="18" charset="0"/>
              <a:cs typeface="Times New Roman" pitchFamily="18" charset="0"/>
            </a:endParaRPr>
          </a:p>
          <a:p>
            <a:pPr marL="109728" algn="just">
              <a:lnSpc>
                <a:spcPct val="150000"/>
              </a:lnSpc>
            </a:pPr>
            <a:r>
              <a:rPr lang="ta-IN" sz="1200" b="1" dirty="0" smtClean="0">
                <a:solidFill>
                  <a:srgbClr val="002060"/>
                </a:solidFill>
                <a:latin typeface="Times New Roman" pitchFamily="18" charset="0"/>
                <a:cs typeface="Latha" pitchFamily="34" charset="0"/>
              </a:rPr>
              <a:t>பௌத்த சமயத்தின் பெருமையைப் பரப்புவதில் ஈடுபட்ட குண்டலகேசி என்னும் வணிகர் குலப் பெண்ணொருத்தியின் கதையே இக்காப்பியத்தின் கருப்பொருளாகும்</a:t>
            </a:r>
            <a:r>
              <a:rPr lang="en-US" sz="1200" b="1" dirty="0" smtClean="0">
                <a:solidFill>
                  <a:srgbClr val="002060"/>
                </a:solidFill>
                <a:latin typeface="Times New Roman" pitchFamily="18" charset="0"/>
                <a:cs typeface="Times New Roman" pitchFamily="18" charset="0"/>
              </a:rPr>
              <a:t>.</a:t>
            </a:r>
          </a:p>
          <a:p>
            <a:pPr algn="ctr">
              <a:lnSpc>
                <a:spcPct val="150000"/>
              </a:lnSpc>
            </a:pPr>
            <a:r>
              <a:rPr lang="en-US" sz="1200" b="1" dirty="0" err="1" smtClean="0">
                <a:solidFill>
                  <a:srgbClr val="002060"/>
                </a:solidFill>
                <a:latin typeface="Times New Roman" pitchFamily="18" charset="0"/>
                <a:cs typeface="Times New Roman" pitchFamily="18" charset="0"/>
              </a:rPr>
              <a:t>குண்டலகேசியின்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சிறப்பு</a:t>
            </a:r>
            <a:endParaRPr lang="en-US" sz="1200" b="1" dirty="0" smtClean="0">
              <a:solidFill>
                <a:srgbClr val="002060"/>
              </a:solidFill>
              <a:latin typeface="Times New Roman" pitchFamily="18" charset="0"/>
              <a:cs typeface="Times New Roman" pitchFamily="18" charset="0"/>
            </a:endParaRPr>
          </a:p>
          <a:p>
            <a:pPr algn="ctr">
              <a:lnSpc>
                <a:spcPct val="150000"/>
              </a:lnSpc>
            </a:pP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பல்வேறு தமிழ் நூல்களுக்கு உரை எழுதிய ஆசிரியர்கள் தங்கள் உரைகளிலே குண்டலகேசிப் பாடல்களை எடுத்தாண்டுள்ளார்கள். இந்நூலிலிருந்து கிடைத்துள்ள பாடல்கள் அனைத்தும்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வேறு நூல்களிலிருந்து கிடைத்தவையே. </a:t>
            </a: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பத்தொன்பது பாடல்கள் மட்டுமே கிடைத்துள்ளன.</a:t>
            </a:r>
            <a:r>
              <a:rPr lang="en-US" sz="1200" b="1" baseline="30000"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 இதன் காலம் </a:t>
            </a:r>
            <a:r>
              <a:rPr lang="en-US" sz="1200" b="1" dirty="0" smtClean="0">
                <a:solidFill>
                  <a:srgbClr val="002060"/>
                </a:solidFill>
                <a:latin typeface="Times New Roman" pitchFamily="18" charset="0"/>
                <a:cs typeface="Times New Roman" pitchFamily="18" charset="0"/>
              </a:rPr>
              <a:t>7</a:t>
            </a:r>
            <a:r>
              <a:rPr lang="ta-IN" sz="1200" b="1" dirty="0" smtClean="0">
                <a:solidFill>
                  <a:srgbClr val="002060"/>
                </a:solidFill>
                <a:latin typeface="Times New Roman" pitchFamily="18" charset="0"/>
                <a:cs typeface="Latha" pitchFamily="34" charset="0"/>
              </a:rPr>
              <a:t>-ஆம் நூற்றாண்டு.</a:t>
            </a:r>
            <a:endParaRPr lang="en-US" sz="1200" b="1" dirty="0" smtClean="0">
              <a:solidFill>
                <a:srgbClr val="002060"/>
              </a:solidFill>
              <a:latin typeface="Times New Roman" pitchFamily="18" charset="0"/>
              <a:cs typeface="Times New Roman" pitchFamily="18" charset="0"/>
            </a:endParaRPr>
          </a:p>
          <a:p>
            <a:pPr>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குண்டலகேசி  பௌத்தம் சார்ந்த நூலாகும்</a:t>
            </a:r>
            <a:r>
              <a:rPr lang="en-US" sz="1200" b="1" dirty="0" smtClean="0">
                <a:solidFill>
                  <a:srgbClr val="002060"/>
                </a:solidFill>
                <a:latin typeface="Times New Roman" pitchFamily="18" charset="0"/>
                <a:cs typeface="Times New Roman" pitchFamily="18" charset="0"/>
              </a:rPr>
              <a:t>.</a:t>
            </a:r>
          </a:p>
          <a:p>
            <a:pPr>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குண்டலகேசி சாரிபுத்தரிடம் தோற்றுப் புத்தமதம் தழுவினாள்</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இக்காப்பிய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கலைஞரால் ‘மந்திரி குமாரி’ 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பெயரில்</a:t>
            </a:r>
            <a:r>
              <a:rPr lang="ta-IN" sz="1200" b="1" dirty="0" smtClean="0">
                <a:solidFill>
                  <a:srgbClr val="002060"/>
                </a:solidFill>
                <a:latin typeface="Times New Roman" pitchFamily="18" charset="0"/>
                <a:cs typeface="Latha" pitchFamily="34" charset="0"/>
              </a:rPr>
              <a:t> திரைப்படமாக்கப்பட்டது.</a:t>
            </a:r>
            <a:endParaRPr lang="en-US" sz="1200" b="1" dirty="0">
              <a:solidFill>
                <a:srgbClr val="002060"/>
              </a:solidFill>
              <a:latin typeface="Times New Roman" pitchFamily="18" charset="0"/>
              <a:cs typeface="Times New Roman" pitchFamily="18" charset="0"/>
            </a:endParaRPr>
          </a:p>
        </p:txBody>
      </p:sp>
      <p:sp>
        <p:nvSpPr>
          <p:cNvPr id="8" name="Rectangle 7"/>
          <p:cNvSpPr/>
          <p:nvPr/>
        </p:nvSpPr>
        <p:spPr>
          <a:xfrm>
            <a:off x="533400" y="2133600"/>
            <a:ext cx="8153400" cy="923330"/>
          </a:xfrm>
          <a:prstGeom prst="rect">
            <a:avLst/>
          </a:prstGeom>
        </p:spPr>
        <p:txBody>
          <a:bodyPr wrap="square">
            <a:spAutoFit/>
          </a:bodyPr>
          <a:lstStyle/>
          <a:p>
            <a:pPr algn="ctr">
              <a:lnSpc>
                <a:spcPct val="150000"/>
              </a:lnSpc>
            </a:pPr>
            <a:endParaRPr lang="en-US" sz="1200" b="1" dirty="0" smtClean="0">
              <a:solidFill>
                <a:srgbClr val="002060"/>
              </a:solidFill>
              <a:latin typeface="Times New Roman" pitchFamily="18" charset="0"/>
              <a:cs typeface="Times New Roman" pitchFamily="18" charset="0"/>
            </a:endParaRPr>
          </a:p>
          <a:p>
            <a:pPr algn="ctr">
              <a:lnSpc>
                <a:spcPct val="150000"/>
              </a:lnSpc>
            </a:pPr>
            <a:endParaRPr lang="en-US" sz="1200" b="1" dirty="0" smtClean="0">
              <a:solidFill>
                <a:srgbClr val="002060"/>
              </a:solidFill>
              <a:latin typeface="Times New Roman" pitchFamily="18" charset="0"/>
              <a:cs typeface="Times New Roman" pitchFamily="18" charset="0"/>
            </a:endParaRPr>
          </a:p>
          <a:p>
            <a:pPr algn="just">
              <a:lnSpc>
                <a:spcPct val="150000"/>
              </a:lnSpc>
            </a:pP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0" y="533400"/>
            <a:ext cx="4876800" cy="276999"/>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குண்டலகேசி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533400" y="1295400"/>
            <a:ext cx="7696200" cy="5429179"/>
          </a:xfrm>
          <a:prstGeom prst="rect">
            <a:avLst/>
          </a:prstGeom>
        </p:spPr>
        <p:txBody>
          <a:bodyPr wrap="square">
            <a:spAutoFit/>
          </a:bodyPr>
          <a:lstStyle/>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இந்நூலின்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தலைவி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குண்டலகேசி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செல்வச்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செழிப்புமிக்க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வணிகர்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பிறந்தவள்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தீசா</a:t>
            </a:r>
            <a:r>
              <a:rPr lang="ta-IN" sz="1200" b="1" dirty="0" smtClean="0">
                <a:solidFill>
                  <a:srgbClr val="002060"/>
                </a:solidFill>
                <a:latin typeface="Times New Roman" pitchFamily="18" charset="0"/>
                <a:cs typeface="Latha" pitchFamily="34" charset="0"/>
              </a:rPr>
              <a:t> </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பத்திரை</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பருவமடைந்து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சமயத்தில்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அவ்வூரில்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சத்துவான்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வழிப்பறிக்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அரசனால்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கொலைகளத்துக்கு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அனுப்பப்பட்டான்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அப்போது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சாளரத்தின்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அறிந்த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அரசனுக்கு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அக்கள்வனை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மணமுடித்து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வைத்தார்</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இருவரும்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சிலகாலம்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நகைகளை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அடிக்கும்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எண்ணம்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அருகில்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உச்சிக்கு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அழைத்துச்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சென்றான்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நடத்தையில்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சந்தேகம்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நகைகளைப்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பறித்துக்கொண்டு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மலையுச்சியிலிருந்து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தள்ளிவிட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இருப்பதைக்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கூறினான்</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அது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சாவதற்கு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கடைசியாக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ஒருமுறை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வணங்கவிரும்புவதாகக்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அம்மலை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உச்சியிலிருந்து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விட்டாள்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தழுவினாள்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முடியானது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போலக்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காட்சியளித்ததால்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குண்டலகேசி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வழங்கப்பட்டாள்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இடங்களில்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கடைசியில்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புத்தரிடம்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ஞானம்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துறவியானாள்</a:t>
            </a:r>
            <a:r>
              <a:rPr lang="en-US" sz="1200" b="1" dirty="0" smtClean="0">
                <a:solidFill>
                  <a:srgbClr val="00206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76400" y="228600"/>
            <a:ext cx="5181600" cy="276999"/>
          </a:xfrm>
          <a:prstGeom prst="rect">
            <a:avLst/>
          </a:prstGeom>
        </p:spPr>
        <p:txBody>
          <a:bodyPr wrap="square">
            <a:spAutoFit/>
          </a:bodyPr>
          <a:lstStyle/>
          <a:p>
            <a:pPr marL="109728" indent="0" algn="ctr">
              <a:buNone/>
            </a:pPr>
            <a:r>
              <a:rPr lang="en-US" sz="1200" b="1" dirty="0" smtClean="0">
                <a:solidFill>
                  <a:srgbClr val="002060"/>
                </a:solidFill>
                <a:latin typeface="Times New Roman" pitchFamily="18" charset="0"/>
                <a:cs typeface="Times New Roman" pitchFamily="18" charset="0"/>
              </a:rPr>
              <a:t>5.வளையாபதி</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2438400" y="533400"/>
            <a:ext cx="4463667" cy="276999"/>
          </a:xfrm>
          <a:prstGeom prst="rect">
            <a:avLst/>
          </a:prstGeom>
        </p:spPr>
        <p:txBody>
          <a:bodyPr wrap="square">
            <a:spAutoFit/>
          </a:bodyPr>
          <a:lstStyle/>
          <a:p>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r>
              <a:rPr lang="ta-IN" sz="1200" b="1" dirty="0" smtClean="0">
                <a:solidFill>
                  <a:srgbClr val="002060"/>
                </a:solidFill>
                <a:latin typeface="Times New Roman" pitchFamily="18" charset="0"/>
                <a:cs typeface="Latha" pitchFamily="34" charset="0"/>
              </a:rPr>
              <a:t> </a:t>
            </a:r>
            <a:endParaRPr lang="en-US" sz="1200" b="1" dirty="0">
              <a:solidFill>
                <a:srgbClr val="002060"/>
              </a:solidFill>
              <a:latin typeface="Times New Roman" pitchFamily="18" charset="0"/>
              <a:cs typeface="Times New Roman" pitchFamily="18" charset="0"/>
            </a:endParaRPr>
          </a:p>
        </p:txBody>
      </p:sp>
      <p:sp>
        <p:nvSpPr>
          <p:cNvPr id="7" name="Rectangle 6"/>
          <p:cNvSpPr/>
          <p:nvPr/>
        </p:nvSpPr>
        <p:spPr>
          <a:xfrm>
            <a:off x="152400" y="990600"/>
            <a:ext cx="8839200" cy="5798510"/>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வளையாபதி</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நூற்குறிப்பு</a:t>
            </a:r>
            <a:endParaRPr lang="en-US" sz="1200" b="1" dirty="0" smtClean="0">
              <a:solidFill>
                <a:srgbClr val="002060"/>
              </a:solidFill>
              <a:latin typeface="Times New Roman" pitchFamily="18" charset="0"/>
              <a:cs typeface="Times New Roman" pitchFamily="18" charset="0"/>
            </a:endParaRPr>
          </a:p>
          <a:p>
            <a:pPr algn="ct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வளையாபதியின்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இயற்றப்பட்ட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போன்றவை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இக்காவியத்தின்</a:t>
            </a:r>
            <a:r>
              <a:rPr lang="en-US" sz="1200" b="1" dirty="0" smtClean="0">
                <a:solidFill>
                  <a:srgbClr val="002060"/>
                </a:solidFill>
                <a:latin typeface="Times New Roman" pitchFamily="18" charset="0"/>
                <a:cs typeface="Times New Roman" pitchFamily="18" charset="0"/>
              </a:rPr>
              <a:t> 72 </a:t>
            </a:r>
            <a:r>
              <a:rPr lang="en-US" sz="1200" b="1" dirty="0" err="1" smtClean="0">
                <a:solidFill>
                  <a:srgbClr val="002060"/>
                </a:solidFill>
                <a:latin typeface="Times New Roman" pitchFamily="18" charset="0"/>
                <a:cs typeface="Times New Roman" pitchFamily="18" charset="0"/>
              </a:rPr>
              <a:t>பாடல்கள்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கிடைத்துள்ளன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அவற்றில்</a:t>
            </a:r>
            <a:r>
              <a:rPr lang="en-US" sz="1200" b="1" dirty="0" smtClean="0">
                <a:solidFill>
                  <a:srgbClr val="002060"/>
                </a:solidFill>
                <a:latin typeface="Times New Roman" pitchFamily="18" charset="0"/>
                <a:cs typeface="Times New Roman" pitchFamily="18" charset="0"/>
              </a:rPr>
              <a:t> 66 </a:t>
            </a:r>
            <a:r>
              <a:rPr lang="en-US" sz="1200" b="1" dirty="0" err="1" smtClean="0">
                <a:solidFill>
                  <a:srgbClr val="002060"/>
                </a:solidFill>
                <a:latin typeface="Times New Roman" pitchFamily="18" charset="0"/>
                <a:cs typeface="Times New Roman" pitchFamily="18" charset="0"/>
              </a:rPr>
              <a:t>பாடல்கள்</a:t>
            </a:r>
            <a:r>
              <a:rPr lang="en-US" sz="1200" b="1" dirty="0" smtClean="0">
                <a:solidFill>
                  <a:srgbClr val="002060"/>
                </a:solidFill>
                <a:latin typeface="Times New Roman" pitchFamily="18" charset="0"/>
                <a:cs typeface="Times New Roman" pitchFamily="18" charset="0"/>
              </a:rPr>
              <a:t> 14-ஆம் </a:t>
            </a:r>
            <a:r>
              <a:rPr lang="en-US" sz="1200" b="1" dirty="0" err="1" smtClean="0">
                <a:solidFill>
                  <a:srgbClr val="002060"/>
                </a:solidFill>
                <a:latin typeface="Times New Roman" pitchFamily="18" charset="0"/>
                <a:cs typeface="Times New Roman" pitchFamily="18" charset="0"/>
              </a:rPr>
              <a:t>நூற்றாண்டில்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தோன்றிய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புறத்திரட்டிலும்</a:t>
            </a:r>
            <a:r>
              <a:rPr lang="en-US" sz="1200" b="1" dirty="0" smtClean="0">
                <a:solidFill>
                  <a:srgbClr val="002060"/>
                </a:solidFill>
                <a:latin typeface="Times New Roman" pitchFamily="18" charset="0"/>
                <a:cs typeface="Times New Roman" pitchFamily="18" charset="0"/>
              </a:rPr>
              <a:t>, 3 </a:t>
            </a:r>
            <a:r>
              <a:rPr lang="en-US" sz="1200" b="1" dirty="0" err="1" smtClean="0">
                <a:solidFill>
                  <a:srgbClr val="002060"/>
                </a:solidFill>
                <a:latin typeface="Times New Roman" pitchFamily="18" charset="0"/>
                <a:cs typeface="Times New Roman" pitchFamily="18" charset="0"/>
              </a:rPr>
              <a:t>பாடல்கள்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சிலம்பின்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அடியார்க்கு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நல்லார்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உரையில்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மேற்கோளாகவும்</a:t>
            </a:r>
            <a:r>
              <a:rPr lang="en-US" sz="1200" b="1" dirty="0" smtClean="0">
                <a:solidFill>
                  <a:srgbClr val="002060"/>
                </a:solidFill>
                <a:latin typeface="Times New Roman" pitchFamily="18" charset="0"/>
                <a:cs typeface="Times New Roman" pitchFamily="18" charset="0"/>
              </a:rPr>
              <a:t>, 2 </a:t>
            </a:r>
            <a:r>
              <a:rPr lang="en-US" sz="1200" b="1" dirty="0" err="1" smtClean="0">
                <a:solidFill>
                  <a:srgbClr val="002060"/>
                </a:solidFill>
                <a:latin typeface="Times New Roman" pitchFamily="18" charset="0"/>
                <a:cs typeface="Times New Roman" pitchFamily="18" charset="0"/>
              </a:rPr>
              <a:t>பாடல்கள்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யாப்பருங்கலக்காரிகை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இலக்கண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பெயர்தெரியாத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ஓர்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அறிஞரால்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இயற்றப்பட்ட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விருத்தியுரையில்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மேற்கோளாகவும்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இளம்பூரணரின்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தொல்காப்பிய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உரையில்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மேற்கோளாக்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காணப்படுவதும்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வாழ்த்துப்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பாடலென்று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கருதப்படுவதுமாகிய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எஞ்சிய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நச்சினார்க்கினியர்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உரையில்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மேற்கோளாகவும்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கிடைத்துள்ளன</a:t>
            </a:r>
            <a:r>
              <a:rPr lang="en-US" sz="1200" b="1" dirty="0" smtClean="0">
                <a:solidFill>
                  <a:srgbClr val="002060"/>
                </a:solidFill>
                <a:latin typeface="Times New Roman" pitchFamily="18" charset="0"/>
                <a:cs typeface="Times New Roman" pitchFamily="18" charset="0"/>
              </a:rPr>
              <a:t>. </a:t>
            </a:r>
          </a:p>
          <a:p>
            <a:pPr algn="ctr">
              <a:lnSpc>
                <a:spcPct val="170000"/>
              </a:lnSpc>
            </a:pPr>
            <a:r>
              <a:rPr lang="en-US" sz="1200" b="1" dirty="0" err="1" smtClean="0">
                <a:solidFill>
                  <a:srgbClr val="002060"/>
                </a:solidFill>
                <a:latin typeface="Times New Roman" pitchFamily="18" charset="0"/>
                <a:cs typeface="Times New Roman" pitchFamily="18" charset="0"/>
              </a:rPr>
              <a:t>வளையாபதி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புகார்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நகரில்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நவகோடி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நாராயணன்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செல்வச்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செழிப்புமிக்க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இருந்தான்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சமயத்தவன்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குலத்தைச்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சார்ந்தவள்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இரண்டாம்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குலத்தைச்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சார்ந்தவள்</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வேற்றுச்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சாதிப்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மணந்ததை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எதிர்த்து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குலத்தவர்கள்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சாதியைவிட்டு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ஒதுக்கி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வைப்பதாக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அச்சுறுத்தவே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இரண்டாம்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விட்டுப்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பிரிந்தான்</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சமயத்தில்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அப்பெண்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கருவுற்றிருந்தாள்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கடற்பயணத்தை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மேற்கொண்டு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பெரும்பொருள்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ஈட்டித்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திரும்பித்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மனைவியுடன்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இன்பமாக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வந்தான்</a:t>
            </a:r>
            <a:r>
              <a:rPr lang="en-US" sz="1200" b="1" dirty="0" smtClean="0">
                <a:solidFill>
                  <a:srgbClr val="002060"/>
                </a:solidFill>
                <a:latin typeface="Times New Roman" pitchFamily="18" charset="0"/>
                <a:cs typeface="Times New Roman" pitchFamily="18" charset="0"/>
              </a:rPr>
              <a:t>. </a:t>
            </a:r>
            <a:endParaRPr lang="en-US" sz="1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057400" y="304800"/>
            <a:ext cx="4953000" cy="276999"/>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வளையாபதி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304800" y="685800"/>
            <a:ext cx="8610600" cy="5927777"/>
          </a:xfrm>
          <a:prstGeom prst="rect">
            <a:avLst/>
          </a:prstGeom>
        </p:spPr>
        <p:txBody>
          <a:bodyPr wrap="square">
            <a:spAutoFit/>
          </a:bodyPr>
          <a:lstStyle/>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இரண்டாம்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துன்பம்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வழிபட்டு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வந்தாள்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கழித்து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மகனைப்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பெற்றெடுத்தாள்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வந்தாள்</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அச்சிறுவனுடைய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விளையாட்டு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தோழர்கள்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தகப்பன்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தெரியாதவனென்று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எள்ளித்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துன்புறுத்தவே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அச்சிறுவன்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அதுபற்றி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தாயிடம்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முறையிட்டான்</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ஒருவழியாக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தந்தையின்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அவனுக்குத்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தெரிவித்தாள்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தந்தையைத்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தேடிச்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மகனாக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ஏற்றுக்கொள்ளுமாறு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வேண்டினான்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ஆயினும்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ஊர்க்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கட்டுப்பாட்டைக்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நவகோடி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நாராயணன்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ஏற்றுக்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மறுத்துவிடுகிறான்</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பின்னர்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காளியின்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உதவியால்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செட்டிச்சாதிப்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பெரியவர்களிடம்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உண்மையை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நிலைநாட்டுகிறாள்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நாராயணனும்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மகனாக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ஏற்று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வீரவாணிபன்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அவர்களுடன்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வாழ்ந்தான்</a:t>
            </a:r>
            <a:r>
              <a:rPr lang="en-US" sz="1200"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endParaRPr lang="en-US" sz="1200" dirty="0" smtClean="0">
              <a:solidFill>
                <a:srgbClr val="002060"/>
              </a:solidFill>
              <a:latin typeface="Times New Roman" pitchFamily="18" charset="0"/>
              <a:cs typeface="Times New Roman" pitchFamily="18" charset="0"/>
            </a:endParaRPr>
          </a:p>
          <a:p>
            <a:pPr algn="just">
              <a:lnSpc>
                <a:spcPct val="170000"/>
              </a:lnSpc>
            </a:pPr>
            <a:r>
              <a:rPr lang="en-US" sz="1200" b="1" dirty="0" smtClean="0">
                <a:solidFill>
                  <a:srgbClr val="002060"/>
                </a:solidFill>
                <a:latin typeface="Times New Roman" pitchFamily="18" charset="0"/>
                <a:cs typeface="Times New Roman" pitchFamily="18" charset="0"/>
              </a:rPr>
              <a:t>			II. </a:t>
            </a:r>
            <a:r>
              <a:rPr lang="en-US" sz="1200" b="1" dirty="0" err="1" smtClean="0">
                <a:solidFill>
                  <a:srgbClr val="002060"/>
                </a:solidFill>
                <a:latin typeface="Times New Roman" pitchFamily="18" charset="0"/>
                <a:cs typeface="Times New Roman" pitchFamily="18" charset="0"/>
              </a:rPr>
              <a:t>ஐஞ்சிறு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காப்பியங்கள்</a:t>
            </a:r>
            <a:endParaRPr lang="en-US" sz="1200" b="1" dirty="0" smtClean="0">
              <a:solidFill>
                <a:srgbClr val="002060"/>
              </a:solidFill>
              <a:latin typeface="Times New Roman" pitchFamily="18" charset="0"/>
              <a:cs typeface="Times New Roman" pitchFamily="18" charset="0"/>
            </a:endParaRPr>
          </a:p>
          <a:p>
            <a:pPr>
              <a:lnSpc>
                <a:spcPct val="150000"/>
              </a:lnSpc>
            </a:pPr>
            <a:r>
              <a:rPr lang="en-US" sz="1600" b="1" dirty="0" smtClean="0">
                <a:solidFill>
                  <a:srgbClr val="002060"/>
                </a:solidFill>
                <a:latin typeface="Latha" pitchFamily="34" charset="0"/>
                <a:cs typeface="Latha" pitchFamily="34" charset="0"/>
              </a:rPr>
              <a:t>1.</a:t>
            </a:r>
            <a:r>
              <a:rPr lang="en-US" sz="1200" b="1" dirty="0" smtClean="0">
                <a:solidFill>
                  <a:srgbClr val="002060"/>
                </a:solidFill>
                <a:latin typeface="Times New Roman" pitchFamily="18" charset="0"/>
                <a:cs typeface="Times New Roman" pitchFamily="18" charset="0"/>
              </a:rPr>
              <a:t>சூளாமணி - </a:t>
            </a:r>
            <a:r>
              <a:rPr lang="en-US" sz="1200" b="1" dirty="0" err="1" smtClean="0">
                <a:solidFill>
                  <a:srgbClr val="002060"/>
                </a:solidFill>
                <a:latin typeface="Times New Roman" pitchFamily="18" charset="0"/>
                <a:cs typeface="Times New Roman" pitchFamily="18" charset="0"/>
              </a:rPr>
              <a:t>தோலாமொழித்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smtClean="0">
                <a:solidFill>
                  <a:srgbClr val="002060"/>
                </a:solidFill>
                <a:latin typeface="Times New Roman" pitchFamily="18" charset="0"/>
                <a:cs typeface="Times New Roman" pitchFamily="18" charset="0"/>
              </a:rPr>
              <a:t>2. </a:t>
            </a:r>
            <a:r>
              <a:rPr lang="en-US" sz="1200" b="1" dirty="0" err="1" smtClean="0">
                <a:solidFill>
                  <a:srgbClr val="002060"/>
                </a:solidFill>
                <a:latin typeface="Times New Roman" pitchFamily="18" charset="0"/>
                <a:cs typeface="Times New Roman" pitchFamily="18" charset="0"/>
              </a:rPr>
              <a:t>யசோதர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வெண்ணாவலூருடையார்வேள்</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smtClean="0">
                <a:solidFill>
                  <a:srgbClr val="002060"/>
                </a:solidFill>
                <a:latin typeface="Times New Roman" pitchFamily="18" charset="0"/>
                <a:cs typeface="Times New Roman" pitchFamily="18" charset="0"/>
              </a:rPr>
              <a:t>3. </a:t>
            </a:r>
            <a:r>
              <a:rPr lang="en-US" sz="1200" b="1" dirty="0" err="1" smtClean="0">
                <a:solidFill>
                  <a:srgbClr val="002060"/>
                </a:solidFill>
                <a:latin typeface="Times New Roman" pitchFamily="18" charset="0"/>
                <a:cs typeface="Times New Roman" pitchFamily="18" charset="0"/>
              </a:rPr>
              <a:t>உதயணகுமார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காவியம்</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smtClean="0">
                <a:solidFill>
                  <a:srgbClr val="002060"/>
                </a:solidFill>
                <a:latin typeface="Times New Roman" pitchFamily="18" charset="0"/>
                <a:cs typeface="Times New Roman" pitchFamily="18" charset="0"/>
              </a:rPr>
              <a:t>4. </a:t>
            </a:r>
            <a:r>
              <a:rPr lang="en-US" sz="1200" b="1" dirty="0" err="1" smtClean="0">
                <a:solidFill>
                  <a:srgbClr val="002060"/>
                </a:solidFill>
                <a:latin typeface="Times New Roman" pitchFamily="18" charset="0"/>
                <a:cs typeface="Times New Roman" pitchFamily="18" charset="0"/>
              </a:rPr>
              <a:t>நீலகேசி</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smtClean="0">
                <a:solidFill>
                  <a:srgbClr val="002060"/>
                </a:solidFill>
                <a:latin typeface="Times New Roman" pitchFamily="18" charset="0"/>
                <a:cs typeface="Times New Roman" pitchFamily="18" charset="0"/>
              </a:rPr>
              <a:t>5. </a:t>
            </a:r>
            <a:r>
              <a:rPr lang="en-US" sz="1200" b="1" dirty="0" err="1" smtClean="0">
                <a:solidFill>
                  <a:srgbClr val="002060"/>
                </a:solidFill>
                <a:latin typeface="Times New Roman" pitchFamily="18" charset="0"/>
                <a:cs typeface="Times New Roman" pitchFamily="18" charset="0"/>
              </a:rPr>
              <a:t>நாககுமார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காவியம்</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a:t>
            </a:r>
            <a:endParaRPr lang="en-US" sz="1200" b="1" dirty="0" smtClean="0">
              <a:solidFill>
                <a:srgbClr val="002060"/>
              </a:solidFill>
              <a:latin typeface="Times New Roman" pitchFamily="18" charset="0"/>
              <a:cs typeface="Times New Roman" pitchFamily="18" charset="0"/>
            </a:endParaRPr>
          </a:p>
          <a:p>
            <a:pPr>
              <a:lnSpc>
                <a:spcPct val="150000"/>
              </a:lnSpc>
            </a:pPr>
            <a:r>
              <a:rPr lang="ta-IN" sz="1200" b="1" dirty="0" smtClean="0">
                <a:solidFill>
                  <a:srgbClr val="002060"/>
                </a:solidFill>
                <a:latin typeface="Times New Roman" pitchFamily="18" charset="0"/>
                <a:cs typeface="Latha" pitchFamily="34" charset="0"/>
              </a:rPr>
              <a:t>ஐஞ்சிறு</a:t>
            </a:r>
            <a:r>
              <a:rPr lang="en-US" sz="1200" b="1" dirty="0" err="1" smtClean="0">
                <a:solidFill>
                  <a:srgbClr val="002060"/>
                </a:solidFill>
                <a:latin typeface="Times New Roman" pitchFamily="18" charset="0"/>
                <a:cs typeface="Times New Roman" pitchFamily="18" charset="0"/>
              </a:rPr>
              <a:t>ங்</a:t>
            </a:r>
            <a:r>
              <a:rPr lang="ta-IN" sz="1200" b="1" dirty="0" smtClean="0">
                <a:solidFill>
                  <a:srgbClr val="002060"/>
                </a:solidFill>
                <a:latin typeface="Times New Roman" pitchFamily="18" charset="0"/>
                <a:cs typeface="Latha" pitchFamily="34" charset="0"/>
              </a:rPr>
              <a:t>காப்பியம் என்ற வழக்கினை ஏற்படுத்தியவர் </a:t>
            </a:r>
            <a:r>
              <a:rPr lang="en-US" sz="1200" b="1" dirty="0" err="1" smtClean="0">
                <a:solidFill>
                  <a:srgbClr val="002060"/>
                </a:solidFill>
                <a:latin typeface="Times New Roman" pitchFamily="18" charset="0"/>
                <a:cs typeface="Times New Roman" pitchFamily="18" charset="0"/>
              </a:rPr>
              <a:t>சி</a:t>
            </a:r>
            <a:r>
              <a:rPr lang="ta-IN" sz="1200" b="1" dirty="0" smtClean="0">
                <a:solidFill>
                  <a:srgbClr val="002060"/>
                </a:solidFill>
                <a:latin typeface="Times New Roman" pitchFamily="18" charset="0"/>
                <a:cs typeface="Latha" pitchFamily="34" charset="0"/>
              </a:rPr>
              <a:t>.வை.தாமோதரம் பிள்ளை ஆவார்.</a:t>
            </a:r>
            <a:endParaRPr lang="en-US" sz="1200"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05000" y="457200"/>
            <a:ext cx="4724400" cy="276999"/>
          </a:xfrm>
          <a:prstGeom prst="rect">
            <a:avLst/>
          </a:prstGeom>
        </p:spPr>
        <p:txBody>
          <a:bodyPr wrap="square">
            <a:spAutoFit/>
          </a:bodyPr>
          <a:lstStyle/>
          <a:p>
            <a:pPr algn="ctr"/>
            <a:r>
              <a:rPr lang="en-US" sz="1200" b="1" dirty="0" smtClean="0">
                <a:solidFill>
                  <a:srgbClr val="FF0000"/>
                </a:solidFill>
                <a:latin typeface="Times New Roman" pitchFamily="18" charset="0"/>
                <a:cs typeface="Times New Roman" pitchFamily="18" charset="0"/>
              </a:rPr>
              <a:t>	</a:t>
            </a:r>
            <a:r>
              <a:rPr lang="en-US" sz="1200" b="1" dirty="0" smtClean="0">
                <a:solidFill>
                  <a:srgbClr val="002060"/>
                </a:solidFill>
                <a:latin typeface="Times New Roman" pitchFamily="18" charset="0"/>
                <a:cs typeface="Times New Roman" pitchFamily="18" charset="0"/>
              </a:rPr>
              <a:t>1.சூளாமணி</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2286000" y="914401"/>
            <a:ext cx="4572000" cy="461665"/>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தோலாமொழித்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endParaRPr lang="en-US" sz="1200" b="1" dirty="0">
              <a:latin typeface="Times New Roman" pitchFamily="18" charset="0"/>
              <a:cs typeface="Times New Roman" pitchFamily="18" charset="0"/>
            </a:endParaRPr>
          </a:p>
        </p:txBody>
      </p:sp>
      <p:sp>
        <p:nvSpPr>
          <p:cNvPr id="7" name="Rectangle 6"/>
          <p:cNvSpPr/>
          <p:nvPr/>
        </p:nvSpPr>
        <p:spPr>
          <a:xfrm>
            <a:off x="381000" y="1447800"/>
            <a:ext cx="8305800" cy="4856714"/>
          </a:xfrm>
          <a:prstGeom prst="rect">
            <a:avLst/>
          </a:prstGeom>
        </p:spPr>
        <p:txBody>
          <a:bodyPr wrap="square">
            <a:spAutoFit/>
          </a:bodyPr>
          <a:lstStyle/>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சூளாமணி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மகுடத்தின்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முடிமணி</a:t>
            </a:r>
            <a:r>
              <a:rPr lang="en-US" sz="1200" b="1" dirty="0" smtClean="0">
                <a:solidFill>
                  <a:srgbClr val="002060"/>
                </a:solidFill>
                <a:latin typeface="Times New Roman" pitchFamily="18" charset="0"/>
                <a:cs typeface="Times New Roman" pitchFamily="18" charset="0"/>
              </a:rPr>
              <a:t>. </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சூளாமணி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என்பதற்கு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நச்சினார்க்கினியர்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முடியின்மணி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நாயகமணி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கூறுகிறார்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இதனைச்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சூடாமணி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அழைப்பர்</a:t>
            </a:r>
            <a:r>
              <a:rPr lang="en-US" sz="1200" b="1" dirty="0" smtClean="0">
                <a:solidFill>
                  <a:srgbClr val="002060"/>
                </a:solidFill>
                <a:latin typeface="Times New Roman" pitchFamily="18" charset="0"/>
                <a:cs typeface="Times New Roman" pitchFamily="18" charset="0"/>
              </a:rPr>
              <a:t>.</a:t>
            </a:r>
          </a:p>
          <a:p>
            <a:pPr algn="ctr">
              <a:lnSpc>
                <a:spcPct val="150000"/>
              </a:lnSpc>
            </a:pPr>
            <a:endParaRPr lang="en-US" sz="1200" b="1" dirty="0" smtClean="0">
              <a:solidFill>
                <a:srgbClr val="002060"/>
              </a:solidFill>
              <a:latin typeface="Times New Roman" pitchFamily="18" charset="0"/>
              <a:cs typeface="Times New Roman" pitchFamily="18" charset="0"/>
            </a:endParaRPr>
          </a:p>
          <a:p>
            <a:pPr algn="ctr">
              <a:lnSpc>
                <a:spcPct val="150000"/>
              </a:lnSpc>
            </a:pPr>
            <a:r>
              <a:rPr lang="en-US" sz="1200" b="1" dirty="0" err="1" smtClean="0">
                <a:solidFill>
                  <a:srgbClr val="002060"/>
                </a:solidFill>
                <a:latin typeface="Times New Roman" pitchFamily="18" charset="0"/>
                <a:cs typeface="Times New Roman" pitchFamily="18" charset="0"/>
              </a:rPr>
              <a:t>சூளாமணி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அமைப்பு</a:t>
            </a:r>
            <a:endParaRPr lang="en-US" sz="1200" b="1" dirty="0" smtClean="0">
              <a:solidFill>
                <a:srgbClr val="002060"/>
              </a:solidFill>
              <a:latin typeface="Times New Roman" pitchFamily="18" charset="0"/>
              <a:cs typeface="Times New Roman" pitchFamily="18" charset="0"/>
            </a:endParaRPr>
          </a:p>
          <a:p>
            <a:pPr algn="ctr">
              <a:lnSpc>
                <a:spcPct val="150000"/>
              </a:lnSpc>
            </a:pP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வர்த்தமான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எனப்படும்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தோலாமொழித்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en-US" sz="1200" b="1" dirty="0" smtClean="0">
                <a:solidFill>
                  <a:srgbClr val="002060"/>
                </a:solidFill>
                <a:latin typeface="Times New Roman" pitchFamily="18" charset="0"/>
                <a:cs typeface="Times New Roman" pitchFamily="18" charset="0"/>
              </a:rPr>
              <a:t>12 </a:t>
            </a:r>
            <a:r>
              <a:rPr lang="en-US" sz="1200" b="1" dirty="0" err="1" smtClean="0">
                <a:solidFill>
                  <a:srgbClr val="002060"/>
                </a:solidFill>
                <a:latin typeface="Times New Roman" pitchFamily="18" charset="0"/>
                <a:cs typeface="Times New Roman" pitchFamily="18" charset="0"/>
              </a:rPr>
              <a:t>சருக்கங்களில்</a:t>
            </a:r>
            <a:r>
              <a:rPr lang="en-US" sz="1200" b="1" dirty="0" smtClean="0">
                <a:solidFill>
                  <a:srgbClr val="002060"/>
                </a:solidFill>
                <a:latin typeface="Times New Roman" pitchFamily="18" charset="0"/>
                <a:cs typeface="Times New Roman" pitchFamily="18" charset="0"/>
              </a:rPr>
              <a:t> 2131 </a:t>
            </a:r>
            <a:r>
              <a:rPr lang="en-US" sz="1200" b="1" dirty="0" err="1" smtClean="0">
                <a:solidFill>
                  <a:srgbClr val="002060"/>
                </a:solidFill>
                <a:latin typeface="Times New Roman" pitchFamily="18" charset="0"/>
                <a:cs typeface="Times New Roman" pitchFamily="18" charset="0"/>
              </a:rPr>
              <a:t>விருத்தப்பாக்களால்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இயற்றப்பட்டது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ஆருகத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மகாபுராணத்தைத்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தழுவியது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பாகவதத்தில்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பலராமன்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கண்ணன்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இக்காப்பியத்திலும்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திவிட்டன்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விசயன்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வடநாட்டு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வேந்தர்களின்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வரலாறாக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இந்நூல்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உள்ளது</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பாகவதமும்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சூளாமணியும்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நிகழ்ச்சிகளில்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ஓரளவு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உள்ளன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சிரவணபெல்கோலா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கல்வெட்டில்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இந்நூல்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உள்ளது</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இந்நூலின்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குறிப்பின்படி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கி.பி.ஒன்பதாம்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நூற்றாண்டைச்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சூளாமணி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மாறவர்மன்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பாண்டியன்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அவைக்களத்தில்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அரங்கேறியது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சிறுகாப்பிய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வகையில்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இருந்தாலும்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பெருங்காப்பியப்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பண்புகள்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கருதப்படுகிறது</a:t>
            </a:r>
            <a:r>
              <a:rPr lang="en-US" sz="1200" b="1" dirty="0" smtClean="0">
                <a:solidFill>
                  <a:srgbClr val="002060"/>
                </a:solidFill>
                <a:latin typeface="Times New Roman" pitchFamily="18" charset="0"/>
                <a:cs typeface="Times New Roman" pitchFamily="18" charset="0"/>
              </a:rPr>
              <a:t>.</a:t>
            </a:r>
          </a:p>
          <a:p>
            <a:pPr algn="just">
              <a:lnSpc>
                <a:spcPct val="150000"/>
              </a:lnSpc>
            </a:pPr>
            <a:endParaRPr lang="en-US" sz="12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14600" y="304800"/>
            <a:ext cx="4391362" cy="276999"/>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நூலாசிரியர்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வரலாறு</a:t>
            </a:r>
            <a:endParaRPr lang="en-US" sz="1200" dirty="0">
              <a:solidFill>
                <a:srgbClr val="002060"/>
              </a:solidFill>
              <a:latin typeface="Times New Roman" pitchFamily="18" charset="0"/>
              <a:cs typeface="Times New Roman" pitchFamily="18" charset="0"/>
            </a:endParaRPr>
          </a:p>
        </p:txBody>
      </p:sp>
      <p:sp>
        <p:nvSpPr>
          <p:cNvPr id="6" name="Rectangle 5"/>
          <p:cNvSpPr/>
          <p:nvPr/>
        </p:nvSpPr>
        <p:spPr>
          <a:xfrm>
            <a:off x="304800" y="990600"/>
            <a:ext cx="8610600" cy="5743111"/>
          </a:xfrm>
          <a:prstGeom prst="rect">
            <a:avLst/>
          </a:prstGeom>
        </p:spPr>
        <p:txBody>
          <a:bodyPr wrap="square">
            <a:spAutoFit/>
          </a:bodyPr>
          <a:lstStyle/>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நூலாசிரியர்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தோலாமொழித்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இயற்பெயர்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ஸ்ரீவர்த்த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கருதுகிறார்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து.அ.கோபிநாதராவ்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கன்னட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நாட்டிலுள்ள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சிரவண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பெல்கொளாவில்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வடமொழிக்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கல்வெட்டு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சூடாமணி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காவியங்களுக்கெல்லாம்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சூடாமணி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போன்றது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இதைக்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கீர்த்திபெறத்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புண்ணியம்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ஸ்ரீவர்த்த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இயற்றினார்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குறிப்பிடுகிறது</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இங்கு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ஸ்ரீவர்த்த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ஸ்ரீவர்த்தமான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சொல்லில்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தோற்காதவர்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வெல்லும்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வல்லார்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தோலாமொழித்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அழைக்கப்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கருதுகின்றனர்</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வடமொழி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மகாபுராணத்தில்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சிரேயாம்ச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சுவாமி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சரிதத்தின்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பகுதியான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பிரசாபதி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அரசன்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வரலாற்றைப்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பாடுவதே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சூளாமணிக்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காப்பியமாகும்</a:t>
            </a:r>
            <a:r>
              <a:rPr lang="en-US" sz="1200" b="1" dirty="0" smtClean="0">
                <a:solidFill>
                  <a:srgbClr val="002060"/>
                </a:solidFill>
                <a:latin typeface="Times New Roman" pitchFamily="18" charset="0"/>
                <a:cs typeface="Times New Roman" pitchFamily="18" charset="0"/>
              </a:rPr>
              <a:t>.</a:t>
            </a:r>
          </a:p>
          <a:p>
            <a:pPr algn="ctr">
              <a:lnSpc>
                <a:spcPct val="170000"/>
              </a:lnSpc>
            </a:pPr>
            <a:endParaRPr lang="en-US" sz="1200" b="1" dirty="0" smtClean="0">
              <a:solidFill>
                <a:srgbClr val="002060"/>
              </a:solidFill>
              <a:latin typeface="Times New Roman" pitchFamily="18" charset="0"/>
              <a:cs typeface="Times New Roman" pitchFamily="18" charset="0"/>
            </a:endParaRPr>
          </a:p>
          <a:p>
            <a:pPr algn="ctr">
              <a:lnSpc>
                <a:spcPct val="170000"/>
              </a:lnSpc>
            </a:pPr>
            <a:r>
              <a:rPr lang="en-US" sz="1200" b="1" dirty="0" err="1" smtClean="0">
                <a:solidFill>
                  <a:srgbClr val="002060"/>
                </a:solidFill>
                <a:latin typeface="Times New Roman" pitchFamily="18" charset="0"/>
                <a:cs typeface="Times New Roman" pitchFamily="18" charset="0"/>
              </a:rPr>
              <a:t>காப்பியக்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கட்டமைப்பு</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சூளாமணிக்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பாயிரமும்</a:t>
            </a:r>
            <a:r>
              <a:rPr lang="en-US" sz="1200" b="1" dirty="0" smtClean="0">
                <a:solidFill>
                  <a:srgbClr val="002060"/>
                </a:solidFill>
                <a:latin typeface="Times New Roman" pitchFamily="18" charset="0"/>
                <a:cs typeface="Times New Roman" pitchFamily="18" charset="0"/>
              </a:rPr>
              <a:t>, 12 </a:t>
            </a:r>
            <a:r>
              <a:rPr lang="en-US" sz="1200" b="1" dirty="0" err="1" smtClean="0">
                <a:solidFill>
                  <a:srgbClr val="002060"/>
                </a:solidFill>
                <a:latin typeface="Times New Roman" pitchFamily="18" charset="0"/>
                <a:cs typeface="Times New Roman" pitchFamily="18" charset="0"/>
              </a:rPr>
              <a:t>சருக்கங்களும்</a:t>
            </a:r>
            <a:r>
              <a:rPr lang="en-US" sz="1200" b="1" dirty="0" smtClean="0">
                <a:solidFill>
                  <a:srgbClr val="002060"/>
                </a:solidFill>
                <a:latin typeface="Times New Roman" pitchFamily="18" charset="0"/>
                <a:cs typeface="Times New Roman" pitchFamily="18" charset="0"/>
              </a:rPr>
              <a:t>, 2131 </a:t>
            </a:r>
            <a:r>
              <a:rPr lang="en-US" sz="1200" b="1" dirty="0" err="1" smtClean="0">
                <a:solidFill>
                  <a:srgbClr val="002060"/>
                </a:solidFill>
                <a:latin typeface="Times New Roman" pitchFamily="18" charset="0"/>
                <a:cs typeface="Times New Roman" pitchFamily="18" charset="0"/>
              </a:rPr>
              <a:t>விருத்தப்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பாக்களும்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கொண்டது</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பகுதி</a:t>
            </a:r>
            <a:r>
              <a:rPr lang="en-US" sz="1200" b="1" dirty="0" smtClean="0">
                <a:solidFill>
                  <a:srgbClr val="002060"/>
                </a:solidFill>
                <a:latin typeface="Times New Roman" pitchFamily="18" charset="0"/>
                <a:cs typeface="Times New Roman" pitchFamily="18" charset="0"/>
              </a:rPr>
              <a:t> 6 </a:t>
            </a:r>
            <a:r>
              <a:rPr lang="en-US" sz="1200" b="1" dirty="0" err="1" smtClean="0">
                <a:solidFill>
                  <a:srgbClr val="002060"/>
                </a:solidFill>
                <a:latin typeface="Times New Roman" pitchFamily="18" charset="0"/>
                <a:cs typeface="Times New Roman" pitchFamily="18" charset="0"/>
              </a:rPr>
              <a:t>பாடல்களைக்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செங்கண்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செப்பலுற்றேன்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யாரைப்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எடுத்துரைக்கிறது</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நாட்டுச்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நகரச்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குமார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நூபுரச்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மந்திர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தூதுவிடு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சீயவதைச்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கல்யாணச்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அரசியற்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சுயம்வரச்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துறவுச்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முத்திச்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சருக்கங்களைக்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சூளாமணிக்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காப்பியம்</a:t>
            </a:r>
            <a:r>
              <a:rPr lang="en-US" sz="1200" b="1" dirty="0" smtClean="0">
                <a:solidFill>
                  <a:srgbClr val="002060"/>
                </a:solidFill>
                <a:latin typeface="Times New Roman" pitchFamily="18" charset="0"/>
                <a:cs typeface="Times New Roman" pitchFamily="18" charset="0"/>
              </a:rPr>
              <a:t>.</a:t>
            </a:r>
            <a:endParaRPr lang="en-US" sz="1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971800" y="228600"/>
            <a:ext cx="3640640" cy="276999"/>
          </a:xfrm>
          <a:prstGeom prst="rect">
            <a:avLst/>
          </a:prstGeom>
        </p:spPr>
        <p:txBody>
          <a:bodyPr wrap="square">
            <a:spAutoFit/>
          </a:bodyPr>
          <a:lstStyle/>
          <a:p>
            <a:pPr algn="ctr"/>
            <a:r>
              <a:rPr lang="en-US" sz="1200" b="1" dirty="0" smtClean="0">
                <a:solidFill>
                  <a:srgbClr val="002060"/>
                </a:solidFill>
                <a:latin typeface="Times New Roman" pitchFamily="18" charset="0"/>
                <a:cs typeface="Times New Roman" pitchFamily="18" charset="0"/>
              </a:rPr>
              <a:t>2. </a:t>
            </a:r>
            <a:r>
              <a:rPr lang="en-US" sz="1200" b="1" dirty="0" err="1" smtClean="0">
                <a:solidFill>
                  <a:srgbClr val="002060"/>
                </a:solidFill>
                <a:latin typeface="Times New Roman" pitchFamily="18" charset="0"/>
                <a:cs typeface="Times New Roman" pitchFamily="18" charset="0"/>
              </a:rPr>
              <a:t>யசோதர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காவியம்</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2362201" y="609600"/>
            <a:ext cx="4800600" cy="276999"/>
          </a:xfrm>
          <a:prstGeom prst="rect">
            <a:avLst/>
          </a:prstGeom>
        </p:spPr>
        <p:txBody>
          <a:bodyPr wrap="square">
            <a:spAutoFit/>
          </a:bodyPr>
          <a:lstStyle/>
          <a:p>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வெண்ணாவலூருடையார்வேள்</a:t>
            </a:r>
            <a:endParaRPr lang="en-US" sz="1200" dirty="0">
              <a:solidFill>
                <a:srgbClr val="002060"/>
              </a:solidFill>
              <a:latin typeface="Times New Roman" pitchFamily="18" charset="0"/>
              <a:cs typeface="Times New Roman" pitchFamily="18" charset="0"/>
            </a:endParaRPr>
          </a:p>
        </p:txBody>
      </p:sp>
      <p:sp>
        <p:nvSpPr>
          <p:cNvPr id="7" name="Rectangle 6"/>
          <p:cNvSpPr/>
          <p:nvPr/>
        </p:nvSpPr>
        <p:spPr>
          <a:xfrm>
            <a:off x="228600" y="914400"/>
            <a:ext cx="8686800" cy="5761577"/>
          </a:xfrm>
          <a:prstGeom prst="rect">
            <a:avLst/>
          </a:prstGeom>
        </p:spPr>
        <p:txBody>
          <a:bodyPr wrap="square">
            <a:spAutoFit/>
          </a:bodyPr>
          <a:lstStyle/>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இந்நூல்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யசோதரன்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மன்னனின்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வரலாற்றை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விவரிக்கிறது</a:t>
            </a:r>
            <a:r>
              <a:rPr lang="en-US" sz="1200" b="1" dirty="0" smtClean="0">
                <a:solidFill>
                  <a:srgbClr val="002060"/>
                </a:solidFill>
                <a:latin typeface="Times New Roman" pitchFamily="18" charset="0"/>
                <a:cs typeface="Times New Roman" pitchFamily="18" charset="0"/>
              </a:rPr>
              <a:t>. </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உத்தர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புராணத்தை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ஜினசேனரின்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மாணாக்கர்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குணபத்திர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எழுதினார்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உத்தர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புராணத்தில்தான்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முதலாக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யசோதரன்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கூறப்படுகிறது</a:t>
            </a:r>
            <a:r>
              <a:rPr lang="en-US" sz="1200" b="1" dirty="0" smtClean="0">
                <a:solidFill>
                  <a:srgbClr val="002060"/>
                </a:solidFill>
                <a:latin typeface="Times New Roman" pitchFamily="18" charset="0"/>
                <a:cs typeface="Times New Roman" pitchFamily="18" charset="0"/>
              </a:rPr>
              <a:t>.</a:t>
            </a:r>
          </a:p>
          <a:p>
            <a:pPr algn="ctr">
              <a:lnSpc>
                <a:spcPct val="150000"/>
              </a:lnSpc>
            </a:pPr>
            <a:r>
              <a:rPr lang="en-US" sz="1200" b="1" dirty="0" smtClean="0">
                <a:solidFill>
                  <a:srgbClr val="FF0000"/>
                </a:solidFill>
                <a:latin typeface="Times New Roman" pitchFamily="18" charset="0"/>
                <a:cs typeface="Times New Roman" pitchFamily="18" charset="0"/>
              </a:rPr>
              <a:t>	</a:t>
            </a:r>
          </a:p>
          <a:p>
            <a:pPr algn="ctr">
              <a:lnSpc>
                <a:spcPct val="150000"/>
              </a:lnSpc>
            </a:pPr>
            <a:r>
              <a:rPr lang="en-US" sz="1200" b="1" dirty="0" err="1" smtClean="0">
                <a:solidFill>
                  <a:srgbClr val="002060"/>
                </a:solidFill>
                <a:latin typeface="Times New Roman" pitchFamily="18" charset="0"/>
                <a:cs typeface="Times New Roman" pitchFamily="18" charset="0"/>
              </a:rPr>
              <a:t>நூலாசிரியர்</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தமிழில்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யசோதர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வேறுபாடு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நிலவுகிறது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வடமொழியில்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குமார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மல்லிசேனரே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தமிழிலும்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அக்காவியத்தைப்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படைத்தது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வடமொழியில்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யசோதர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வாதிராஜ</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தமிழிலும்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இக்காவியம்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படைத்திருக்க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வேங்கடராமையங்கார்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கருதுகிறார்</a:t>
            </a:r>
            <a:r>
              <a:rPr lang="en-US" sz="1200" b="1" dirty="0" smtClean="0">
                <a:solidFill>
                  <a:srgbClr val="002060"/>
                </a:solidFill>
                <a:latin typeface="Times New Roman" pitchFamily="18" charset="0"/>
                <a:cs typeface="Times New Roman" pitchFamily="18" charset="0"/>
              </a:rPr>
              <a:t>.</a:t>
            </a:r>
          </a:p>
          <a:p>
            <a:pPr>
              <a:lnSpc>
                <a:spcPct val="170000"/>
              </a:lnSpc>
              <a:buFont typeface="Wingdings" pitchFamily="2" charset="2"/>
              <a:buChar char="Ø"/>
            </a:pPr>
            <a:r>
              <a:rPr lang="en-US" sz="1200" b="1" dirty="0" smtClean="0">
                <a:solidFill>
                  <a:srgbClr val="002060"/>
                </a:solidFill>
                <a:latin typeface="Times New Roman" pitchFamily="18" charset="0"/>
                <a:cs typeface="Times New Roman" pitchFamily="18" charset="0"/>
              </a:rPr>
              <a:t>’</a:t>
            </a:r>
            <a:r>
              <a:rPr lang="en-US" sz="1200" b="1" dirty="0" err="1" smtClean="0">
                <a:solidFill>
                  <a:srgbClr val="002060"/>
                </a:solidFill>
                <a:latin typeface="Times New Roman" pitchFamily="18" charset="0"/>
                <a:cs typeface="Times New Roman" pitchFamily="18" charset="0"/>
              </a:rPr>
              <a:t>புட்பதந்தன்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பொருள்சேர்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கதைதன்னைத்</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err="1" smtClean="0">
                <a:solidFill>
                  <a:srgbClr val="002060"/>
                </a:solidFill>
                <a:latin typeface="Times New Roman" pitchFamily="18" charset="0"/>
                <a:cs typeface="Times New Roman" pitchFamily="18" charset="0"/>
              </a:rPr>
              <a:t>திட்பமாய்ச்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செந்தமிழில்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செப்பினான்</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நட்புடையார்</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err="1" smtClean="0">
                <a:solidFill>
                  <a:srgbClr val="002060"/>
                </a:solidFill>
                <a:latin typeface="Times New Roman" pitchFamily="18" charset="0"/>
                <a:cs typeface="Times New Roman" pitchFamily="18" charset="0"/>
              </a:rPr>
              <a:t>நண்ணார்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இவர்என்ன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கொடைக்கையர்</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err="1" smtClean="0">
                <a:solidFill>
                  <a:srgbClr val="002060"/>
                </a:solidFill>
                <a:latin typeface="Times New Roman" pitchFamily="18" charset="0"/>
                <a:cs typeface="Times New Roman" pitchFamily="18" charset="0"/>
              </a:rPr>
              <a:t>வெண்ணாவல்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ஊருடைய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ஏட்டுப்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பிரதியில்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காணப்படும்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வெண்பாவால்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இந்நூலாசிரியர்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வெண்ணாவல்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ஊரில்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வள்ளல்வேள்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தெரியவருகிறது</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en-US" sz="1200" b="1" dirty="0" smtClean="0">
                <a:solidFill>
                  <a:srgbClr val="002060"/>
                </a:solidFill>
                <a:latin typeface="Times New Roman" pitchFamily="18" charset="0"/>
                <a:cs typeface="Times New Roman" pitchFamily="18" charset="0"/>
              </a:rPr>
              <a:t>‘</a:t>
            </a:r>
            <a:r>
              <a:rPr lang="en-US" sz="1200" b="1" dirty="0" err="1" smtClean="0">
                <a:solidFill>
                  <a:srgbClr val="002060"/>
                </a:solidFill>
                <a:latin typeface="Times New Roman" pitchFamily="18" charset="0"/>
                <a:cs typeface="Times New Roman" pitchFamily="18" charset="0"/>
              </a:rPr>
              <a:t>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இவரது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குடிப்பெயராகவே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அறியப்படுகிறது</a:t>
            </a:r>
            <a:r>
              <a:rPr lang="en-US" sz="1200" b="1" dirty="0" smtClean="0">
                <a:solidFill>
                  <a:srgbClr val="002060"/>
                </a:solidFill>
                <a:latin typeface="Times New Roman" pitchFamily="18" charset="0"/>
                <a:cs typeface="Times New Roman" pitchFamily="18" charset="0"/>
              </a:rPr>
              <a:t>. </a:t>
            </a:r>
          </a:p>
          <a:p>
            <a:pPr algn="ctr">
              <a:lnSpc>
                <a:spcPct val="170000"/>
              </a:lnSpc>
            </a:pPr>
            <a:r>
              <a:rPr lang="en-US" sz="1200" b="1" dirty="0" err="1" smtClean="0">
                <a:solidFill>
                  <a:srgbClr val="002060"/>
                </a:solidFill>
                <a:latin typeface="Times New Roman" pitchFamily="18" charset="0"/>
                <a:cs typeface="Times New Roman" pitchFamily="18" charset="0"/>
              </a:rPr>
              <a:t>காப்பிய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அமைப்பு</a:t>
            </a: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இக்காப்பியம்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ஐந்து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சருக்கங்களைக்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பாடல்கள்</a:t>
            </a:r>
            <a:r>
              <a:rPr lang="en-US" sz="1200" b="1" dirty="0" smtClean="0">
                <a:solidFill>
                  <a:srgbClr val="002060"/>
                </a:solidFill>
                <a:latin typeface="Times New Roman" pitchFamily="18" charset="0"/>
                <a:cs typeface="Times New Roman" pitchFamily="18" charset="0"/>
              </a:rPr>
              <a:t> 330. </a:t>
            </a:r>
            <a:r>
              <a:rPr lang="en-US" sz="1200" b="1" dirty="0" err="1" smtClean="0">
                <a:solidFill>
                  <a:srgbClr val="002060"/>
                </a:solidFill>
                <a:latin typeface="Times New Roman" pitchFamily="18" charset="0"/>
                <a:cs typeface="Times New Roman" pitchFamily="18" charset="0"/>
              </a:rPr>
              <a:t>சில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பதிப்புகளில்</a:t>
            </a:r>
            <a:r>
              <a:rPr lang="en-US" sz="1200" b="1" dirty="0" smtClean="0">
                <a:solidFill>
                  <a:srgbClr val="002060"/>
                </a:solidFill>
                <a:latin typeface="Times New Roman" pitchFamily="18" charset="0"/>
                <a:cs typeface="Times New Roman" pitchFamily="18" charset="0"/>
              </a:rPr>
              <a:t> 320 </a:t>
            </a:r>
            <a:r>
              <a:rPr lang="en-US" sz="1200" b="1" dirty="0" err="1" smtClean="0">
                <a:solidFill>
                  <a:srgbClr val="002060"/>
                </a:solidFill>
                <a:latin typeface="Times New Roman" pitchFamily="18" charset="0"/>
                <a:cs typeface="Times New Roman" pitchFamily="18" charset="0"/>
              </a:rPr>
              <a:t>பாடல்கள்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காணப்படுகின்றன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அபயருசி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என்பான்</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ஔ</a:t>
            </a:r>
            <a:r>
              <a:rPr lang="en-US" sz="1200" b="1" dirty="0" err="1" smtClean="0">
                <a:solidFill>
                  <a:srgbClr val="002060"/>
                </a:solidFill>
                <a:latin typeface="Times New Roman" pitchFamily="18" charset="0"/>
                <a:cs typeface="Times New Roman" pitchFamily="18" charset="0"/>
              </a:rPr>
              <a:t>தய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மாரிதத்தனுக்குத்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பழம்பிறப்பு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வரலாறு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உணர்த்திச்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நெறிப்படுத்தி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நற்கதி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r>
              <a:rPr lang="en-US" sz="1200" b="1" dirty="0" smtClean="0">
                <a:solidFill>
                  <a:srgbClr val="002060"/>
                </a:solidFill>
                <a:latin typeface="Times New Roman" pitchFamily="18" charset="0"/>
                <a:cs typeface="Times New Roman" pitchFamily="18" charset="0"/>
              </a:rPr>
              <a:t>.</a:t>
            </a:r>
            <a:endParaRPr lang="en-US" sz="1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76400" y="457200"/>
            <a:ext cx="5410200" cy="276999"/>
          </a:xfrm>
          <a:prstGeom prst="rect">
            <a:avLst/>
          </a:prstGeom>
        </p:spPr>
        <p:txBody>
          <a:bodyPr wrap="square">
            <a:spAutoFit/>
          </a:bodyPr>
          <a:lstStyle/>
          <a:p>
            <a:pPr algn="ctr"/>
            <a:r>
              <a:rPr lang="en-US" sz="1200" b="1" dirty="0" smtClean="0">
                <a:solidFill>
                  <a:srgbClr val="002060"/>
                </a:solidFill>
                <a:latin typeface="Times New Roman" pitchFamily="18" charset="0"/>
                <a:cs typeface="Times New Roman" pitchFamily="18" charset="0"/>
              </a:rPr>
              <a:t>3.உதயணகுமார </a:t>
            </a:r>
            <a:r>
              <a:rPr lang="en-US" sz="1200" b="1" dirty="0" err="1" smtClean="0">
                <a:solidFill>
                  <a:srgbClr val="002060"/>
                </a:solidFill>
                <a:latin typeface="Times New Roman" pitchFamily="18" charset="0"/>
                <a:cs typeface="Times New Roman" pitchFamily="18" charset="0"/>
              </a:rPr>
              <a:t>காவியம்</a:t>
            </a:r>
            <a:r>
              <a:rPr lang="en-US" sz="1200" b="1" dirty="0" smtClean="0">
                <a:solidFill>
                  <a:srgbClr val="002060"/>
                </a:solidFill>
                <a:latin typeface="Times New Roman" pitchFamily="18" charset="0"/>
                <a:cs typeface="Times New Roman" pitchFamily="18" charset="0"/>
              </a:rPr>
              <a:t> </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228600" y="1600200"/>
            <a:ext cx="8686800" cy="5152180"/>
          </a:xfrm>
          <a:prstGeom prst="rect">
            <a:avLst/>
          </a:prstGeom>
        </p:spPr>
        <p:txBody>
          <a:bodyPr wrap="square">
            <a:spAutoFit/>
          </a:bodyPr>
          <a:lstStyle/>
          <a:p>
            <a:pPr algn="just">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இது குணாட்டியர் என்பவர் வடமொழியில் எழுதிய பிருகத்கதா என்னும் நூலைத் தழுவித் தமிழில் கொங்குவேளிர் என்பவர் 7ஆம் நூற்றாண்டில் செய்த பெருங்கதை என்னும் நூலின் சுருக்கநூல்.</a:t>
            </a:r>
            <a:endParaRPr lang="en-US" sz="1200" b="1" dirty="0" smtClean="0">
              <a:solidFill>
                <a:srgbClr val="002060"/>
              </a:solidFill>
              <a:latin typeface="Times New Roman" pitchFamily="18" charset="0"/>
              <a:cs typeface="Times New Roman" pitchFamily="18" charset="0"/>
            </a:endParaRPr>
          </a:p>
          <a:p>
            <a:pPr algn="ctr">
              <a:lnSpc>
                <a:spcPct val="150000"/>
              </a:lnSpc>
            </a:pPr>
            <a:r>
              <a:rPr lang="en-US" sz="1200" b="1" dirty="0" err="1" smtClean="0">
                <a:solidFill>
                  <a:srgbClr val="002060"/>
                </a:solidFill>
                <a:latin typeface="Times New Roman" pitchFamily="18" charset="0"/>
                <a:cs typeface="Times New Roman" pitchFamily="18" charset="0"/>
              </a:rPr>
              <a:t>காப்பிய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அமைப்பு</a:t>
            </a:r>
            <a:endParaRPr lang="en-US" sz="1200" b="1" dirty="0" smtClean="0">
              <a:solidFill>
                <a:srgbClr val="002060"/>
              </a:solidFill>
              <a:latin typeface="Times New Roman" pitchFamily="18" charset="0"/>
              <a:cs typeface="Times New Roman" pitchFamily="18" charset="0"/>
            </a:endParaRPr>
          </a:p>
          <a:p>
            <a:pPr algn="ctr">
              <a:lnSpc>
                <a:spcPct val="150000"/>
              </a:lnSpc>
            </a:pP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உதயணகுமாரகாவியம் உதயணனின் கதையை மிகச்சுருக்கமாக</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367 விருத்தப்பா</a:t>
            </a:r>
            <a:r>
              <a:rPr lang="en-US" sz="1200" b="1" dirty="0" err="1" smtClean="0">
                <a:solidFill>
                  <a:srgbClr val="002060"/>
                </a:solidFill>
                <a:latin typeface="Times New Roman" pitchFamily="18" charset="0"/>
                <a:cs typeface="Times New Roman" pitchFamily="18" charset="0"/>
              </a:rPr>
              <a:t>வி</a:t>
            </a:r>
            <a:r>
              <a:rPr lang="ta-IN" sz="1200" b="1" dirty="0" smtClean="0">
                <a:solidFill>
                  <a:srgbClr val="002060"/>
                </a:solidFill>
                <a:latin typeface="Times New Roman" pitchFamily="18" charset="0"/>
                <a:cs typeface="Latha" pitchFamily="34" charset="0"/>
              </a:rPr>
              <a:t>ல் தருகிறது. </a:t>
            </a: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இந்நூலில் ஆறு காண்டங்கள் உள்ளன. </a:t>
            </a:r>
            <a:endParaRPr lang="en-US" sz="1200" b="1" dirty="0" smtClean="0">
              <a:solidFill>
                <a:srgbClr val="002060"/>
              </a:solidFill>
              <a:latin typeface="Times New Roman" pitchFamily="18" charset="0"/>
              <a:cs typeface="Times New Roman" pitchFamily="18" charset="0"/>
            </a:endParaRPr>
          </a:p>
          <a:p>
            <a:pPr marL="109728" indent="0">
              <a:lnSpc>
                <a:spcPct val="150000"/>
              </a:lnSpc>
            </a:pP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1.உஞ்சைக் காண்டம் </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2.இலாவண காண்டம்</a:t>
            </a:r>
            <a:br>
              <a:rPr lang="ta-IN" sz="1200" b="1" dirty="0" smtClean="0">
                <a:solidFill>
                  <a:srgbClr val="002060"/>
                </a:solidFill>
                <a:latin typeface="Times New Roman" pitchFamily="18" charset="0"/>
                <a:cs typeface="Latha" pitchFamily="34" charset="0"/>
              </a:rPr>
            </a:b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3.மகதகாண்டகம்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4.வத்தவ</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காண்டம்</a:t>
            </a:r>
            <a:br>
              <a:rPr lang="ta-IN" sz="1200" b="1" dirty="0" smtClean="0">
                <a:solidFill>
                  <a:srgbClr val="002060"/>
                </a:solidFill>
                <a:latin typeface="Times New Roman" pitchFamily="18" charset="0"/>
                <a:cs typeface="Latha" pitchFamily="34" charset="0"/>
              </a:rPr>
            </a:b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5.நரவாகன காண்டம் </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6.துறவுக்காண்ட</a:t>
            </a:r>
            <a:r>
              <a:rPr lang="en-US" sz="1200" b="1" dirty="0" err="1" smtClean="0">
                <a:solidFill>
                  <a:srgbClr val="002060"/>
                </a:solidFill>
                <a:latin typeface="Times New Roman" pitchFamily="18" charset="0"/>
                <a:cs typeface="Times New Roman" pitchFamily="18" charset="0"/>
              </a:rPr>
              <a:t>ம்</a:t>
            </a:r>
            <a:r>
              <a:rPr lang="ta-IN" sz="1200" b="1" dirty="0" smtClean="0">
                <a:solidFill>
                  <a:srgbClr val="002060"/>
                </a:solidFill>
                <a:latin typeface="Times New Roman" pitchFamily="18" charset="0"/>
                <a:cs typeface="Latha" pitchFamily="34" charset="0"/>
              </a:rPr>
              <a:t> </a:t>
            </a: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இதன்</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மூலநூல் பெருங்கதை</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காலம் 15ஆம் நூற்றாண்டு.</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இது சமண சமயத்தைச் சார்ந்த ஒரு நூல்.</a:t>
            </a:r>
            <a:endParaRPr lang="en-US" sz="1200" b="1" dirty="0" smtClean="0">
              <a:solidFill>
                <a:srgbClr val="002060"/>
              </a:solidFill>
              <a:latin typeface="Times New Roman" pitchFamily="18" charset="0"/>
              <a:cs typeface="Latha" pitchFamily="34" charset="0"/>
            </a:endParaRPr>
          </a:p>
          <a:p>
            <a:pPr algn="ctr">
              <a:lnSpc>
                <a:spcPct val="150000"/>
              </a:lnSpc>
            </a:pPr>
            <a:r>
              <a:rPr lang="en-US" sz="1200" b="1" dirty="0" err="1" smtClean="0">
                <a:solidFill>
                  <a:srgbClr val="002060"/>
                </a:solidFill>
                <a:latin typeface="Times New Roman" pitchFamily="18" charset="0"/>
                <a:cs typeface="Times New Roman" pitchFamily="18" charset="0"/>
              </a:rPr>
              <a:t>காப்பியக்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endParaRPr lang="en-US" sz="1200" b="1" dirty="0" smtClean="0">
              <a:solidFill>
                <a:srgbClr val="002060"/>
              </a:solidFill>
              <a:latin typeface="Times New Roman" pitchFamily="18" charset="0"/>
              <a:cs typeface="Times New Roman" pitchFamily="18" charset="0"/>
            </a:endParaRPr>
          </a:p>
          <a:p>
            <a:pPr algn="ctr">
              <a:lnSpc>
                <a:spcPct val="150000"/>
              </a:lnSpc>
            </a:pPr>
            <a:endParaRPr lang="en-US" sz="1200" b="1" dirty="0" smtClean="0">
              <a:solidFill>
                <a:srgbClr val="002060"/>
              </a:solidFill>
              <a:latin typeface="Times New Roman" pitchFamily="18" charset="0"/>
              <a:cs typeface="Times New Roman" pitchFamily="18" charset="0"/>
            </a:endParaRPr>
          </a:p>
          <a:p>
            <a:pPr algn="just">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அவந்தி நாட்டு மன்னன் பிரச்சோதனனால் சிறை பிடிக்கப்படும் கெளசாம்பி மன்னன் உதயணன் அதிலிருந்து தப்பி, பிரச்சோதனனின் மகளைக் காதலித்துத் திருமணம் செய்கிறான்.</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இறுதியில் துறவறம் மேற்கொள்கிறான் என்று </a:t>
            </a:r>
            <a:r>
              <a:rPr lang="en-US" sz="1200" b="1" dirty="0" err="1" smtClean="0">
                <a:solidFill>
                  <a:srgbClr val="002060"/>
                </a:solidFill>
                <a:latin typeface="Times New Roman" pitchFamily="18" charset="0"/>
                <a:cs typeface="Times New Roman" pitchFamily="18" charset="0"/>
              </a:rPr>
              <a:t>சொ</a:t>
            </a:r>
            <a:r>
              <a:rPr lang="ta-IN" sz="1200" b="1" dirty="0" smtClean="0">
                <a:solidFill>
                  <a:srgbClr val="002060"/>
                </a:solidFill>
                <a:latin typeface="Times New Roman" pitchFamily="18" charset="0"/>
                <a:cs typeface="Latha" pitchFamily="34" charset="0"/>
              </a:rPr>
              <a:t>ல்லும் கதை இது. </a:t>
            </a:r>
            <a:endParaRPr lang="en-US" sz="1200" b="1" dirty="0" smtClean="0">
              <a:solidFill>
                <a:srgbClr val="002060"/>
              </a:solidFill>
              <a:latin typeface="Times New Roman" pitchFamily="18" charset="0"/>
              <a:cs typeface="Times New Roman" pitchFamily="18" charset="0"/>
            </a:endParaRPr>
          </a:p>
          <a:p>
            <a:pPr algn="just">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சமண சமயத்தைச் சேர்ந்த பெண் துறவியால் பாடப்பட்டது என்று கருதப்படுகிறது.</a:t>
            </a:r>
            <a:endParaRPr lang="en-US" sz="1200" b="1" dirty="0">
              <a:solidFill>
                <a:srgbClr val="002060"/>
              </a:solidFill>
              <a:latin typeface="Times New Roman" pitchFamily="18" charset="0"/>
              <a:cs typeface="Times New Roman" pitchFamily="18" charset="0"/>
            </a:endParaRPr>
          </a:p>
        </p:txBody>
      </p:sp>
      <p:sp>
        <p:nvSpPr>
          <p:cNvPr id="7" name="Rectangle 6"/>
          <p:cNvSpPr/>
          <p:nvPr/>
        </p:nvSpPr>
        <p:spPr>
          <a:xfrm>
            <a:off x="2819400" y="914400"/>
            <a:ext cx="4572000" cy="276999"/>
          </a:xfrm>
          <a:prstGeom prst="rect">
            <a:avLst/>
          </a:prstGeom>
        </p:spPr>
        <p:txBody>
          <a:bodyPr wrap="square">
            <a:spAutoFit/>
          </a:bodyPr>
          <a:lstStyle/>
          <a:p>
            <a:r>
              <a:rPr lang="en-US" sz="1200"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endParaRPr lang="en-US" sz="1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981200" y="533401"/>
            <a:ext cx="4876800" cy="276999"/>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endParaRPr lang="en-US" sz="1200" b="1" dirty="0">
              <a:latin typeface="Times New Roman" pitchFamily="18" charset="0"/>
              <a:cs typeface="Times New Roman" pitchFamily="18" charset="0"/>
            </a:endParaRPr>
          </a:p>
        </p:txBody>
      </p:sp>
      <p:sp>
        <p:nvSpPr>
          <p:cNvPr id="4" name="Rectangle 3"/>
          <p:cNvSpPr/>
          <p:nvPr/>
        </p:nvSpPr>
        <p:spPr>
          <a:xfrm>
            <a:off x="2514600" y="304800"/>
            <a:ext cx="2895600" cy="276999"/>
          </a:xfrm>
          <a:prstGeom prst="rect">
            <a:avLst/>
          </a:prstGeom>
        </p:spPr>
        <p:txBody>
          <a:bodyPr wrap="square">
            <a:spAutoFit/>
          </a:bodyPr>
          <a:lstStyle/>
          <a:p>
            <a:pPr algn="ctr"/>
            <a:r>
              <a:rPr lang="en-US" sz="1200" b="1" dirty="0" smtClean="0">
                <a:solidFill>
                  <a:srgbClr val="002060"/>
                </a:solidFill>
                <a:latin typeface="Times New Roman" pitchFamily="18" charset="0"/>
                <a:cs typeface="Times New Roman" pitchFamily="18" charset="0"/>
              </a:rPr>
              <a:t>4. </a:t>
            </a:r>
            <a:r>
              <a:rPr lang="en-US" sz="1200" b="1" dirty="0" err="1" smtClean="0">
                <a:solidFill>
                  <a:srgbClr val="002060"/>
                </a:solidFill>
                <a:latin typeface="Times New Roman" pitchFamily="18" charset="0"/>
                <a:cs typeface="Times New Roman" pitchFamily="18" charset="0"/>
              </a:rPr>
              <a:t>நீலகேசி</a:t>
            </a:r>
            <a:endParaRPr lang="en-US" sz="1200" b="1" dirty="0">
              <a:solidFill>
                <a:srgbClr val="002060"/>
              </a:solidFill>
              <a:latin typeface="Times New Roman" pitchFamily="18" charset="0"/>
              <a:cs typeface="Times New Roman" pitchFamily="18" charset="0"/>
            </a:endParaRPr>
          </a:p>
        </p:txBody>
      </p:sp>
      <p:sp>
        <p:nvSpPr>
          <p:cNvPr id="5" name="Rectangle 4"/>
          <p:cNvSpPr/>
          <p:nvPr/>
        </p:nvSpPr>
        <p:spPr>
          <a:xfrm>
            <a:off x="152400" y="990600"/>
            <a:ext cx="8763000" cy="5743111"/>
          </a:xfrm>
          <a:prstGeom prst="rect">
            <a:avLst/>
          </a:prstGeom>
        </p:spPr>
        <p:txBody>
          <a:bodyPr wrap="square">
            <a:spAutoFit/>
          </a:bodyPr>
          <a:lstStyle/>
          <a:p>
            <a:pPr lvl="1"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பௌத்த சமயத்தின் பெருமை கூற எழுந்த காப்பியமான குண்டலகேசி எனும் நூலுக்கு மறுப்பாகவே நீலகேசி எழுதப்பட்டுள்ளது. </a:t>
            </a:r>
            <a:endParaRPr lang="en-US" sz="1200" b="1" dirty="0" smtClean="0">
              <a:solidFill>
                <a:srgbClr val="002060"/>
              </a:solidFill>
              <a:latin typeface="Times New Roman" pitchFamily="18" charset="0"/>
              <a:cs typeface="Times New Roman" pitchFamily="18" charset="0"/>
            </a:endParaRPr>
          </a:p>
          <a:p>
            <a:pPr lvl="1"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இந்நூல்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ஆகும்</a:t>
            </a:r>
            <a:r>
              <a:rPr lang="en-US" sz="1200" b="1" dirty="0" smtClean="0">
                <a:solidFill>
                  <a:srgbClr val="002060"/>
                </a:solidFill>
                <a:latin typeface="Times New Roman" pitchFamily="18" charset="0"/>
                <a:cs typeface="Times New Roman" pitchFamily="18" charset="0"/>
              </a:rPr>
              <a:t>.</a:t>
            </a:r>
          </a:p>
          <a:p>
            <a:pPr lvl="1" algn="ctr">
              <a:lnSpc>
                <a:spcPct val="170000"/>
              </a:lnSpc>
            </a:pPr>
            <a:r>
              <a:rPr lang="en-US" sz="1200" b="1" dirty="0" err="1" smtClean="0">
                <a:solidFill>
                  <a:srgbClr val="002060"/>
                </a:solidFill>
                <a:latin typeface="Times New Roman" pitchFamily="18" charset="0"/>
                <a:cs typeface="Times New Roman" pitchFamily="18" charset="0"/>
              </a:rPr>
              <a:t>நீலகேசி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நூலமைப்பு</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இந்நூல் கடவுள் வாழ்த்து தவிர</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10 பகுதிகளாக வகுக்கப்பட்டுள்ளது. மொத்தமாக 894 பாடல்கள் உள்ளன. </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விருத்தப்பாவினால் ஆனது</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திட்டவட்டமாக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அறிய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முடியவில்லை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எழுத்தமைதிக்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a:t>
            </a:r>
            <a:r>
              <a:rPr lang="en-US" sz="1200" b="1" dirty="0" smtClean="0">
                <a:solidFill>
                  <a:srgbClr val="002060"/>
                </a:solidFill>
                <a:latin typeface="Times New Roman" pitchFamily="18" charset="0"/>
                <a:cs typeface="Times New Roman" pitchFamily="18" charset="0"/>
              </a:rPr>
              <a:t>. 4 </a:t>
            </a:r>
            <a:r>
              <a:rPr lang="en-US" sz="1200" b="1" dirty="0" err="1" smtClean="0">
                <a:solidFill>
                  <a:srgbClr val="002060"/>
                </a:solidFill>
                <a:latin typeface="Times New Roman" pitchFamily="18" charset="0"/>
                <a:cs typeface="Times New Roman" pitchFamily="18" charset="0"/>
              </a:rPr>
              <a:t>அல்லது</a:t>
            </a:r>
            <a:r>
              <a:rPr lang="en-US" sz="1200" b="1" dirty="0" smtClean="0">
                <a:solidFill>
                  <a:srgbClr val="002060"/>
                </a:solidFill>
                <a:latin typeface="Times New Roman" pitchFamily="18" charset="0"/>
                <a:cs typeface="Times New Roman" pitchFamily="18" charset="0"/>
              </a:rPr>
              <a:t> 5 </a:t>
            </a:r>
            <a:r>
              <a:rPr lang="en-US" sz="1200" b="1" dirty="0" err="1" smtClean="0">
                <a:solidFill>
                  <a:srgbClr val="002060"/>
                </a:solidFill>
                <a:latin typeface="Times New Roman" pitchFamily="18" charset="0"/>
                <a:cs typeface="Times New Roman" pitchFamily="18" charset="0"/>
              </a:rPr>
              <a:t>நூற்றாண்டு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இந்நூலுக்கு </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நீலகேசி திரட்டு</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என்ற பெயரும் காணப்படுகிறது.</a:t>
            </a:r>
            <a:endParaRPr lang="en-US" sz="1200" b="1" dirty="0" smtClean="0">
              <a:solidFill>
                <a:srgbClr val="002060"/>
              </a:solidFill>
              <a:latin typeface="Times New Roman" pitchFamily="18" charset="0"/>
              <a:cs typeface="Latha" pitchFamily="34" charset="0"/>
            </a:endParaRPr>
          </a:p>
          <a:p>
            <a:pPr algn="ctr">
              <a:lnSpc>
                <a:spcPct val="170000"/>
              </a:lnSpc>
            </a:pPr>
            <a:endParaRPr lang="en-US" sz="1200" b="1" dirty="0" smtClean="0">
              <a:solidFill>
                <a:srgbClr val="002060"/>
              </a:solidFill>
              <a:latin typeface="Times New Roman" pitchFamily="18" charset="0"/>
              <a:cs typeface="Times New Roman" pitchFamily="18" charset="0"/>
            </a:endParaRPr>
          </a:p>
          <a:p>
            <a:pPr algn="ctr">
              <a:lnSpc>
                <a:spcPct val="170000"/>
              </a:lnSpc>
            </a:pPr>
            <a:r>
              <a:rPr lang="en-US" sz="1200" b="1" dirty="0" err="1" smtClean="0">
                <a:solidFill>
                  <a:srgbClr val="002060"/>
                </a:solidFill>
                <a:latin typeface="Times New Roman" pitchFamily="18" charset="0"/>
                <a:cs typeface="Times New Roman" pitchFamily="18" charset="0"/>
              </a:rPr>
              <a:t>நீலகேசி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நீலகேசி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திருவளங்காடு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பக்கத்தில்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பழையனூர்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ஊரில்வசித்து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அப்பேய்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முனிவரான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முனிசந்திர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என்பவரிடம்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ஆகமங்களைக்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திருவறம்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அழைக்கப்படும்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அறத்தை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உறுதிப்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பூணுகிறாள்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சமயத்தாரிடம்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அவர்களிடம்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வாதுசெய்து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சமணத்தை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நாட்டுகிறாள்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இதுதான்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நீலகேசி"யின்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கதைச்சுருக்கம்</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நீலகேசி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சமயங்களாவன</a:t>
            </a:r>
            <a:r>
              <a:rPr lang="en-US" sz="1200" b="1" dirty="0" smtClean="0">
                <a:solidFill>
                  <a:srgbClr val="002060"/>
                </a:solidFill>
                <a:latin typeface="Times New Roman" pitchFamily="18" charset="0"/>
                <a:cs typeface="Times New Roman" pitchFamily="18" charset="0"/>
              </a:rPr>
              <a:t> :</a:t>
            </a:r>
          </a:p>
          <a:p>
            <a:pPr algn="just">
              <a:lnSpc>
                <a:spcPct val="170000"/>
              </a:lnSpc>
            </a:pPr>
            <a:r>
              <a:rPr lang="en-US" sz="1200" b="1" dirty="0" smtClean="0">
                <a:solidFill>
                  <a:srgbClr val="002060"/>
                </a:solidFill>
                <a:latin typeface="Times New Roman" pitchFamily="18" charset="0"/>
                <a:cs typeface="Times New Roman" pitchFamily="18" charset="0"/>
              </a:rPr>
              <a:t>  1.பெளத்தம், 2.ஆசிவகம், 3.சாங்கியம், 4.வைசேடிகம், 5.வேத </a:t>
            </a:r>
            <a:r>
              <a:rPr lang="en-US" sz="1200" b="1" dirty="0" err="1" smtClean="0">
                <a:solidFill>
                  <a:srgbClr val="002060"/>
                </a:solidFill>
                <a:latin typeface="Times New Roman" pitchFamily="18" charset="0"/>
                <a:cs typeface="Times New Roman" pitchFamily="18" charset="0"/>
              </a:rPr>
              <a:t>மதம்</a:t>
            </a:r>
            <a:r>
              <a:rPr lang="en-US" sz="1200" b="1" dirty="0" smtClean="0">
                <a:solidFill>
                  <a:srgbClr val="002060"/>
                </a:solidFill>
                <a:latin typeface="Times New Roman" pitchFamily="18" charset="0"/>
                <a:cs typeface="Times New Roman" pitchFamily="18" charset="0"/>
              </a:rPr>
              <a:t>, 6.பூத </a:t>
            </a:r>
            <a:r>
              <a:rPr lang="en-US" sz="1200" b="1" dirty="0" err="1" smtClean="0">
                <a:solidFill>
                  <a:srgbClr val="002060"/>
                </a:solidFill>
                <a:latin typeface="Times New Roman" pitchFamily="18" charset="0"/>
                <a:cs typeface="Times New Roman" pitchFamily="18" charset="0"/>
              </a:rPr>
              <a:t>வாதம்</a:t>
            </a:r>
            <a:r>
              <a:rPr lang="en-US" sz="1200" b="1" dirty="0" smtClean="0">
                <a:solidFill>
                  <a:srgbClr val="002060"/>
                </a:solidFill>
                <a:latin typeface="Times New Roman" pitchFamily="18" charset="0"/>
                <a:cs typeface="Times New Roman" pitchFamily="18" charset="0"/>
              </a:rPr>
              <a:t>. </a:t>
            </a:r>
          </a:p>
        </p:txBody>
      </p:sp>
    </p:spTree>
    <p:extLst>
      <p:ext uri="{BB962C8B-B14F-4D97-AF65-F5344CB8AC3E}">
        <p14:creationId xmlns="" xmlns:p14="http://schemas.microsoft.com/office/powerpoint/2010/main" val="1576604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62200" y="228600"/>
            <a:ext cx="4572000" cy="623248"/>
          </a:xfrm>
          <a:prstGeom prst="rect">
            <a:avLst/>
          </a:prstGeom>
        </p:spPr>
        <p:txBody>
          <a:bodyPr wrap="square">
            <a:spAutoFit/>
          </a:bodyPr>
          <a:lstStyle/>
          <a:p>
            <a:pPr algn="ctr">
              <a:lnSpc>
                <a:spcPct val="150000"/>
              </a:lnSpc>
            </a:pPr>
            <a:r>
              <a:rPr lang="en-US" sz="1200" b="1" dirty="0" smtClean="0">
                <a:solidFill>
                  <a:srgbClr val="002060"/>
                </a:solidFill>
                <a:latin typeface="Times New Roman" pitchFamily="18" charset="0"/>
                <a:cs typeface="Times New Roman" pitchFamily="18" charset="0"/>
              </a:rPr>
              <a:t>5. </a:t>
            </a:r>
            <a:r>
              <a:rPr lang="en-US" sz="1200" b="1" dirty="0" err="1" smtClean="0">
                <a:solidFill>
                  <a:srgbClr val="002060"/>
                </a:solidFill>
                <a:latin typeface="Times New Roman" pitchFamily="18" charset="0"/>
                <a:cs typeface="Times New Roman" pitchFamily="18" charset="0"/>
              </a:rPr>
              <a:t>நாககுமார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காவியம்</a:t>
            </a:r>
            <a:endParaRPr lang="en-US" sz="1200" b="1" dirty="0" smtClean="0">
              <a:solidFill>
                <a:srgbClr val="002060"/>
              </a:solidFill>
              <a:latin typeface="Times New Roman" pitchFamily="18" charset="0"/>
              <a:cs typeface="Times New Roman" pitchFamily="18" charset="0"/>
            </a:endParaRPr>
          </a:p>
          <a:p>
            <a:pPr algn="ctr">
              <a:lnSpc>
                <a:spcPct val="150000"/>
              </a:lnSpc>
            </a:pP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r>
              <a:rPr lang="en-US" sz="1200" b="1" dirty="0" smtClean="0">
                <a:solidFill>
                  <a:srgbClr val="002060"/>
                </a:solidFill>
                <a:latin typeface="Times New Roman" pitchFamily="18" charset="0"/>
                <a:cs typeface="Times New Roman" pitchFamily="18" charset="0"/>
              </a:rPr>
              <a:t>. </a:t>
            </a:r>
            <a:endParaRPr lang="en-US" sz="1200" dirty="0">
              <a:solidFill>
                <a:srgbClr val="002060"/>
              </a:solidFill>
              <a:latin typeface="Times New Roman" pitchFamily="18" charset="0"/>
              <a:cs typeface="Times New Roman" pitchFamily="18" charset="0"/>
            </a:endParaRPr>
          </a:p>
        </p:txBody>
      </p:sp>
      <p:sp>
        <p:nvSpPr>
          <p:cNvPr id="5" name="Rectangle 4"/>
          <p:cNvSpPr/>
          <p:nvPr/>
        </p:nvSpPr>
        <p:spPr>
          <a:xfrm>
            <a:off x="228600" y="838200"/>
            <a:ext cx="8686800" cy="6098643"/>
          </a:xfrm>
          <a:prstGeom prst="rect">
            <a:avLst/>
          </a:prstGeom>
        </p:spPr>
        <p:txBody>
          <a:bodyPr wrap="square">
            <a:spAutoFit/>
          </a:bodyPr>
          <a:lstStyle/>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இந்நூல் நாககுமார காவியம் அல்லது நாகபஞ்சமி கதை எனப்படும்</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சிரோணிக நாட்டு மன்னனின் வேண்டுகோளுக்கு இணங்கிக் கௌதமர் என்பார் அவனுக்குக் கதை கூறும் பாங்கில் இந்நூல் அமைக்கப்பட்டு உள்ளது. </a:t>
            </a:r>
            <a:endParaRPr lang="en-US" sz="1200" b="1" dirty="0" smtClean="0">
              <a:solidFill>
                <a:srgbClr val="002060"/>
              </a:solidFill>
              <a:latin typeface="Times New Roman" pitchFamily="18" charset="0"/>
              <a:cs typeface="Latha" pitchFamily="34" charset="0"/>
            </a:endParaRPr>
          </a:p>
          <a:p>
            <a:pPr algn="just">
              <a:lnSpc>
                <a:spcPct val="170000"/>
              </a:lnSpc>
            </a:pPr>
            <a:endParaRPr lang="en-US" sz="1200" b="1" dirty="0" smtClean="0">
              <a:solidFill>
                <a:srgbClr val="002060"/>
              </a:solidFill>
              <a:latin typeface="Times New Roman" pitchFamily="18" charset="0"/>
              <a:cs typeface="Latha" pitchFamily="34" charset="0"/>
            </a:endParaRPr>
          </a:p>
          <a:p>
            <a:pPr algn="ctr">
              <a:lnSpc>
                <a:spcPct val="170000"/>
              </a:lnSpc>
            </a:pPr>
            <a:r>
              <a:rPr lang="en-US" sz="1200" b="1" dirty="0" err="1" smtClean="0">
                <a:solidFill>
                  <a:srgbClr val="002060"/>
                </a:solidFill>
                <a:latin typeface="Times New Roman" pitchFamily="18" charset="0"/>
                <a:cs typeface="Times New Roman" pitchFamily="18" charset="0"/>
              </a:rPr>
              <a:t>காப்பிய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அமைப்பு</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170 விருத்தப்பாக்களால் ஆக்கப்பட்ட இந்நூல் ஐந்து சருக்கங்களாகப் பிரிக்கப்பட்டுள்ளது.</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சமண சமய நூலான நாககுமார காவியம் அச்சமயக் கொள்கைகளை நூலில் விளக்க முற்படுகிறது.</a:t>
            </a:r>
            <a:endParaRPr lang="en-US" sz="1200" b="1" dirty="0" smtClean="0">
              <a:solidFill>
                <a:srgbClr val="002060"/>
              </a:solidFill>
              <a:latin typeface="Times New Roman" pitchFamily="18" charset="0"/>
              <a:cs typeface="Times New Roman" pitchFamily="18" charset="0"/>
            </a:endParaRPr>
          </a:p>
          <a:p>
            <a:pPr algn="just">
              <a:lnSpc>
                <a:spcPct val="16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நாககுமாரகாவியம்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a:t>
            </a:r>
            <a:r>
              <a:rPr lang="en-US" sz="1200" b="1" dirty="0" smtClean="0">
                <a:solidFill>
                  <a:srgbClr val="002060"/>
                </a:solidFill>
                <a:latin typeface="Times New Roman" pitchFamily="18" charset="0"/>
                <a:cs typeface="Times New Roman" pitchFamily="18" charset="0"/>
              </a:rPr>
              <a:t>. 12ஆம் </a:t>
            </a:r>
            <a:r>
              <a:rPr lang="en-US" sz="1200" b="1" dirty="0" err="1" smtClean="0">
                <a:solidFill>
                  <a:srgbClr val="002060"/>
                </a:solidFill>
                <a:latin typeface="Times New Roman" pitchFamily="18" charset="0"/>
                <a:cs typeface="Times New Roman" pitchFamily="18" charset="0"/>
              </a:rPr>
              <a:t>நூற்றாண்டுக்கு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முற்பட்டது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என்பர்</a:t>
            </a:r>
            <a:r>
              <a:rPr lang="en-US" sz="1200" b="1" dirty="0" smtClean="0">
                <a:solidFill>
                  <a:srgbClr val="002060"/>
                </a:solidFill>
                <a:latin typeface="Times New Roman" pitchFamily="18" charset="0"/>
                <a:cs typeface="Times New Roman" pitchFamily="18" charset="0"/>
              </a:rPr>
              <a:t>.</a:t>
            </a:r>
          </a:p>
          <a:p>
            <a:pPr algn="just">
              <a:lnSpc>
                <a:spcPct val="16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சென்னைப்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பல்கலைக்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கழகம்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அச்சில்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அருந்தமிழ்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வரிசையில்</a:t>
            </a:r>
            <a:r>
              <a:rPr lang="en-US" sz="1200" b="1" dirty="0" smtClean="0">
                <a:solidFill>
                  <a:srgbClr val="002060"/>
                </a:solidFill>
                <a:latin typeface="Times New Roman" pitchFamily="18" charset="0"/>
                <a:cs typeface="Times New Roman" pitchFamily="18" charset="0"/>
              </a:rPr>
              <a:t> 1973இல் </a:t>
            </a:r>
            <a:r>
              <a:rPr lang="en-US" sz="1200" b="1" dirty="0" err="1" smtClean="0">
                <a:solidFill>
                  <a:srgbClr val="002060"/>
                </a:solidFill>
                <a:latin typeface="Times New Roman" pitchFamily="18" charset="0"/>
                <a:cs typeface="Times New Roman" pitchFamily="18" charset="0"/>
              </a:rPr>
              <a:t>இந்நூலை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வெளியிட்டுள்ளது</a:t>
            </a:r>
            <a:r>
              <a:rPr lang="en-US" sz="1200" b="1" dirty="0" smtClean="0">
                <a:solidFill>
                  <a:srgbClr val="002060"/>
                </a:solidFill>
                <a:latin typeface="Times New Roman" pitchFamily="18" charset="0"/>
                <a:cs typeface="Times New Roman" pitchFamily="18" charset="0"/>
              </a:rPr>
              <a:t>.</a:t>
            </a:r>
          </a:p>
          <a:p>
            <a:pPr algn="just">
              <a:lnSpc>
                <a:spcPct val="160000"/>
              </a:lnSpc>
              <a:buFont typeface="Wingdings" pitchFamily="2" charset="2"/>
              <a:buChar char="Ø"/>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இந்நூலை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சண்முகம்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பதிப்பித்துள்ளார்</a:t>
            </a:r>
            <a:endParaRPr lang="en-US" sz="1200" b="1" dirty="0" smtClean="0">
              <a:solidFill>
                <a:srgbClr val="002060"/>
              </a:solidFill>
              <a:latin typeface="Times New Roman" pitchFamily="18" charset="0"/>
              <a:cs typeface="Times New Roman" pitchFamily="18" charset="0"/>
            </a:endParaRPr>
          </a:p>
          <a:p>
            <a:pPr algn="just">
              <a:lnSpc>
                <a:spcPct val="160000"/>
              </a:lnSpc>
            </a:pPr>
            <a:r>
              <a:rPr lang="en-US" sz="1200" b="1" dirty="0" smtClean="0">
                <a:solidFill>
                  <a:srgbClr val="002060"/>
                </a:solidFill>
                <a:latin typeface="Times New Roman" pitchFamily="18" charset="0"/>
                <a:cs typeface="Times New Roman" pitchFamily="18" charset="0"/>
              </a:rPr>
              <a:t>				</a:t>
            </a:r>
          </a:p>
          <a:p>
            <a:pPr algn="just">
              <a:lnSpc>
                <a:spcPct val="16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இளமைக் காலத்தில் இன்பம் துய்ப்பதிலேயே தனது காலத்தைக் கழித்த நாககுமாரன் தனது இறுதிக் காலத்தில் வாழ்வின் நிலையாமையை உணர்ந்து துறவு மேற்கொள்வதே இக்</a:t>
            </a:r>
            <a:r>
              <a:rPr lang="en-US" sz="1200" b="1" dirty="0" err="1" smtClean="0">
                <a:solidFill>
                  <a:srgbClr val="002060"/>
                </a:solidFill>
                <a:latin typeface="Times New Roman" pitchFamily="18" charset="0"/>
                <a:cs typeface="Times New Roman" pitchFamily="18" charset="0"/>
              </a:rPr>
              <a:t>காப்பியத்தின்</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கதை</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பிறவி</a:t>
            </a:r>
            <a:r>
              <a:rPr lang="en-US" sz="1200" b="1" dirty="0" err="1" smtClean="0">
                <a:solidFill>
                  <a:srgbClr val="002060"/>
                </a:solidFill>
                <a:latin typeface="Times New Roman" pitchFamily="18" charset="0"/>
                <a:cs typeface="Times New Roman" pitchFamily="18" charset="0"/>
              </a:rPr>
              <a:t>யி</a:t>
            </a:r>
            <a:r>
              <a:rPr lang="ta-IN" sz="1200" b="1" dirty="0" smtClean="0">
                <a:solidFill>
                  <a:srgbClr val="002060"/>
                </a:solidFill>
                <a:latin typeface="Times New Roman" pitchFamily="18" charset="0"/>
                <a:cs typeface="Latha" pitchFamily="34" charset="0"/>
              </a:rPr>
              <a:t>ல்</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இருந்து</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விடுபட்டு</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முத்தி</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பெறுவதற்குத் துறவின் இன்றியமையாமை பற்றிப் பேசுவதே இக்கதையின் நோக்கமாகத் தெரிகிறது.</a:t>
            </a:r>
            <a:endParaRPr lang="en-US" sz="1200" b="1" dirty="0" smtClean="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113033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743200" y="228600"/>
            <a:ext cx="3809999" cy="461665"/>
          </a:xfrm>
          <a:prstGeom prst="rect">
            <a:avLst/>
          </a:prstGeom>
        </p:spPr>
        <p:txBody>
          <a:bodyPr wrap="square">
            <a:spAutoFit/>
          </a:bodyPr>
          <a:lstStyle/>
          <a:p>
            <a:pPr algn="ctr"/>
            <a:r>
              <a:rPr lang="en-US" sz="2400" b="1" dirty="0" smtClean="0">
                <a:solidFill>
                  <a:srgbClr val="FF0000"/>
                </a:solidFill>
                <a:latin typeface="Latha" pitchFamily="34" charset="0"/>
                <a:cs typeface="Latha" pitchFamily="34" charset="0"/>
              </a:rPr>
              <a:t>   </a:t>
            </a:r>
            <a:r>
              <a:rPr lang="en-US" sz="1200" b="1" dirty="0" err="1" smtClean="0">
                <a:solidFill>
                  <a:srgbClr val="002060"/>
                </a:solidFill>
                <a:latin typeface="Times New Roman" pitchFamily="18" charset="0"/>
                <a:cs typeface="Times New Roman" pitchFamily="18" charset="0"/>
              </a:rPr>
              <a:t>காப்பிய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இலக்கியம்</a:t>
            </a:r>
            <a:endParaRPr lang="en-US" sz="1200" dirty="0">
              <a:solidFill>
                <a:srgbClr val="002060"/>
              </a:solidFill>
              <a:latin typeface="Times New Roman" pitchFamily="18" charset="0"/>
              <a:cs typeface="Times New Roman" pitchFamily="18" charset="0"/>
            </a:endParaRPr>
          </a:p>
        </p:txBody>
      </p:sp>
      <p:sp>
        <p:nvSpPr>
          <p:cNvPr id="6" name="Rectangle 5"/>
          <p:cNvSpPr/>
          <p:nvPr/>
        </p:nvSpPr>
        <p:spPr>
          <a:xfrm>
            <a:off x="457200" y="762000"/>
            <a:ext cx="8153400" cy="5780044"/>
          </a:xfrm>
          <a:prstGeom prst="rect">
            <a:avLst/>
          </a:prstGeom>
        </p:spPr>
        <p:txBody>
          <a:bodyPr wrap="square">
            <a:spAutoFit/>
          </a:bodyPr>
          <a:lstStyle/>
          <a:p>
            <a:pPr algn="just">
              <a:lnSpc>
                <a:spcPct val="150000"/>
              </a:lnSpc>
              <a:buFont typeface="Wingdings" pitchFamily="2" charset="2"/>
              <a:buChar char="Ø"/>
            </a:pPr>
            <a:r>
              <a:rPr lang="ta-IN" sz="1200" b="1" dirty="0" smtClean="0">
                <a:solidFill>
                  <a:srgbClr val="002060"/>
                </a:solidFill>
                <a:latin typeface="Times New Roman" pitchFamily="18" charset="0"/>
                <a:ea typeface="Arial Unicode MS" pitchFamily="34" charset="-128"/>
                <a:cs typeface="Latha" pitchFamily="34" charset="0"/>
              </a:rPr>
              <a:t>காப்பியம் என்பது இலக்கிய வடிவங்களில் ஒன்று. அறம்,பொருள், இன்பம், வீடு என்பனவற்றோடு ஒரு ஒப்பிலாத் தலைவனையும்</a:t>
            </a:r>
            <a:r>
              <a:rPr lang="en-US" sz="1200" b="1" dirty="0" smtClean="0">
                <a:solidFill>
                  <a:srgbClr val="002060"/>
                </a:solidFill>
                <a:latin typeface="Times New Roman" pitchFamily="18" charset="0"/>
                <a:ea typeface="Arial Unicode MS" pitchFamily="34" charset="-128"/>
                <a:cs typeface="Times New Roman" pitchFamily="18" charset="0"/>
              </a:rPr>
              <a:t>,</a:t>
            </a:r>
            <a:r>
              <a:rPr lang="ta-IN" sz="1200" b="1" dirty="0" smtClean="0">
                <a:solidFill>
                  <a:srgbClr val="002060"/>
                </a:solidFill>
                <a:latin typeface="Times New Roman" pitchFamily="18" charset="0"/>
                <a:ea typeface="Arial Unicode MS" pitchFamily="34" charset="-128"/>
                <a:cs typeface="Latha" pitchFamily="34" charset="0"/>
              </a:rPr>
              <a:t> தலைவியையும் கொண்டு இயற்றப்படுவது பெருங்காப்பியமாகும். நான்கு பொருள்களையும் பயக்காமல் சில பொருள்கள் மட்டும் பயக்கும் கதைநூல் சிறுகாப்பியம்</a:t>
            </a:r>
            <a:r>
              <a:rPr lang="en-US" sz="1200" b="1" dirty="0" smtClean="0">
                <a:solidFill>
                  <a:srgbClr val="002060"/>
                </a:solidFill>
                <a:latin typeface="Times New Roman" pitchFamily="18" charset="0"/>
                <a:ea typeface="Arial Unicode MS" pitchFamily="34" charset="-128"/>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ea typeface="Arial Unicode MS" pitchFamily="34" charset="-128"/>
                <a:cs typeface="Times New Roman" pitchFamily="18" charset="0"/>
              </a:rPr>
              <a:t>தனிப்பாடல்களின்</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தொகுப்பாக</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அமையாமல்</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நீண்ட</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கதையைத்</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தொடர்நிலைச்</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செய்யுளில்</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அமைத்துக்</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கூறுவது</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காப்பியம்</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ஆகும்</a:t>
            </a:r>
            <a:r>
              <a:rPr lang="en-US" sz="1200" b="1" dirty="0" smtClean="0">
                <a:solidFill>
                  <a:srgbClr val="002060"/>
                </a:solidFill>
                <a:latin typeface="Times New Roman" pitchFamily="18" charset="0"/>
                <a:ea typeface="Arial Unicode MS" pitchFamily="34" charset="-128"/>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ea typeface="Arial Unicode MS" pitchFamily="34" charset="-128"/>
                <a:cs typeface="Times New Roman" pitchFamily="18" charset="0"/>
              </a:rPr>
              <a:t>காப்பியத்தில்</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கிளைக்கதைகள்</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பல</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இடம்</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பெறுவதுண்டு</a:t>
            </a:r>
            <a:r>
              <a:rPr lang="en-US" sz="1200" b="1" dirty="0" smtClean="0">
                <a:solidFill>
                  <a:srgbClr val="002060"/>
                </a:solidFill>
                <a:latin typeface="Times New Roman" pitchFamily="18" charset="0"/>
                <a:ea typeface="Arial Unicode MS" pitchFamily="34" charset="-128"/>
                <a:cs typeface="Times New Roman" pitchFamily="18" charset="0"/>
              </a:rPr>
              <a:t>. </a:t>
            </a:r>
          </a:p>
          <a:p>
            <a:pPr algn="just">
              <a:lnSpc>
                <a:spcPct val="150000"/>
              </a:lnSpc>
              <a:buFont typeface="Wingdings" pitchFamily="2" charset="2"/>
              <a:buChar char="Ø"/>
            </a:pPr>
            <a:r>
              <a:rPr lang="en-US" sz="1200" b="1" dirty="0" err="1" smtClean="0">
                <a:solidFill>
                  <a:srgbClr val="002060"/>
                </a:solidFill>
                <a:latin typeface="Times New Roman" pitchFamily="18" charset="0"/>
                <a:ea typeface="Arial Unicode MS" pitchFamily="34" charset="-128"/>
                <a:cs typeface="Times New Roman" pitchFamily="18" charset="0"/>
              </a:rPr>
              <a:t>காப்பியங்களின்</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வகைகள்</a:t>
            </a:r>
            <a:r>
              <a:rPr lang="en-US" sz="1200" b="1" dirty="0" smtClean="0">
                <a:solidFill>
                  <a:srgbClr val="002060"/>
                </a:solidFill>
                <a:latin typeface="Times New Roman" pitchFamily="18" charset="0"/>
                <a:ea typeface="Arial Unicode MS" pitchFamily="34" charset="-128"/>
                <a:cs typeface="Times New Roman" pitchFamily="18" charset="0"/>
              </a:rPr>
              <a:t> :</a:t>
            </a:r>
          </a:p>
          <a:p>
            <a:pPr algn="just">
              <a:lnSpc>
                <a:spcPct val="150000"/>
              </a:lnSpc>
            </a:pP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I.ஐம்பெருங்காப்பியங்கள்</a:t>
            </a:r>
            <a:endParaRPr lang="en-US" sz="1200" b="1" dirty="0" smtClean="0">
              <a:solidFill>
                <a:srgbClr val="002060"/>
              </a:solidFill>
              <a:latin typeface="Times New Roman" pitchFamily="18" charset="0"/>
              <a:ea typeface="Arial Unicode MS" pitchFamily="34" charset="-128"/>
              <a:cs typeface="Times New Roman" pitchFamily="18" charset="0"/>
            </a:endParaRPr>
          </a:p>
          <a:p>
            <a:pPr algn="just">
              <a:lnSpc>
                <a:spcPct val="150000"/>
              </a:lnSpc>
            </a:pP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II.ஐஞ்சிறுகாப்பியங்கள்</a:t>
            </a:r>
            <a:endParaRPr lang="en-US" sz="1200" b="1" dirty="0" smtClean="0">
              <a:solidFill>
                <a:srgbClr val="002060"/>
              </a:solidFill>
              <a:latin typeface="Times New Roman" pitchFamily="18" charset="0"/>
              <a:ea typeface="Arial Unicode MS" pitchFamily="34" charset="-128"/>
              <a:cs typeface="Times New Roman" pitchFamily="18" charset="0"/>
            </a:endParaRPr>
          </a:p>
          <a:p>
            <a:pPr algn="just">
              <a:lnSpc>
                <a:spcPct val="150000"/>
              </a:lnSpc>
            </a:pP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III.பிற</a:t>
            </a:r>
            <a:r>
              <a:rPr lang="en-US" sz="1200" b="1" dirty="0" smtClean="0">
                <a:solidFill>
                  <a:srgbClr val="002060"/>
                </a:solidFill>
                <a:latin typeface="Times New Roman" pitchFamily="18" charset="0"/>
                <a:ea typeface="Arial Unicode MS" pitchFamily="34" charset="-128"/>
                <a:cs typeface="Times New Roman" pitchFamily="18" charset="0"/>
              </a:rPr>
              <a:t> </a:t>
            </a:r>
            <a:r>
              <a:rPr lang="en-US" sz="1200" b="1" dirty="0" err="1" smtClean="0">
                <a:solidFill>
                  <a:srgbClr val="002060"/>
                </a:solidFill>
                <a:latin typeface="Times New Roman" pitchFamily="18" charset="0"/>
                <a:ea typeface="Arial Unicode MS" pitchFamily="34" charset="-128"/>
                <a:cs typeface="Times New Roman" pitchFamily="18" charset="0"/>
              </a:rPr>
              <a:t>காப்பியங்கள்</a:t>
            </a:r>
            <a:r>
              <a:rPr lang="en-US" sz="1200" b="1" dirty="0" smtClean="0">
                <a:solidFill>
                  <a:srgbClr val="002060"/>
                </a:solidFill>
                <a:latin typeface="Times New Roman" pitchFamily="18" charset="0"/>
                <a:ea typeface="Arial Unicode MS" pitchFamily="34" charset="-128"/>
                <a:cs typeface="Times New Roman" pitchFamily="18" charset="0"/>
              </a:rPr>
              <a:t>.</a:t>
            </a:r>
          </a:p>
          <a:p>
            <a:pPr algn="just">
              <a:lnSpc>
                <a:spcPct val="150000"/>
              </a:lnSpc>
            </a:pPr>
            <a:endParaRPr lang="en-US" sz="1200" b="1" dirty="0" smtClean="0">
              <a:solidFill>
                <a:srgbClr val="002060"/>
              </a:solidFill>
              <a:latin typeface="Times New Roman" pitchFamily="18" charset="0"/>
              <a:ea typeface="Arial Unicode MS" pitchFamily="34" charset="-128"/>
              <a:cs typeface="Times New Roman" pitchFamily="18" charset="0"/>
            </a:endParaRPr>
          </a:p>
          <a:p>
            <a:pPr algn="just">
              <a:lnSpc>
                <a:spcPct val="160000"/>
              </a:lnSpc>
            </a:pPr>
            <a:r>
              <a:rPr lang="en-US" sz="1200" b="1" dirty="0" smtClean="0">
                <a:solidFill>
                  <a:srgbClr val="002060"/>
                </a:solidFill>
                <a:latin typeface="Times New Roman" pitchFamily="18" charset="0"/>
                <a:cs typeface="Times New Roman" pitchFamily="18" charset="0"/>
              </a:rPr>
              <a:t>			I . </a:t>
            </a:r>
            <a:r>
              <a:rPr lang="en-US" sz="1200" b="1" dirty="0" err="1" smtClean="0">
                <a:solidFill>
                  <a:srgbClr val="002060"/>
                </a:solidFill>
                <a:latin typeface="Times New Roman" pitchFamily="18" charset="0"/>
                <a:cs typeface="Times New Roman" pitchFamily="18" charset="0"/>
              </a:rPr>
              <a:t>ஐம்பெருங்காப்பியங்கள்</a:t>
            </a:r>
            <a:endParaRPr lang="en-US" sz="1200" b="1" dirty="0" smtClean="0">
              <a:solidFill>
                <a:srgbClr val="002060"/>
              </a:solidFill>
              <a:latin typeface="Times New Roman" pitchFamily="18" charset="0"/>
              <a:cs typeface="Times New Roman" pitchFamily="18" charset="0"/>
            </a:endParaRPr>
          </a:p>
          <a:p>
            <a:pPr marL="1143000" lvl="2" indent="-228600">
              <a:lnSpc>
                <a:spcPct val="160000"/>
              </a:lnSpc>
            </a:pPr>
            <a:r>
              <a:rPr lang="en-US" sz="1200" b="1" dirty="0" smtClean="0">
                <a:solidFill>
                  <a:srgbClr val="002060"/>
                </a:solidFill>
                <a:latin typeface="Times New Roman" pitchFamily="18" charset="0"/>
                <a:cs typeface="Times New Roman" pitchFamily="18" charset="0"/>
              </a:rPr>
              <a:t>	1. </a:t>
            </a:r>
            <a:r>
              <a:rPr lang="en-US" sz="1200" b="1" dirty="0" err="1" smtClean="0">
                <a:solidFill>
                  <a:srgbClr val="002060"/>
                </a:solidFill>
                <a:latin typeface="Times New Roman" pitchFamily="18" charset="0"/>
                <a:cs typeface="Times New Roman" pitchFamily="18" charset="0"/>
              </a:rPr>
              <a:t>சிலப்பதிகாரம்</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இளங்கோவடிகள்</a:t>
            </a:r>
            <a:r>
              <a:rPr lang="en-US" sz="1200" b="1" dirty="0" smtClean="0">
                <a:solidFill>
                  <a:srgbClr val="002060"/>
                </a:solidFill>
                <a:latin typeface="Times New Roman" pitchFamily="18" charset="0"/>
                <a:cs typeface="Times New Roman" pitchFamily="18" charset="0"/>
              </a:rPr>
              <a:t>	</a:t>
            </a:r>
            <a:br>
              <a:rPr lang="en-US" sz="1200" b="1" dirty="0" smtClean="0">
                <a:solidFill>
                  <a:srgbClr val="002060"/>
                </a:solidFill>
                <a:latin typeface="Times New Roman" pitchFamily="18" charset="0"/>
                <a:cs typeface="Times New Roman" pitchFamily="18" charset="0"/>
              </a:rPr>
            </a:br>
            <a:r>
              <a:rPr lang="en-US" sz="1200" b="1" dirty="0" smtClean="0">
                <a:solidFill>
                  <a:srgbClr val="002060"/>
                </a:solidFill>
                <a:latin typeface="Times New Roman" pitchFamily="18" charset="0"/>
                <a:cs typeface="Times New Roman" pitchFamily="18" charset="0"/>
              </a:rPr>
              <a:t>2. </a:t>
            </a:r>
            <a:r>
              <a:rPr lang="en-US" sz="1200" b="1" dirty="0" err="1" smtClean="0">
                <a:solidFill>
                  <a:srgbClr val="002060"/>
                </a:solidFill>
                <a:latin typeface="Times New Roman" pitchFamily="18" charset="0"/>
                <a:cs typeface="Times New Roman" pitchFamily="18" charset="0"/>
              </a:rPr>
              <a:t>மணிமேகலை</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சீத்தலைச்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சாத்தனார்</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smtClean="0">
                <a:solidFill>
                  <a:srgbClr val="002060"/>
                </a:solidFill>
                <a:latin typeface="Times New Roman" pitchFamily="18" charset="0"/>
                <a:cs typeface="Times New Roman" pitchFamily="18" charset="0"/>
              </a:rPr>
              <a:t>3. </a:t>
            </a:r>
            <a:r>
              <a:rPr lang="en-US" sz="1200" b="1" dirty="0" err="1" smtClean="0">
                <a:solidFill>
                  <a:srgbClr val="002060"/>
                </a:solidFill>
                <a:latin typeface="Times New Roman" pitchFamily="18" charset="0"/>
                <a:cs typeface="Times New Roman" pitchFamily="18" charset="0"/>
              </a:rPr>
              <a:t>சீவக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சிந்தாமணி</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திருத்தக்க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smtClean="0">
                <a:solidFill>
                  <a:srgbClr val="002060"/>
                </a:solidFill>
                <a:latin typeface="Times New Roman" pitchFamily="18" charset="0"/>
                <a:cs typeface="Times New Roman" pitchFamily="18" charset="0"/>
              </a:rPr>
              <a:t>4. </a:t>
            </a:r>
            <a:r>
              <a:rPr lang="en-US" sz="1200" b="1" dirty="0" err="1" smtClean="0">
                <a:solidFill>
                  <a:srgbClr val="002060"/>
                </a:solidFill>
                <a:latin typeface="Times New Roman" pitchFamily="18" charset="0"/>
                <a:cs typeface="Times New Roman" pitchFamily="18" charset="0"/>
              </a:rPr>
              <a:t>வளையாபதி</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பெயர்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தெரியவில்லை</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r>
              <a:rPr lang="en-US" sz="1200" b="1" dirty="0" smtClean="0">
                <a:solidFill>
                  <a:srgbClr val="002060"/>
                </a:solidFill>
                <a:latin typeface="Times New Roman" pitchFamily="18" charset="0"/>
                <a:cs typeface="Times New Roman" pitchFamily="18" charset="0"/>
              </a:rPr>
              <a:t>5. </a:t>
            </a:r>
            <a:r>
              <a:rPr lang="en-US" sz="1200" b="1" dirty="0" err="1" smtClean="0">
                <a:solidFill>
                  <a:srgbClr val="002060"/>
                </a:solidFill>
                <a:latin typeface="Times New Roman" pitchFamily="18" charset="0"/>
                <a:cs typeface="Times New Roman" pitchFamily="18" charset="0"/>
              </a:rPr>
              <a:t>குண்டலகேசி</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நாதகுத்தனார்</a:t>
            </a:r>
            <a:endParaRPr lang="en-US" sz="1200" b="1" dirty="0" smtClean="0">
              <a:solidFill>
                <a:srgbClr val="002060"/>
              </a:solidFill>
              <a:latin typeface="Times New Roman" pitchFamily="18" charset="0"/>
              <a:cs typeface="Times New Roman" pitchFamily="18" charset="0"/>
            </a:endParaRPr>
          </a:p>
          <a:p>
            <a:pPr marL="228600" indent="-228600" algn="just">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 ஐம்பெருங்காப்பியங்கள் என்ற தொடரை முதன்முதலில் கூறியவர் மயிலைநாதர்</a:t>
            </a:r>
            <a:r>
              <a:rPr lang="en-US" sz="1200" b="1" dirty="0" smtClean="0">
                <a:solidFill>
                  <a:srgbClr val="002060"/>
                </a:solidFill>
                <a:latin typeface="Times New Roman" pitchFamily="18" charset="0"/>
                <a:cs typeface="Latha" pitchFamily="34" charset="0"/>
              </a:rPr>
              <a:t> </a:t>
            </a:r>
            <a:r>
              <a:rPr lang="en-US" sz="1200" b="1" dirty="0" smtClean="0">
                <a:solidFill>
                  <a:srgbClr val="002060"/>
                </a:solidFill>
                <a:latin typeface="Times New Roman" pitchFamily="18" charset="0"/>
                <a:cs typeface="Times New Roman" pitchFamily="18" charset="0"/>
              </a:rPr>
              <a:t> </a:t>
            </a:r>
          </a:p>
          <a:p>
            <a:pPr marL="228600" indent="-228600" algn="just">
              <a:lnSpc>
                <a:spcPct val="16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இவற்றுள்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சிலப்பதிகாரமும்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மணிமேகலையும்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இரட்டைக்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காப்பியங்கள்</a:t>
            </a:r>
            <a:r>
              <a:rPr lang="en-US" sz="1200" b="1" dirty="0" smtClean="0">
                <a:solidFill>
                  <a:srgbClr val="002060"/>
                </a:solidFill>
                <a:latin typeface="Times New Roman" pitchFamily="18" charset="0"/>
                <a:cs typeface="Times New Roman" pitchFamily="18" charset="0"/>
              </a:rPr>
              <a:t>.</a:t>
            </a:r>
            <a:endParaRPr lang="en-US" sz="1200" b="1" dirty="0" smtClean="0">
              <a:solidFill>
                <a:srgbClr val="002060"/>
              </a:solidFill>
              <a:latin typeface="Times New Roman" pitchFamily="18" charset="0"/>
              <a:ea typeface="Arial Unicode MS"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057400" y="304800"/>
            <a:ext cx="4876800" cy="276999"/>
          </a:xfrm>
          <a:prstGeom prst="rect">
            <a:avLst/>
          </a:prstGeom>
        </p:spPr>
        <p:txBody>
          <a:bodyPr wrap="square">
            <a:spAutoFit/>
          </a:bodyPr>
          <a:lstStyle/>
          <a:p>
            <a:pPr algn="ctr"/>
            <a:r>
              <a:rPr lang="en-US" sz="1200" b="1" dirty="0" smtClean="0">
                <a:solidFill>
                  <a:srgbClr val="002060"/>
                </a:solidFill>
                <a:latin typeface="Times New Roman" pitchFamily="18" charset="0"/>
                <a:cs typeface="Times New Roman" pitchFamily="18" charset="0"/>
              </a:rPr>
              <a:t>III. </a:t>
            </a:r>
            <a:r>
              <a:rPr lang="en-US" sz="1200" b="1" dirty="0" err="1" smtClean="0">
                <a:solidFill>
                  <a:srgbClr val="002060"/>
                </a:solidFill>
                <a:latin typeface="Times New Roman" pitchFamily="18" charset="0"/>
                <a:cs typeface="Times New Roman" pitchFamily="18" charset="0"/>
              </a:rPr>
              <a:t>பிற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காப்பியங்கள்</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381000" y="838200"/>
            <a:ext cx="8305800" cy="5687711"/>
          </a:xfrm>
          <a:prstGeom prst="rect">
            <a:avLst/>
          </a:prstGeom>
        </p:spPr>
        <p:txBody>
          <a:bodyPr wrap="square">
            <a:spAutoFit/>
          </a:bodyPr>
          <a:lstStyle/>
          <a:p>
            <a:pPr lvl="0">
              <a:lnSpc>
                <a:spcPct val="150000"/>
              </a:lnSpc>
            </a:pPr>
            <a:r>
              <a:rPr lang="en-US" sz="1200" b="1" dirty="0" smtClean="0">
                <a:solidFill>
                  <a:srgbClr val="002060"/>
                </a:solidFill>
                <a:latin typeface="Times New Roman" pitchFamily="18" charset="0"/>
                <a:cs typeface="Times New Roman" pitchFamily="18" charset="0"/>
              </a:rPr>
              <a:t>1. </a:t>
            </a:r>
            <a:r>
              <a:rPr lang="en-US" sz="1200" b="1" dirty="0" err="1" smtClean="0">
                <a:solidFill>
                  <a:srgbClr val="002060"/>
                </a:solidFill>
                <a:latin typeface="Times New Roman" pitchFamily="18" charset="0"/>
                <a:cs typeface="Times New Roman" pitchFamily="18" charset="0"/>
              </a:rPr>
              <a:t>கம்பராமாயணம்</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கம்பர்</a:t>
            </a:r>
            <a:endParaRPr lang="en-US" sz="1200" dirty="0" smtClean="0">
              <a:solidFill>
                <a:srgbClr val="002060"/>
              </a:solidFill>
              <a:latin typeface="Times New Roman" pitchFamily="18" charset="0"/>
              <a:cs typeface="Times New Roman" pitchFamily="18" charset="0"/>
            </a:endParaRPr>
          </a:p>
          <a:p>
            <a:pPr lvl="0">
              <a:lnSpc>
                <a:spcPct val="150000"/>
              </a:lnSpc>
            </a:pPr>
            <a:r>
              <a:rPr lang="en-US" sz="1200" b="1" dirty="0" smtClean="0">
                <a:solidFill>
                  <a:srgbClr val="002060"/>
                </a:solidFill>
                <a:latin typeface="Times New Roman" pitchFamily="18" charset="0"/>
                <a:cs typeface="Times New Roman" pitchFamily="18" charset="0"/>
              </a:rPr>
              <a:t>2. </a:t>
            </a:r>
            <a:r>
              <a:rPr lang="en-US" sz="1200" b="1" dirty="0" err="1" smtClean="0">
                <a:solidFill>
                  <a:srgbClr val="002060"/>
                </a:solidFill>
                <a:latin typeface="Times New Roman" pitchFamily="18" charset="0"/>
                <a:cs typeface="Times New Roman" pitchFamily="18" charset="0"/>
              </a:rPr>
              <a:t>பெரியபுராணம்</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சேக்கிழார்</a:t>
            </a:r>
            <a:endParaRPr lang="en-US" sz="1200" dirty="0" smtClean="0">
              <a:solidFill>
                <a:srgbClr val="002060"/>
              </a:solidFill>
              <a:latin typeface="Times New Roman" pitchFamily="18" charset="0"/>
              <a:cs typeface="Times New Roman" pitchFamily="18" charset="0"/>
            </a:endParaRPr>
          </a:p>
          <a:p>
            <a:pPr lvl="0">
              <a:lnSpc>
                <a:spcPct val="150000"/>
              </a:lnSpc>
            </a:pPr>
            <a:r>
              <a:rPr lang="en-US" sz="1200" b="1" dirty="0" smtClean="0">
                <a:solidFill>
                  <a:srgbClr val="002060"/>
                </a:solidFill>
                <a:latin typeface="Times New Roman" pitchFamily="18" charset="0"/>
                <a:cs typeface="Times New Roman" pitchFamily="18" charset="0"/>
              </a:rPr>
              <a:t>3. </a:t>
            </a:r>
            <a:r>
              <a:rPr lang="en-US" sz="1200" b="1" dirty="0" err="1" smtClean="0">
                <a:solidFill>
                  <a:srgbClr val="002060"/>
                </a:solidFill>
                <a:latin typeface="Times New Roman" pitchFamily="18" charset="0"/>
                <a:cs typeface="Times New Roman" pitchFamily="18" charset="0"/>
              </a:rPr>
              <a:t>பெருங்கதை</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கொங்குவேளிர்</a:t>
            </a:r>
            <a:endParaRPr lang="en-US" sz="1200" dirty="0" smtClean="0">
              <a:solidFill>
                <a:srgbClr val="002060"/>
              </a:solidFill>
              <a:latin typeface="Times New Roman" pitchFamily="18" charset="0"/>
              <a:cs typeface="Times New Roman" pitchFamily="18" charset="0"/>
            </a:endParaRPr>
          </a:p>
          <a:p>
            <a:pPr lvl="0">
              <a:lnSpc>
                <a:spcPct val="150000"/>
              </a:lnSpc>
            </a:pPr>
            <a:r>
              <a:rPr lang="en-US" sz="1200" b="1" dirty="0" smtClean="0">
                <a:solidFill>
                  <a:srgbClr val="002060"/>
                </a:solidFill>
                <a:latin typeface="Times New Roman" pitchFamily="18" charset="0"/>
                <a:cs typeface="Times New Roman" pitchFamily="18" charset="0"/>
              </a:rPr>
              <a:t>4. </a:t>
            </a:r>
            <a:r>
              <a:rPr lang="en-US" sz="1200" b="1" dirty="0" err="1" smtClean="0">
                <a:solidFill>
                  <a:srgbClr val="002060"/>
                </a:solidFill>
                <a:latin typeface="Times New Roman" pitchFamily="18" charset="0"/>
                <a:cs typeface="Times New Roman" pitchFamily="18" charset="0"/>
              </a:rPr>
              <a:t>வில்லிபாரதம்</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வில்லிபுத்தூராழ்வார்</a:t>
            </a:r>
            <a:endParaRPr lang="en-US" sz="1200" dirty="0" smtClean="0">
              <a:solidFill>
                <a:srgbClr val="002060"/>
              </a:solidFill>
              <a:latin typeface="Times New Roman" pitchFamily="18" charset="0"/>
              <a:cs typeface="Times New Roman" pitchFamily="18" charset="0"/>
            </a:endParaRPr>
          </a:p>
          <a:p>
            <a:pPr lvl="0">
              <a:lnSpc>
                <a:spcPct val="150000"/>
              </a:lnSpc>
            </a:pPr>
            <a:r>
              <a:rPr lang="en-US" sz="1200" b="1" dirty="0" smtClean="0">
                <a:solidFill>
                  <a:srgbClr val="002060"/>
                </a:solidFill>
                <a:latin typeface="Times New Roman" pitchFamily="18" charset="0"/>
                <a:cs typeface="Times New Roman" pitchFamily="18" charset="0"/>
              </a:rPr>
              <a:t>5. </a:t>
            </a:r>
            <a:r>
              <a:rPr lang="en-US" sz="1200" b="1" dirty="0" err="1" smtClean="0">
                <a:solidFill>
                  <a:srgbClr val="002060"/>
                </a:solidFill>
                <a:latin typeface="Times New Roman" pitchFamily="18" charset="0"/>
                <a:cs typeface="Times New Roman" pitchFamily="18" charset="0"/>
              </a:rPr>
              <a:t>கந்தபுராணம்</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கச்சியப்ப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சிவாச்சாரியார்</a:t>
            </a:r>
            <a:endParaRPr lang="en-US" sz="1200" dirty="0" smtClean="0">
              <a:solidFill>
                <a:srgbClr val="002060"/>
              </a:solidFill>
              <a:latin typeface="Times New Roman" pitchFamily="18" charset="0"/>
              <a:cs typeface="Times New Roman" pitchFamily="18" charset="0"/>
            </a:endParaRPr>
          </a:p>
          <a:p>
            <a:pPr lvl="0">
              <a:lnSpc>
                <a:spcPct val="150000"/>
              </a:lnSpc>
            </a:pPr>
            <a:r>
              <a:rPr lang="en-US" sz="1200" b="1" dirty="0" smtClean="0">
                <a:solidFill>
                  <a:srgbClr val="002060"/>
                </a:solidFill>
                <a:latin typeface="Times New Roman" pitchFamily="18" charset="0"/>
                <a:cs typeface="Times New Roman" pitchFamily="18" charset="0"/>
              </a:rPr>
              <a:t>6. </a:t>
            </a:r>
            <a:r>
              <a:rPr lang="en-US" sz="1200" b="1" dirty="0" err="1" smtClean="0">
                <a:solidFill>
                  <a:srgbClr val="002060"/>
                </a:solidFill>
                <a:latin typeface="Times New Roman" pitchFamily="18" charset="0"/>
                <a:cs typeface="Times New Roman" pitchFamily="18" charset="0"/>
              </a:rPr>
              <a:t>தேம்பாவணி</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வீரமாமுனிவர்</a:t>
            </a:r>
            <a:endParaRPr lang="en-US" sz="1200" dirty="0" smtClean="0">
              <a:solidFill>
                <a:srgbClr val="002060"/>
              </a:solidFill>
              <a:latin typeface="Times New Roman" pitchFamily="18" charset="0"/>
              <a:cs typeface="Times New Roman" pitchFamily="18" charset="0"/>
            </a:endParaRPr>
          </a:p>
          <a:p>
            <a:pPr lvl="0">
              <a:lnSpc>
                <a:spcPct val="150000"/>
              </a:lnSpc>
            </a:pPr>
            <a:r>
              <a:rPr lang="en-US" sz="1200" b="1" dirty="0" smtClean="0">
                <a:solidFill>
                  <a:srgbClr val="002060"/>
                </a:solidFill>
                <a:latin typeface="Times New Roman" pitchFamily="18" charset="0"/>
                <a:cs typeface="Times New Roman" pitchFamily="18" charset="0"/>
              </a:rPr>
              <a:t>7. </a:t>
            </a:r>
            <a:r>
              <a:rPr lang="en-US" sz="1200" b="1" dirty="0" err="1" smtClean="0">
                <a:solidFill>
                  <a:srgbClr val="002060"/>
                </a:solidFill>
                <a:latin typeface="Times New Roman" pitchFamily="18" charset="0"/>
                <a:cs typeface="Times New Roman" pitchFamily="18" charset="0"/>
              </a:rPr>
              <a:t>சீறாப்புராணம்</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உமறுப்புலவர்</a:t>
            </a:r>
            <a:endParaRPr lang="en-US" sz="1200" b="1" dirty="0" smtClean="0">
              <a:solidFill>
                <a:srgbClr val="002060"/>
              </a:solidFill>
              <a:latin typeface="Times New Roman" pitchFamily="18" charset="0"/>
              <a:cs typeface="Times New Roman" pitchFamily="18" charset="0"/>
            </a:endParaRPr>
          </a:p>
          <a:p>
            <a:pPr lvl="0">
              <a:lnSpc>
                <a:spcPct val="150000"/>
              </a:lnSpc>
            </a:pPr>
            <a:endParaRPr lang="en-US" sz="1200" b="1" dirty="0" smtClean="0">
              <a:latin typeface="Times New Roman" pitchFamily="18" charset="0"/>
              <a:cs typeface="Times New Roman" pitchFamily="18" charset="0"/>
            </a:endParaRPr>
          </a:p>
          <a:p>
            <a:pPr algn="ctr">
              <a:lnSpc>
                <a:spcPct val="150000"/>
              </a:lnSpc>
            </a:pPr>
            <a:r>
              <a:rPr lang="en-US" sz="1200" b="1" dirty="0" smtClean="0">
                <a:solidFill>
                  <a:srgbClr val="002060"/>
                </a:solidFill>
                <a:latin typeface="Times New Roman" pitchFamily="18" charset="0"/>
                <a:cs typeface="Times New Roman" pitchFamily="18" charset="0"/>
              </a:rPr>
              <a:t>1.கம்பராமாயணம் -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கம்பர்</a:t>
            </a:r>
            <a:endParaRPr lang="en-US" sz="1200" b="1" dirty="0" smtClean="0">
              <a:solidFill>
                <a:srgbClr val="002060"/>
              </a:solidFill>
              <a:latin typeface="Times New Roman" pitchFamily="18" charset="0"/>
              <a:cs typeface="Times New Roman" pitchFamily="18" charset="0"/>
            </a:endParaRPr>
          </a:p>
          <a:p>
            <a:pPr algn="ctr">
              <a:lnSpc>
                <a:spcPct val="150000"/>
              </a:lnSpc>
            </a:pP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இராமனது வரலாற்றைக் கூறும் நூல் </a:t>
            </a:r>
            <a:r>
              <a:rPr lang="en-US" sz="1200" b="1" dirty="0" err="1" smtClean="0">
                <a:solidFill>
                  <a:srgbClr val="002060"/>
                </a:solidFill>
                <a:latin typeface="Times New Roman" pitchFamily="18" charset="0"/>
                <a:cs typeface="Times New Roman" pitchFamily="18" charset="0"/>
              </a:rPr>
              <a:t>ஆதலால்</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இராமாயணம் எனப்பட்டது.</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கம்பராமாயணம்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குலோத்துங்கசோழனின்</a:t>
            </a:r>
            <a:r>
              <a:rPr lang="en-US" sz="1200" b="1" dirty="0" smtClean="0">
                <a:solidFill>
                  <a:srgbClr val="002060"/>
                </a:solidFill>
                <a:latin typeface="Times New Roman" pitchFamily="18" charset="0"/>
                <a:cs typeface="Times New Roman" pitchFamily="18" charset="0"/>
              </a:rPr>
              <a:t> ஆ</a:t>
            </a:r>
            <a:r>
              <a:rPr lang="ta-IN" sz="1200" b="1" dirty="0" smtClean="0">
                <a:solidFill>
                  <a:srgbClr val="002060"/>
                </a:solidFill>
                <a:latin typeface="Times New Roman" pitchFamily="18" charset="0"/>
                <a:cs typeface="Latha" pitchFamily="34" charset="0"/>
              </a:rPr>
              <a:t>ணைப்படி கம்பரால் இயற்றப்பட்ட தமிழ் நூலாகும். கம்பர் இயற்றியதால், இது கம்பராமாயணம் என்று அழைக்கப்படுகிறது</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இ</a:t>
            </a:r>
            <a:r>
              <a:rPr lang="en-US" sz="1200" b="1" dirty="0" err="1" smtClean="0">
                <a:solidFill>
                  <a:srgbClr val="002060"/>
                </a:solidFill>
                <a:latin typeface="Times New Roman" pitchFamily="18" charset="0"/>
                <a:cs typeface="Latha" pitchFamily="34" charset="0"/>
              </a:rPr>
              <a:t>து</a:t>
            </a:r>
            <a:r>
              <a:rPr lang="ta-IN" sz="1200" b="1" dirty="0" smtClean="0">
                <a:solidFill>
                  <a:srgbClr val="002060"/>
                </a:solidFill>
                <a:latin typeface="Times New Roman" pitchFamily="18" charset="0"/>
                <a:cs typeface="Latha" pitchFamily="34" charset="0"/>
              </a:rPr>
              <a:t> ஒரு வழி நூலாகும்.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இது வடமொழியில் வால்மீகி என்பவர் இயற்றிய இராமாயணத்தினைத் தழுவி எழுதப்பட்ட நூல் ஆகும்.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வழிநூலாகவே இருந்தாலும் கம்பர் தனக்கே உரித்தான பாணியில் கருப்பொருள் சிதையாமல் தமிழ் மொழியில் இயற்றியுள்ளார். வடமொழி கலவாத தூய தமிழ்ச்சொற்களை</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நூலில் கையாண்டதால் கம்பர்</a:t>
            </a:r>
            <a:r>
              <a:rPr lang="ta-IN" sz="1200" b="1" baseline="-25000" dirty="0" smtClean="0">
                <a:solidFill>
                  <a:srgbClr val="002060"/>
                </a:solidFill>
                <a:latin typeface="Times New Roman" pitchFamily="18" charset="0"/>
                <a:cs typeface="Latha" pitchFamily="34" charset="0"/>
              </a:rPr>
              <a:t>,</a:t>
            </a:r>
            <a:r>
              <a:rPr lang="ta-IN" sz="1200" b="1" dirty="0" smtClean="0">
                <a:solidFill>
                  <a:srgbClr val="002060"/>
                </a:solidFill>
                <a:latin typeface="Times New Roman" pitchFamily="18" charset="0"/>
                <a:cs typeface="Latha" pitchFamily="34" charset="0"/>
              </a:rPr>
              <a:t> தொல்காப்பிய நெறி நின்றவர் என்று புகழப்படுகிறார்.</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"வடசொல் கிளவி வடஎழுத் தொரீ எழுத்தொடு புணர்ந்த சொல்லாகுமே“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 (தொல்காப்பியம்</a:t>
            </a:r>
            <a:r>
              <a:rPr lang="en-US" sz="1200" b="1" dirty="0" smtClean="0">
                <a:solidFill>
                  <a:srgbClr val="002060"/>
                </a:solidFill>
                <a:latin typeface="Times New Roman" pitchFamily="18" charset="0"/>
                <a:cs typeface="Latha" pitchFamily="34" charset="0"/>
              </a:rPr>
              <a:t>).</a:t>
            </a:r>
            <a:endParaRPr lang="en-US" sz="1600" b="1" dirty="0">
              <a:solidFill>
                <a:srgbClr val="002060"/>
              </a:solidFill>
              <a:latin typeface="Latha" pitchFamily="34" charset="0"/>
              <a:cs typeface="Lath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 y="914400"/>
            <a:ext cx="8686800" cy="5743111"/>
          </a:xfrm>
          <a:prstGeom prst="rect">
            <a:avLst/>
          </a:prstGeom>
        </p:spPr>
        <p:txBody>
          <a:bodyPr wrap="square">
            <a:spAutoFit/>
          </a:bodyPr>
          <a:lstStyle/>
          <a:p>
            <a:pPr algn="ctr">
              <a:lnSpc>
                <a:spcPct val="170000"/>
              </a:lnSpc>
            </a:pPr>
            <a:r>
              <a:rPr lang="en-US" sz="1200" b="1" dirty="0" err="1" smtClean="0">
                <a:solidFill>
                  <a:srgbClr val="002060"/>
                </a:solidFill>
                <a:latin typeface="Times New Roman" pitchFamily="18" charset="0"/>
                <a:cs typeface="Times New Roman" pitchFamily="18" charset="0"/>
              </a:rPr>
              <a:t>கம்பராமாயணம்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நூலமைப்பு</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கம்பராமாயணம் பாலகாண்டம், அயோத்தியா காண்டம், ஆரண்ய காண்டம், கிட்கிந்தா காண்டம், சுந்தர காண்டம், யுத்த காண்டம் எனும் ஆறு காண்டங்களையும், 123 படலங்களையும் உடையது. </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காண்டம் என்பது பெரும்பிரிவினையும்</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படலம் என்பது அதன் உட்பிரிவினையும் குறிக்கும்</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ஏழாம் காண்டமாகிய "உத்திர காண்டம்" என்னும் பகுதியை கம்பரின் சமகாலத்தவராகிய "ஒட்டக்கூத்தர்" இயற்றினார் என்பர்.</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இந்நூலின் சிறப்பு கருதியும்</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திருக்குறளின் பெருமை கருதியும் இவ்விரு நூல்களையும் "தமிழுக்குக் கதி" (</a:t>
            </a:r>
            <a:r>
              <a:rPr lang="en-US" sz="1200" b="1" dirty="0" err="1" smtClean="0">
                <a:solidFill>
                  <a:srgbClr val="002060"/>
                </a:solidFill>
                <a:latin typeface="Times New Roman" pitchFamily="18" charset="0"/>
                <a:cs typeface="Times New Roman" pitchFamily="18" charset="0"/>
              </a:rPr>
              <a:t>கதி</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கம்பராமாயணம் திருக்குறள்) என்பர்.</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கம்பரின் இராமாயணத்தைக் கம்பநாடகம் எனவும்</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கம்பச்சித்திரம் எனவும் கற்றறிந்த அறிஞர் பெருமக்கள் அழைப்பதுண்டு.</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கம்பராமாயணம் பெருங்காப்பியத்திற்குரிய இலக்கணங்களை முழுமையாகப் பெற்</a:t>
            </a:r>
            <a:r>
              <a:rPr lang="en-US" sz="1200" b="1" dirty="0" err="1" smtClean="0">
                <a:solidFill>
                  <a:srgbClr val="002060"/>
                </a:solidFill>
                <a:latin typeface="Times New Roman" pitchFamily="18" charset="0"/>
                <a:cs typeface="Times New Roman" pitchFamily="18" charset="0"/>
              </a:rPr>
              <a:t>றுள்ள</a:t>
            </a:r>
            <a:r>
              <a:rPr lang="ta-IN" sz="1200" b="1" dirty="0" smtClean="0">
                <a:solidFill>
                  <a:srgbClr val="002060"/>
                </a:solidFill>
                <a:latin typeface="Times New Roman" pitchFamily="18" charset="0"/>
                <a:cs typeface="Latha" pitchFamily="34" charset="0"/>
              </a:rPr>
              <a:t>து</a:t>
            </a:r>
            <a:endParaRPr lang="en-US" sz="1200" b="1" dirty="0" smtClean="0">
              <a:solidFill>
                <a:srgbClr val="002060"/>
              </a:solidFill>
              <a:latin typeface="Times New Roman" pitchFamily="18" charset="0"/>
              <a:cs typeface="Latha" pitchFamily="34" charset="0"/>
            </a:endParaRPr>
          </a:p>
          <a:p>
            <a:pPr algn="ctr">
              <a:lnSpc>
                <a:spcPct val="170000"/>
              </a:lnSpc>
            </a:pPr>
            <a:endParaRPr lang="en-US" sz="1200" b="1" dirty="0" smtClean="0">
              <a:solidFill>
                <a:srgbClr val="002060"/>
              </a:solidFill>
              <a:latin typeface="Times New Roman" pitchFamily="18" charset="0"/>
              <a:cs typeface="Latha" pitchFamily="34" charset="0"/>
            </a:endParaRPr>
          </a:p>
          <a:p>
            <a:pPr algn="ctr">
              <a:lnSpc>
                <a:spcPct val="170000"/>
              </a:lnSpc>
            </a:pPr>
            <a:r>
              <a:rPr lang="ta-IN" sz="1200" b="1" dirty="0" smtClean="0">
                <a:solidFill>
                  <a:srgbClr val="002060"/>
                </a:solidFill>
                <a:latin typeface="Times New Roman" pitchFamily="18" charset="0"/>
                <a:cs typeface="Latha" pitchFamily="34" charset="0"/>
              </a:rPr>
              <a:t>கம்பர்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செய்தி</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 (கி.பி. 1180–1250)  கவிஞரும், நூலாசிரியரும் ஆவார்.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கம்பராமாயணத்தினை படித்த பலரும் கம்பரின் கவித்திறனைப் பாராட்டியுள்ளார்கள்.</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கம்பருக்கு "கல்வியிற் பெரியோன் கம்பன்", "கவிச்சக்ரவர்த்தி" போன்ற பட்டங்களை சூட்டியுள்ளனர்.</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கம்பரின் கவித்திறனால், "கம்பன் வீட்டு கட்டுத் தறியும் கவி பாடும்" என்ற முதுமொழி தமிழில் உள்ளது. </a:t>
            </a:r>
            <a:endParaRPr lang="en-US" sz="1200" b="1" dirty="0" smtClean="0">
              <a:solidFill>
                <a:srgbClr val="002060"/>
              </a:solidFill>
              <a:latin typeface="Times New Roman" pitchFamily="18" charset="0"/>
              <a:cs typeface="Times New Roman" pitchFamily="18" charset="0"/>
            </a:endParaRPr>
          </a:p>
        </p:txBody>
      </p:sp>
      <p:sp>
        <p:nvSpPr>
          <p:cNvPr id="6" name="Rectangle 5"/>
          <p:cNvSpPr/>
          <p:nvPr/>
        </p:nvSpPr>
        <p:spPr>
          <a:xfrm>
            <a:off x="1981200" y="381000"/>
            <a:ext cx="4953000" cy="276999"/>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கம்பராமாயணம்</a:t>
            </a:r>
            <a:endParaRPr lang="en-US" sz="1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4800" y="457200"/>
            <a:ext cx="8610600" cy="6370975"/>
          </a:xfrm>
          <a:prstGeom prst="rect">
            <a:avLst/>
          </a:prstGeom>
        </p:spPr>
        <p:txBody>
          <a:bodyPr wrap="square">
            <a:spAutoFit/>
          </a:bodyPr>
          <a:lstStyle/>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கம்பராமாயண</a:t>
            </a:r>
            <a:r>
              <a:rPr lang="en-US" sz="1200" b="1" dirty="0" err="1" smtClean="0">
                <a:solidFill>
                  <a:srgbClr val="002060"/>
                </a:solidFill>
                <a:latin typeface="Times New Roman" pitchFamily="18" charset="0"/>
                <a:cs typeface="Times New Roman" pitchFamily="18" charset="0"/>
              </a:rPr>
              <a:t>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மிகப்பெரிய இதிகாச</a:t>
            </a:r>
            <a:r>
              <a:rPr lang="en-US" sz="1200" b="1" dirty="0" err="1" smtClean="0">
                <a:solidFill>
                  <a:srgbClr val="002060"/>
                </a:solidFill>
                <a:latin typeface="Times New Roman" pitchFamily="18" charset="0"/>
                <a:cs typeface="Times New Roman" pitchFamily="18" charset="0"/>
              </a:rPr>
              <a:t>மாகும்</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சோழ மன்னன் கம்பநாடு என்ற பகுதியைக் கம்பருக்கு தந்துள்ளார். கவிச்சக்கரவர்த்தி என்ற பட்டம் சோழன் தந்தது என்று கூறுகின்றனர்.</a:t>
            </a:r>
            <a:endParaRPr lang="en-US" sz="1200" b="1" dirty="0" smtClean="0">
              <a:solidFill>
                <a:srgbClr val="002060"/>
              </a:solidFill>
              <a:latin typeface="Times New Roman" pitchFamily="18" charset="0"/>
              <a:cs typeface="Latha" pitchFamily="34" charset="0"/>
            </a:endParaRPr>
          </a:p>
          <a:p>
            <a:pPr>
              <a:lnSpc>
                <a:spcPct val="170000"/>
              </a:lnSpc>
              <a:buFont typeface="Wingdings" pitchFamily="2" charset="2"/>
              <a:buChar char="Ø"/>
            </a:pPr>
            <a:r>
              <a:rPr lang="ta-IN" sz="1200" b="1" dirty="0" smtClean="0">
                <a:solidFill>
                  <a:srgbClr val="002060"/>
                </a:solidFill>
                <a:latin typeface="Times New Roman" pitchFamily="18" charset="0"/>
              </a:rPr>
              <a:t>கம்பர்</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rPr>
              <a:t>கி.பி.12</a:t>
            </a:r>
            <a:r>
              <a:rPr lang="en-US" sz="1200" b="1" dirty="0" err="1" smtClean="0">
                <a:solidFill>
                  <a:srgbClr val="002060"/>
                </a:solidFill>
                <a:latin typeface="Times New Roman" pitchFamily="18" charset="0"/>
                <a:cs typeface="Times New Roman" pitchFamily="18" charset="0"/>
              </a:rPr>
              <a:t>இல்</a:t>
            </a:r>
            <a:r>
              <a:rPr lang="ta-IN" sz="1200" b="1" dirty="0" smtClean="0">
                <a:solidFill>
                  <a:srgbClr val="002060"/>
                </a:solidFill>
                <a:latin typeface="Times New Roman" pitchFamily="18" charset="0"/>
              </a:rPr>
              <a:t> திருவழுந்தூர் என்றழைக்கப்படும் தேரழுந்தூர் என்</a:t>
            </a:r>
            <a:r>
              <a:rPr lang="en-US" sz="1200" b="1" dirty="0" smtClean="0">
                <a:solidFill>
                  <a:srgbClr val="002060"/>
                </a:solidFill>
                <a:latin typeface="Times New Roman" pitchFamily="18" charset="0"/>
                <a:cs typeface="Times New Roman" pitchFamily="18" charset="0"/>
              </a:rPr>
              <a:t>ற</a:t>
            </a:r>
            <a:r>
              <a:rPr lang="ta-IN" sz="1200" b="1" dirty="0" smtClean="0">
                <a:solidFill>
                  <a:srgbClr val="002060"/>
                </a:solidFill>
                <a:latin typeface="Times New Roman" pitchFamily="18" charset="0"/>
              </a:rPr>
              <a:t> ஊரில் பிறந்தவர்.</a:t>
            </a:r>
            <a:endParaRPr lang="en-US" sz="1200" b="1" baseline="30000"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rPr>
              <a:t>கம்பருடைய தந்தை ஆதித்தன் என்றும், கம்பருடைய மகன் அம்பிகாபதி என்றும் கூறப்படுகிறது. அம்பிகாபதி, சோழமன்னனின் மகளான அமராவதி என்பவளைக் காதலித்து வந்துள்ளார். இதன் காரணமாக சோழமன்னன் அம்பிகாபதியைக் கொன்றுவிட்டார் என்றும், அதன் காரணமாகவே இராமாயணத்தில் புத்திர சோகத்தினைக் கொண்ட தரசதன் பாடும் பாடல்களில் புத்திர சோகம் அதிகம் வெளி</a:t>
            </a:r>
            <a:r>
              <a:rPr lang="en-US" sz="1200" b="1" dirty="0" err="1" smtClean="0">
                <a:solidFill>
                  <a:srgbClr val="002060"/>
                </a:solidFill>
                <a:latin typeface="Times New Roman" pitchFamily="18" charset="0"/>
                <a:cs typeface="Times New Roman" pitchFamily="18" charset="0"/>
              </a:rPr>
              <a:t>ப்</a:t>
            </a:r>
            <a:r>
              <a:rPr lang="ta-IN" sz="1200" b="1" dirty="0" smtClean="0">
                <a:solidFill>
                  <a:srgbClr val="002060"/>
                </a:solidFill>
                <a:latin typeface="Times New Roman" pitchFamily="18" charset="0"/>
              </a:rPr>
              <a:t>படுவதாகவும் கூறுகின்றனர்.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rPr>
              <a:t>கம்பரை சடையப்ப வள்ளல் என்பவர் ஆதரித்து வந்துள்ளார். பின்பே சோழமன்னன் கம்பரை ஆதரித்து வந்ததாகவும் கூறுகின்றனர்.</a:t>
            </a:r>
            <a:endParaRPr lang="en-US" sz="1200" b="1" dirty="0" smtClean="0">
              <a:solidFill>
                <a:srgbClr val="002060"/>
              </a:solidFill>
              <a:latin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கம்பராமாயணத்தில் சீவக சிந்தாமணியின் தாக்கம் இருப்பதால்,</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திருத்தக்க தேவரின் காலத்திற்குப் பிந்தையவர் என்றும், கம்பர் தமிழகத்தில் மூன்றாம் குலோத்துங்கச் சோழனிடம் கருத்து மாறுபட்டு ஆந்திர நாட்டில் தங்கியிருந்தமையா</a:t>
            </a:r>
            <a:r>
              <a:rPr lang="en-US" sz="1200" b="1" dirty="0" err="1" smtClean="0">
                <a:solidFill>
                  <a:srgbClr val="002060"/>
                </a:solidFill>
                <a:latin typeface="Times New Roman" pitchFamily="18" charset="0"/>
                <a:cs typeface="Times New Roman" pitchFamily="18" charset="0"/>
              </a:rPr>
              <a:t>லும்</a:t>
            </a:r>
            <a:r>
              <a:rPr lang="ta-IN" sz="1200" b="1" dirty="0" smtClean="0">
                <a:solidFill>
                  <a:srgbClr val="002060"/>
                </a:solidFill>
                <a:latin typeface="Times New Roman" pitchFamily="18" charset="0"/>
                <a:cs typeface="Latha" pitchFamily="34" charset="0"/>
              </a:rPr>
              <a:t>, பிரதாபருத்திரன் மற்றும் மூன்றாம் குலோத்துங்க சோழன் ஆகியோ</a:t>
            </a:r>
            <a:r>
              <a:rPr lang="en-US" sz="1200" b="1" dirty="0" err="1" smtClean="0">
                <a:solidFill>
                  <a:srgbClr val="002060"/>
                </a:solidFill>
                <a:latin typeface="Times New Roman" pitchFamily="18" charset="0"/>
                <a:cs typeface="Times New Roman" pitchFamily="18" charset="0"/>
              </a:rPr>
              <a:t>ரின்</a:t>
            </a:r>
            <a:r>
              <a:rPr lang="ta-IN" sz="1200" b="1" dirty="0" smtClean="0">
                <a:solidFill>
                  <a:srgbClr val="002060"/>
                </a:solidFill>
                <a:latin typeface="Times New Roman" pitchFamily="18" charset="0"/>
                <a:cs typeface="Latha" pitchFamily="34" charset="0"/>
              </a:rPr>
              <a:t> காலத்தினைக் கொண்டு</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a:t>
            </a:r>
            <a:r>
              <a:rPr lang="en-US" sz="1200" b="1" dirty="0" smtClean="0">
                <a:solidFill>
                  <a:srgbClr val="002060"/>
                </a:solidFill>
                <a:latin typeface="Times New Roman" pitchFamily="18" charset="0"/>
                <a:cs typeface="Times New Roman" pitchFamily="18" charset="0"/>
              </a:rPr>
              <a:t>12 </a:t>
            </a:r>
            <a:r>
              <a:rPr lang="ta-IN" sz="1200" b="1" dirty="0" smtClean="0">
                <a:solidFill>
                  <a:srgbClr val="002060"/>
                </a:solidFill>
                <a:latin typeface="Times New Roman" pitchFamily="18" charset="0"/>
                <a:cs typeface="Latha" pitchFamily="34" charset="0"/>
              </a:rPr>
              <a:t>நூற்றாண்டின் இறுதியில் கம்பர் வாழ்ந்திருப்பதாகக் கருதுகின்றனர்.</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கம்பருடைய காலம் </a:t>
            </a:r>
            <a:r>
              <a:rPr lang="en-US" sz="1200" b="1" dirty="0" smtClean="0">
                <a:solidFill>
                  <a:srgbClr val="002060"/>
                </a:solidFill>
                <a:latin typeface="Times New Roman" pitchFamily="18" charset="0"/>
                <a:cs typeface="Times New Roman" pitchFamily="18" charset="0"/>
              </a:rPr>
              <a:t>கி.பி.9</a:t>
            </a:r>
            <a:r>
              <a:rPr lang="ta-IN" sz="1200" b="1" dirty="0" smtClean="0">
                <a:solidFill>
                  <a:srgbClr val="002060"/>
                </a:solidFill>
                <a:latin typeface="Times New Roman" pitchFamily="18" charset="0"/>
                <a:cs typeface="Latha" pitchFamily="34" charset="0"/>
              </a:rPr>
              <a:t>, </a:t>
            </a:r>
            <a:r>
              <a:rPr lang="en-US" sz="1200" b="1" dirty="0" smtClean="0">
                <a:solidFill>
                  <a:srgbClr val="002060"/>
                </a:solidFill>
                <a:latin typeface="Times New Roman" pitchFamily="18" charset="0"/>
                <a:cs typeface="Times New Roman" pitchFamily="18" charset="0"/>
              </a:rPr>
              <a:t>கி.பி.10ஆ</a:t>
            </a:r>
            <a:r>
              <a:rPr lang="ta-IN" sz="1200" b="1" dirty="0" smtClean="0">
                <a:solidFill>
                  <a:srgbClr val="002060"/>
                </a:solidFill>
                <a:latin typeface="Times New Roman" pitchFamily="18" charset="0"/>
                <a:cs typeface="Latha" pitchFamily="34" charset="0"/>
              </a:rPr>
              <a:t>ம் நூற்றாண்டு எ</a:t>
            </a:r>
            <a:r>
              <a:rPr lang="en-US" sz="1200" b="1" dirty="0" err="1" smtClean="0">
                <a:solidFill>
                  <a:srgbClr val="002060"/>
                </a:solidFill>
                <a:latin typeface="Times New Roman" pitchFamily="18" charset="0"/>
                <a:cs typeface="Times New Roman" pitchFamily="18" charset="0"/>
              </a:rPr>
              <a:t>ன்ற</a:t>
            </a:r>
            <a:r>
              <a:rPr lang="ta-IN" sz="1200" b="1" dirty="0" smtClean="0">
                <a:solidFill>
                  <a:srgbClr val="002060"/>
                </a:solidFill>
                <a:latin typeface="Times New Roman" pitchFamily="18" charset="0"/>
                <a:cs typeface="Latha" pitchFamily="34" charset="0"/>
              </a:rPr>
              <a:t> கருத்து</a:t>
            </a:r>
            <a:r>
              <a:rPr lang="en-US" sz="1200" b="1" dirty="0" err="1" smtClean="0">
                <a:solidFill>
                  <a:srgbClr val="002060"/>
                </a:solidFill>
                <a:latin typeface="Times New Roman" pitchFamily="18" charset="0"/>
                <a:cs typeface="Times New Roman" pitchFamily="18" charset="0"/>
              </a:rPr>
              <a:t>ம்</a:t>
            </a:r>
            <a:r>
              <a:rPr lang="ta-IN" sz="1200" b="1" dirty="0" smtClean="0">
                <a:solidFill>
                  <a:srgbClr val="002060"/>
                </a:solidFill>
                <a:latin typeface="Times New Roman" pitchFamily="18" charset="0"/>
                <a:cs typeface="Latha" pitchFamily="34" charset="0"/>
              </a:rPr>
              <a:t> உள்ள</a:t>
            </a:r>
            <a:r>
              <a:rPr lang="en-US" sz="1200" b="1" dirty="0" err="1" smtClean="0">
                <a:solidFill>
                  <a:srgbClr val="002060"/>
                </a:solidFill>
                <a:latin typeface="Times New Roman" pitchFamily="18" charset="0"/>
                <a:cs typeface="Times New Roman" pitchFamily="18" charset="0"/>
              </a:rPr>
              <a:t>து</a:t>
            </a:r>
            <a:r>
              <a:rPr lang="ta-IN" sz="1200" b="1" dirty="0" smtClean="0">
                <a:solidFill>
                  <a:srgbClr val="002060"/>
                </a:solidFill>
                <a:latin typeface="Times New Roman" pitchFamily="18" charset="0"/>
                <a:cs typeface="Latha" pitchFamily="34" charset="0"/>
              </a:rPr>
              <a:t>.</a:t>
            </a:r>
            <a:r>
              <a:rPr lang="en-US" sz="1200" b="1" baseline="30000"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தனிப்பாடல்களின் தொகுதியிலிருந்து "எண்ணிய சகாப்தம் எண்ணூற்று ஏழின் மேல்" என்ற பாடலைக் கொண்டு கி.பி. 885 இயற்றப்பட்டதாக </a:t>
            </a:r>
            <a:r>
              <a:rPr lang="en-US" sz="1200" b="1" dirty="0" err="1" smtClean="0">
                <a:solidFill>
                  <a:srgbClr val="002060"/>
                </a:solidFill>
                <a:latin typeface="Times New Roman" pitchFamily="18" charset="0"/>
                <a:cs typeface="Times New Roman" pitchFamily="18" charset="0"/>
              </a:rPr>
              <a:t>கருது</a:t>
            </a:r>
            <a:r>
              <a:rPr lang="ta-IN" sz="1200" b="1" dirty="0" smtClean="0">
                <a:solidFill>
                  <a:srgbClr val="002060"/>
                </a:solidFill>
                <a:latin typeface="Times New Roman" pitchFamily="18" charset="0"/>
                <a:cs typeface="Latha" pitchFamily="34" charset="0"/>
              </a:rPr>
              <a:t>கின்றனர்.</a:t>
            </a:r>
            <a:r>
              <a:rPr lang="en-US" sz="1200" b="1" baseline="30000"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 இராசமாணிக்கனார் கி.பி. 1325க்கு முன்பே கம்பர் காவியத்தினை இயற்றியிருக்க வேண்டும் என்று தெரிவித்துள்ளார்.</a:t>
            </a:r>
            <a:endParaRPr lang="en-US" sz="12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600" y="762000"/>
            <a:ext cx="8610600" cy="5318379"/>
          </a:xfrm>
          <a:prstGeom prst="rect">
            <a:avLst/>
          </a:prstGeom>
        </p:spPr>
        <p:txBody>
          <a:bodyPr wrap="square">
            <a:spAutoFit/>
          </a:bodyPr>
          <a:lstStyle/>
          <a:p>
            <a:pPr algn="ctr">
              <a:lnSpc>
                <a:spcPct val="170000"/>
              </a:lnSpc>
            </a:pPr>
            <a:r>
              <a:rPr lang="ta-IN" sz="1200" b="1" dirty="0" smtClean="0">
                <a:solidFill>
                  <a:srgbClr val="002060"/>
                </a:solidFill>
                <a:latin typeface="Times New Roman" pitchFamily="18" charset="0"/>
              </a:rPr>
              <a:t>கம்பனின் </a:t>
            </a:r>
            <a:r>
              <a:rPr lang="en-US" sz="1200" b="1" dirty="0" err="1" smtClean="0">
                <a:solidFill>
                  <a:srgbClr val="002060"/>
                </a:solidFill>
                <a:latin typeface="Times New Roman" pitchFamily="18" charset="0"/>
              </a:rPr>
              <a:t>சிறப்பு</a:t>
            </a:r>
            <a:r>
              <a:rPr lang="ta-IN" sz="1200" b="1" dirty="0" smtClean="0">
                <a:solidFill>
                  <a:srgbClr val="002060"/>
                </a:solidFill>
                <a:latin typeface="Times New Roman" pitchFamily="18" charset="0"/>
              </a:rPr>
              <a:t>கள்</a:t>
            </a:r>
            <a:endParaRPr lang="en-US" sz="1200" b="1" dirty="0" smtClean="0">
              <a:solidFill>
                <a:srgbClr val="002060"/>
              </a:solidFill>
              <a:latin typeface="Times New Roman" pitchFamily="18" charset="0"/>
            </a:endParaRPr>
          </a:p>
          <a:p>
            <a:pPr algn="just">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கம்பராமயணம்</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சிலையெழுபது</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சடகோபர் அந்தாதி</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சரசுவதி அந்தாதி</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திருக்கை வழக்கம்</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கம்பராமாயணம்</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ஏரெழுபது</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மும்மணிக்கோவை</a:t>
            </a:r>
            <a:r>
              <a:rPr lang="en-US" sz="1200" b="1" dirty="0" smtClean="0">
                <a:solidFill>
                  <a:srgbClr val="002060"/>
                </a:solidFill>
                <a:latin typeface="Times New Roman" pitchFamily="18" charset="0"/>
                <a:cs typeface="Latha" pitchFamily="34" charset="0"/>
              </a:rPr>
              <a:t> </a:t>
            </a:r>
            <a:r>
              <a:rPr lang="en-US" sz="1200" b="1" dirty="0" err="1" smtClean="0">
                <a:solidFill>
                  <a:srgbClr val="002060"/>
                </a:solidFill>
                <a:latin typeface="Times New Roman" pitchFamily="18" charset="0"/>
                <a:cs typeface="Latha" pitchFamily="34" charset="0"/>
              </a:rPr>
              <a:t>போன்றவை</a:t>
            </a:r>
            <a:r>
              <a:rPr lang="en-US" sz="1200" b="1" dirty="0" smtClean="0">
                <a:solidFill>
                  <a:srgbClr val="002060"/>
                </a:solidFill>
                <a:latin typeface="Times New Roman" pitchFamily="18" charset="0"/>
                <a:cs typeface="Latha" pitchFamily="34" charset="0"/>
              </a:rPr>
              <a:t> </a:t>
            </a:r>
            <a:r>
              <a:rPr lang="en-US" sz="1200" b="1" dirty="0" err="1" smtClean="0">
                <a:solidFill>
                  <a:srgbClr val="002060"/>
                </a:solidFill>
                <a:latin typeface="Times New Roman" pitchFamily="18" charset="0"/>
                <a:cs typeface="Latha" pitchFamily="34" charset="0"/>
              </a:rPr>
              <a:t>கம்பனின்</a:t>
            </a:r>
            <a:r>
              <a:rPr lang="en-US" sz="1200" b="1" dirty="0" smtClean="0">
                <a:solidFill>
                  <a:srgbClr val="002060"/>
                </a:solidFill>
                <a:latin typeface="Times New Roman" pitchFamily="18" charset="0"/>
                <a:cs typeface="Latha" pitchFamily="34" charset="0"/>
              </a:rPr>
              <a:t> </a:t>
            </a:r>
            <a:r>
              <a:rPr lang="en-US" sz="1200" b="1" dirty="0" err="1" smtClean="0">
                <a:solidFill>
                  <a:srgbClr val="002060"/>
                </a:solidFill>
                <a:latin typeface="Times New Roman" pitchFamily="18" charset="0"/>
                <a:cs typeface="Latha" pitchFamily="34" charset="0"/>
              </a:rPr>
              <a:t>நூல்களாகும்</a:t>
            </a:r>
            <a:r>
              <a:rPr lang="en-US" sz="1200" b="1" dirty="0" smtClean="0">
                <a:solidFill>
                  <a:srgbClr val="002060"/>
                </a:solidFill>
                <a:latin typeface="Times New Roman" pitchFamily="18" charset="0"/>
                <a:cs typeface="Latha" pitchFamily="34"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பாரதியார்</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 “கல்வி சிறந்த தமிழ்நாடு புகழ்க் கம்பன் பிறந்த தமிழ்நாடு” </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கவிமணி</a:t>
            </a:r>
            <a:r>
              <a:rPr lang="en-US" sz="1200" b="1" dirty="0" smtClean="0">
                <a:solidFill>
                  <a:srgbClr val="002060"/>
                </a:solidFill>
                <a:latin typeface="Times New Roman" pitchFamily="18" charset="0"/>
                <a:cs typeface="Times New Roman" pitchFamily="18" charset="0"/>
              </a:rPr>
              <a:t> - </a:t>
            </a:r>
            <a:r>
              <a:rPr lang="ta-IN" sz="1200" b="1" dirty="0" smtClean="0">
                <a:solidFill>
                  <a:srgbClr val="002060"/>
                </a:solidFill>
                <a:latin typeface="Times New Roman" pitchFamily="18" charset="0"/>
                <a:cs typeface="Latha" pitchFamily="34" charset="0"/>
              </a:rPr>
              <a:t>“அம் புவியில் மக்கள் அமுதம் அருந்த வைத்த கம்பர் கவியே கவி” </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முதுமொழி </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கல்வியிற் பெரியன் கம்பன்</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கம்பன் வீட்டுக் கட்டுத்தறியும் கவிபாடும்</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பலபட்டடைச் சொக்கநாதப் புலவர் </a:t>
            </a:r>
            <a:r>
              <a:rPr lang="en-US" sz="1200" b="1" dirty="0" smtClean="0">
                <a:solidFill>
                  <a:srgbClr val="002060"/>
                </a:solidFill>
                <a:latin typeface="Times New Roman" pitchFamily="18" charset="0"/>
                <a:cs typeface="Times New Roman" pitchFamily="18" charset="0"/>
              </a:rPr>
              <a:t> - </a:t>
            </a:r>
          </a:p>
          <a:p>
            <a:pPr>
              <a:lnSpc>
                <a:spcPct val="170000"/>
              </a:lnSpc>
            </a:pP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"வெண்பாவிற் புகழேந்தி பரணிக்கோர்</a:t>
            </a:r>
            <a:br>
              <a:rPr lang="ta-IN" sz="1200" b="1" dirty="0" smtClean="0">
                <a:solidFill>
                  <a:srgbClr val="002060"/>
                </a:solidFill>
                <a:latin typeface="Times New Roman" pitchFamily="18" charset="0"/>
                <a:cs typeface="Latha" pitchFamily="34" charset="0"/>
              </a:rPr>
            </a:b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சயங்கொண்டான் விருத்தமென்னும்</a:t>
            </a:r>
            <a:br>
              <a:rPr lang="ta-IN" sz="1200" b="1" dirty="0" smtClean="0">
                <a:solidFill>
                  <a:srgbClr val="002060"/>
                </a:solidFill>
                <a:latin typeface="Times New Roman" pitchFamily="18" charset="0"/>
                <a:cs typeface="Latha" pitchFamily="34" charset="0"/>
              </a:rPr>
            </a:b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ஒண்பாவிற் குயர்கம்பன் கோவையுலா</a:t>
            </a:r>
            <a:br>
              <a:rPr lang="ta-IN" sz="1200" b="1" dirty="0" smtClean="0">
                <a:solidFill>
                  <a:srgbClr val="002060"/>
                </a:solidFill>
                <a:latin typeface="Times New Roman" pitchFamily="18" charset="0"/>
                <a:cs typeface="Latha" pitchFamily="34" charset="0"/>
              </a:rPr>
            </a:b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அந்தாதிக் கொட்டக் கூத்தன்</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பாடியுள்ளார்</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சிவகங்கை மாவட்டம் நாட்டரசன் கோட்டை அருகேயுள்ள கருதுப்பட்டி என்ற கிராமத்தில்தான் 1,000 ஆண்டுகள் பழமையான கம்பர் நினைவிடம் அமைந்துள்ளது. </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சிவகங்கை மாவட்டம் காரைக்குடியில் கம்பன் அடிப்பொடியாகிய திரு.சா.கணேசன் அவர்களின் முயற்சியால் உருவாக்கப்பட்ட "கம்பன் மணிமண்டபம்" குறிப்பிடத்தக்கது.</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எம்.ஜி.ஆர் ஆட்சிக்காலத்தில் தேரழந்தூரில் கம்பருக்கு ஒரு மணிமண்டபம் கட்டப்பட்டுள்ளது.</a:t>
            </a:r>
          </a:p>
          <a:p>
            <a:pPr>
              <a:lnSpc>
                <a:spcPct val="150000"/>
              </a:lnSpc>
              <a:buFont typeface="Wingdings" pitchFamily="2" charset="2"/>
              <a:buChar char="Ø"/>
            </a:pPr>
            <a:endParaRPr lang="ta-IN" sz="1200" b="1" dirty="0">
              <a:solidFill>
                <a:srgbClr val="002060"/>
              </a:solidFill>
              <a:latin typeface="Times New Roman" pitchFamily="18" charset="0"/>
              <a:cs typeface="Lath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05001" y="381000"/>
            <a:ext cx="4396800" cy="276999"/>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பெரியபுராணம்</a:t>
            </a:r>
            <a:r>
              <a:rPr lang="en-US" sz="1200" b="1" dirty="0" smtClean="0">
                <a:solidFill>
                  <a:srgbClr val="002060"/>
                </a:solidFill>
                <a:latin typeface="Times New Roman" pitchFamily="18" charset="0"/>
                <a:cs typeface="Times New Roman" pitchFamily="18" charset="0"/>
              </a:rPr>
              <a:t> </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2743200" y="762000"/>
            <a:ext cx="3939601" cy="276999"/>
          </a:xfrm>
          <a:prstGeom prst="rect">
            <a:avLst/>
          </a:prstGeom>
        </p:spPr>
        <p:txBody>
          <a:bodyPr wrap="square">
            <a:spAutoFit/>
          </a:bodyPr>
          <a:lstStyle/>
          <a:p>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சேக்கிழார்</a:t>
            </a:r>
            <a:endParaRPr lang="en-US" sz="1200" b="1" dirty="0">
              <a:solidFill>
                <a:srgbClr val="002060"/>
              </a:solidFill>
              <a:latin typeface="Times New Roman" pitchFamily="18" charset="0"/>
              <a:cs typeface="Times New Roman" pitchFamily="18" charset="0"/>
            </a:endParaRPr>
          </a:p>
        </p:txBody>
      </p:sp>
      <p:sp>
        <p:nvSpPr>
          <p:cNvPr id="7" name="Rectangle 6"/>
          <p:cNvSpPr/>
          <p:nvPr/>
        </p:nvSpPr>
        <p:spPr>
          <a:xfrm>
            <a:off x="228600" y="1219200"/>
            <a:ext cx="8610600" cy="5429179"/>
          </a:xfrm>
          <a:prstGeom prst="rect">
            <a:avLst/>
          </a:prstGeom>
        </p:spPr>
        <p:txBody>
          <a:bodyPr wrap="square">
            <a:spAutoFit/>
          </a:bodyPr>
          <a:lstStyle/>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சுந்தரமூர்த்தி சுவாமிகளின் திருத்தொண்டத் தொகை எனும் நூலை முதல் நூலாக கொண்டும். சுந்தரமூர்த்தி சுவாமிகளை காப்பிய தலைவராக கொண்டும், அவர் போற்றிய சைவ அடியார்களின் வாழ்க்கை வரலாற்றினையும் இந்நூலில் விவரி</a:t>
            </a:r>
            <a:r>
              <a:rPr lang="en-US" sz="1200" b="1" dirty="0" err="1" smtClean="0">
                <a:solidFill>
                  <a:srgbClr val="002060"/>
                </a:solidFill>
                <a:latin typeface="Times New Roman" pitchFamily="18" charset="0"/>
                <a:cs typeface="Times New Roman" pitchFamily="18" charset="0"/>
              </a:rPr>
              <a:t>த்துள்ளார்</a:t>
            </a:r>
            <a:r>
              <a:rPr lang="ta-IN" sz="1200" b="1" dirty="0" smtClean="0">
                <a:solidFill>
                  <a:srgbClr val="002060"/>
                </a:solidFill>
                <a:latin typeface="Times New Roman" pitchFamily="18" charset="0"/>
                <a:cs typeface="Latha" pitchFamily="34" charset="0"/>
              </a:rPr>
              <a:t>.</a:t>
            </a:r>
            <a:endParaRPr lang="en-US" sz="1200" b="1" baseline="30000"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திருத்தொண்டத்தொகை, நம்பியாண்டார் நம்பி எழுதிய திருத்தொண்டர் திருவந்தாதி ஆகியவற்றை மூலநூல்களாகக் கொண்டு</a:t>
            </a:r>
            <a:r>
              <a:rPr lang="en-US" sz="1200" b="1" dirty="0" err="1" smtClean="0">
                <a:solidFill>
                  <a:srgbClr val="002060"/>
                </a:solidFill>
                <a:latin typeface="Times New Roman" pitchFamily="18" charset="0"/>
                <a:cs typeface="Times New Roman" pitchFamily="18" charset="0"/>
              </a:rPr>
              <a:t>ம்</a:t>
            </a:r>
            <a:r>
              <a:rPr lang="ta-IN" sz="1200" b="1" dirty="0" smtClean="0">
                <a:solidFill>
                  <a:srgbClr val="002060"/>
                </a:solidFill>
                <a:latin typeface="Times New Roman" pitchFamily="18" charset="0"/>
                <a:cs typeface="Latha" pitchFamily="34" charset="0"/>
              </a:rPr>
              <a:t>, இரண்டாம் குலோத்துங்க சோழனிடம் அமைச்சராக இருந்த சேக்கிழார் பல ஊர்களுக்கும் சென்று திரட்டிய தகவல்களைக் கொண்டும் பெரியபுராணம் எழு</a:t>
            </a:r>
            <a:r>
              <a:rPr lang="en-US" sz="1200" b="1" dirty="0" err="1" smtClean="0">
                <a:solidFill>
                  <a:srgbClr val="002060"/>
                </a:solidFill>
                <a:latin typeface="Times New Roman" pitchFamily="18" charset="0"/>
                <a:cs typeface="Times New Roman" pitchFamily="18" charset="0"/>
              </a:rPr>
              <a:t>தினார்</a:t>
            </a:r>
            <a:r>
              <a:rPr lang="ta-IN" sz="1200" b="1" dirty="0" smtClean="0">
                <a:solidFill>
                  <a:srgbClr val="002060"/>
                </a:solidFill>
                <a:latin typeface="Times New Roman" pitchFamily="18" charset="0"/>
                <a:cs typeface="Latha" pitchFamily="34"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தில்லை இறைவனான நடராஜன் உலகெலாம் என்று அடியெடுத்துக் கொடுக்க</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சேக்கிழார் உலகெலாம் உணர்ந்து என பெரியபுராணத்தினை தொடங்கி</a:t>
            </a:r>
            <a:r>
              <a:rPr lang="en-US" sz="1200" b="1" dirty="0" err="1" smtClean="0">
                <a:solidFill>
                  <a:srgbClr val="002060"/>
                </a:solidFill>
                <a:latin typeface="Times New Roman" pitchFamily="18" charset="0"/>
                <a:cs typeface="Times New Roman" pitchFamily="18" charset="0"/>
              </a:rPr>
              <a:t>னார்</a:t>
            </a:r>
            <a:r>
              <a:rPr lang="ta-IN" sz="1200" b="1" dirty="0" smtClean="0">
                <a:solidFill>
                  <a:srgbClr val="002060"/>
                </a:solidFill>
                <a:latin typeface="Times New Roman" pitchFamily="18" charset="0"/>
                <a:cs typeface="Latha" pitchFamily="34" charset="0"/>
              </a:rPr>
              <a:t>. </a:t>
            </a:r>
            <a:endParaRPr lang="en-US" sz="1200" b="1" dirty="0" smtClean="0">
              <a:solidFill>
                <a:srgbClr val="002060"/>
              </a:solidFill>
              <a:latin typeface="Times New Roman" pitchFamily="18" charset="0"/>
              <a:cs typeface="Latha" pitchFamily="34" charset="0"/>
            </a:endParaRPr>
          </a:p>
          <a:p>
            <a:pPr algn="ctr">
              <a:lnSpc>
                <a:spcPct val="170000"/>
              </a:lnSpc>
            </a:pPr>
            <a:endParaRPr lang="en-US" sz="1200" b="1" dirty="0" smtClean="0">
              <a:solidFill>
                <a:srgbClr val="002060"/>
              </a:solidFill>
              <a:latin typeface="Times New Roman" pitchFamily="18" charset="0"/>
              <a:cs typeface="Latha" pitchFamily="34" charset="0"/>
            </a:endParaRPr>
          </a:p>
          <a:p>
            <a:pPr algn="ctr">
              <a:lnSpc>
                <a:spcPct val="170000"/>
              </a:lnSpc>
            </a:pPr>
            <a:r>
              <a:rPr lang="ta-IN" sz="1200" b="1" dirty="0" smtClean="0">
                <a:solidFill>
                  <a:srgbClr val="002060"/>
                </a:solidFill>
                <a:latin typeface="Times New Roman" pitchFamily="18" charset="0"/>
                <a:cs typeface="Latha" pitchFamily="34" charset="0"/>
              </a:rPr>
              <a:t>காப்பிய </a:t>
            </a:r>
            <a:r>
              <a:rPr lang="en-US" sz="1200" b="1" dirty="0" err="1" smtClean="0">
                <a:solidFill>
                  <a:srgbClr val="002060"/>
                </a:solidFill>
                <a:latin typeface="Times New Roman" pitchFamily="18" charset="0"/>
                <a:cs typeface="Times New Roman" pitchFamily="18" charset="0"/>
              </a:rPr>
              <a:t>அமைப்பு</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பெரிய புராணத்தில்</a:t>
            </a:r>
            <a:r>
              <a:rPr lang="en-US" sz="1200" b="1" dirty="0" smtClean="0">
                <a:solidFill>
                  <a:srgbClr val="002060"/>
                </a:solidFill>
                <a:latin typeface="Times New Roman" pitchFamily="18" charset="0"/>
                <a:cs typeface="Times New Roman" pitchFamily="18" charset="0"/>
              </a:rPr>
              <a:t> 2</a:t>
            </a:r>
            <a:r>
              <a:rPr lang="ta-IN" sz="1200" b="1" dirty="0" smtClean="0">
                <a:solidFill>
                  <a:srgbClr val="002060"/>
                </a:solidFill>
                <a:latin typeface="Times New Roman" pitchFamily="18" charset="0"/>
                <a:cs typeface="Latha" pitchFamily="34" charset="0"/>
              </a:rPr>
              <a:t> காண்டங்களும், </a:t>
            </a:r>
            <a:r>
              <a:rPr lang="en-US" sz="1200" b="1" dirty="0" smtClean="0">
                <a:solidFill>
                  <a:srgbClr val="002060"/>
                </a:solidFill>
                <a:latin typeface="Times New Roman" pitchFamily="18" charset="0"/>
                <a:cs typeface="Times New Roman" pitchFamily="18" charset="0"/>
              </a:rPr>
              <a:t>13</a:t>
            </a:r>
            <a:r>
              <a:rPr lang="ta-IN" sz="1200" b="1" dirty="0" smtClean="0">
                <a:solidFill>
                  <a:srgbClr val="002060"/>
                </a:solidFill>
                <a:latin typeface="Times New Roman" pitchFamily="18" charset="0"/>
                <a:cs typeface="Latha" pitchFamily="34" charset="0"/>
              </a:rPr>
              <a:t> சருக்கங்களும், </a:t>
            </a:r>
            <a:r>
              <a:rPr lang="en-US" sz="1200" b="1" dirty="0" smtClean="0">
                <a:solidFill>
                  <a:srgbClr val="002060"/>
                </a:solidFill>
                <a:latin typeface="Times New Roman" pitchFamily="18" charset="0"/>
                <a:cs typeface="Times New Roman" pitchFamily="18" charset="0"/>
              </a:rPr>
              <a:t>4286 </a:t>
            </a:r>
            <a:r>
              <a:rPr lang="ta-IN" sz="1200" b="1" dirty="0" smtClean="0">
                <a:solidFill>
                  <a:srgbClr val="002060"/>
                </a:solidFill>
                <a:latin typeface="Times New Roman" pitchFamily="18" charset="0"/>
                <a:cs typeface="Latha" pitchFamily="34" charset="0"/>
              </a:rPr>
              <a:t>பாடல்களும் உள்ளன. முதல் காண்டத்தில்</a:t>
            </a:r>
            <a:r>
              <a:rPr lang="en-US" sz="1200" b="1" dirty="0" smtClean="0">
                <a:solidFill>
                  <a:srgbClr val="002060"/>
                </a:solidFill>
                <a:latin typeface="Times New Roman" pitchFamily="18" charset="0"/>
                <a:cs typeface="Times New Roman" pitchFamily="18" charset="0"/>
              </a:rPr>
              <a:t> 5</a:t>
            </a:r>
            <a:r>
              <a:rPr lang="ta-IN" sz="1200" b="1" dirty="0" smtClean="0">
                <a:solidFill>
                  <a:srgbClr val="002060"/>
                </a:solidFill>
                <a:latin typeface="Times New Roman" pitchFamily="18" charset="0"/>
                <a:cs typeface="Latha" pitchFamily="34" charset="0"/>
              </a:rPr>
              <a:t> சருக்கங்க</a:t>
            </a:r>
            <a:r>
              <a:rPr lang="en-US" sz="1200" b="1" dirty="0" err="1" smtClean="0">
                <a:solidFill>
                  <a:srgbClr val="002060"/>
                </a:solidFill>
                <a:latin typeface="Times New Roman" pitchFamily="18" charset="0"/>
                <a:cs typeface="Times New Roman" pitchFamily="18" charset="0"/>
              </a:rPr>
              <a:t>ளு</a:t>
            </a:r>
            <a:r>
              <a:rPr lang="ta-IN" sz="1200" b="1" dirty="0" smtClean="0">
                <a:solidFill>
                  <a:srgbClr val="002060"/>
                </a:solidFill>
                <a:latin typeface="Times New Roman" pitchFamily="18" charset="0"/>
                <a:cs typeface="Latha" pitchFamily="34" charset="0"/>
              </a:rPr>
              <a:t>ம், இரண்டாம் காண்டத்தில் </a:t>
            </a:r>
            <a:r>
              <a:rPr lang="en-US" sz="1200" b="1" dirty="0" smtClean="0">
                <a:solidFill>
                  <a:srgbClr val="002060"/>
                </a:solidFill>
                <a:latin typeface="Times New Roman" pitchFamily="18" charset="0"/>
                <a:cs typeface="Times New Roman" pitchFamily="18" charset="0"/>
              </a:rPr>
              <a:t>8</a:t>
            </a:r>
            <a:r>
              <a:rPr lang="ta-IN" sz="1200" b="1" dirty="0" smtClean="0">
                <a:solidFill>
                  <a:srgbClr val="002060"/>
                </a:solidFill>
                <a:latin typeface="Times New Roman" pitchFamily="18" charset="0"/>
                <a:cs typeface="Latha" pitchFamily="34" charset="0"/>
              </a:rPr>
              <a:t> சருக்கங்க</a:t>
            </a:r>
            <a:r>
              <a:rPr lang="en-US" sz="1200" b="1" dirty="0" err="1" smtClean="0">
                <a:solidFill>
                  <a:srgbClr val="002060"/>
                </a:solidFill>
                <a:latin typeface="Times New Roman" pitchFamily="18" charset="0"/>
                <a:cs typeface="Times New Roman" pitchFamily="18" charset="0"/>
              </a:rPr>
              <a:t>ளு</a:t>
            </a:r>
            <a:r>
              <a:rPr lang="ta-IN" sz="1200" b="1" dirty="0" smtClean="0">
                <a:solidFill>
                  <a:srgbClr val="002060"/>
                </a:solidFill>
                <a:latin typeface="Times New Roman" pitchFamily="18" charset="0"/>
                <a:cs typeface="Latha" pitchFamily="34" charset="0"/>
              </a:rPr>
              <a:t>ம் உடையதாக அமைக்கப்பெற்றுள்ளது</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அதுநாள்வரை சைவசமய இலக்கியங்களில் </a:t>
            </a:r>
            <a:r>
              <a:rPr lang="en-US" sz="1200" b="1" dirty="0" smtClean="0">
                <a:solidFill>
                  <a:srgbClr val="002060"/>
                </a:solidFill>
                <a:latin typeface="Times New Roman" pitchFamily="18" charset="0"/>
                <a:cs typeface="Times New Roman" pitchFamily="18" charset="0"/>
              </a:rPr>
              <a:t>11</a:t>
            </a:r>
            <a:r>
              <a:rPr lang="ta-IN" sz="1200" b="1" dirty="0" smtClean="0">
                <a:solidFill>
                  <a:srgbClr val="002060"/>
                </a:solidFill>
                <a:latin typeface="Times New Roman" pitchFamily="18" charset="0"/>
                <a:cs typeface="Latha" pitchFamily="34" charset="0"/>
              </a:rPr>
              <a:t> திருமுறைகள் இருந்தன. </a:t>
            </a:r>
            <a:r>
              <a:rPr lang="en-US" sz="1200" b="1" dirty="0" err="1" smtClean="0">
                <a:solidFill>
                  <a:srgbClr val="002060"/>
                </a:solidFill>
                <a:latin typeface="Times New Roman" pitchFamily="18" charset="0"/>
                <a:cs typeface="Times New Roman" pitchFamily="18" charset="0"/>
              </a:rPr>
              <a:t>பின்னர்</a:t>
            </a:r>
            <a:r>
              <a:rPr lang="en-US" sz="1200" b="1" dirty="0" smtClean="0">
                <a:solidFill>
                  <a:srgbClr val="002060"/>
                </a:solidFill>
                <a:latin typeface="Times New Roman" pitchFamily="18" charset="0"/>
                <a:cs typeface="Times New Roman" pitchFamily="18" charset="0"/>
              </a:rPr>
              <a:t> 12ஆ</a:t>
            </a:r>
            <a:r>
              <a:rPr lang="ta-IN" sz="1200" b="1" dirty="0" smtClean="0">
                <a:solidFill>
                  <a:srgbClr val="002060"/>
                </a:solidFill>
                <a:latin typeface="Times New Roman" pitchFamily="18" charset="0"/>
                <a:cs typeface="Latha" pitchFamily="34" charset="0"/>
              </a:rPr>
              <a:t>ம் திருமுறையாக பெரியபுராணம் சேர்த்துக் கொள்ளப்பட்டது</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முதற் காண்டத்தில்</a:t>
            </a:r>
            <a:r>
              <a:rPr lang="en-US" sz="1200" b="1" dirty="0" smtClean="0">
                <a:solidFill>
                  <a:srgbClr val="002060"/>
                </a:solidFill>
                <a:latin typeface="Times New Roman" pitchFamily="18" charset="0"/>
                <a:cs typeface="Times New Roman" pitchFamily="18" charset="0"/>
              </a:rPr>
              <a:t> : </a:t>
            </a:r>
            <a:r>
              <a:rPr lang="ta-IN" sz="1200" b="1" dirty="0" smtClean="0">
                <a:solidFill>
                  <a:srgbClr val="002060"/>
                </a:solidFill>
                <a:latin typeface="Times New Roman" pitchFamily="18" charset="0"/>
                <a:cs typeface="Latha" pitchFamily="34" charset="0"/>
              </a:rPr>
              <a:t>திருமலைச்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தில்லை வாழ் அந்தணர்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இலை மலிந்த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மும்மையால் உலகாண்ட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திருநின்ற சருக்கம்</a:t>
            </a:r>
            <a:r>
              <a:rPr lang="en-US" sz="1200" b="1" dirty="0" smtClean="0">
                <a:solidFill>
                  <a:srgbClr val="002060"/>
                </a:solidFill>
                <a:latin typeface="Times New Roman" pitchFamily="18" charset="0"/>
                <a:cs typeface="Times New Roman" pitchFamily="18" charset="0"/>
              </a:rPr>
              <a:t>.</a:t>
            </a:r>
            <a:endParaRPr lang="en-US" sz="1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990600"/>
            <a:ext cx="8458200" cy="5743111"/>
          </a:xfrm>
          <a:prstGeom prst="rect">
            <a:avLst/>
          </a:prstGeom>
        </p:spPr>
        <p:txBody>
          <a:bodyPr wrap="square">
            <a:spAutoFit/>
          </a:bodyPr>
          <a:lstStyle/>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இரண்டாம் காண்டத்தில்</a:t>
            </a:r>
            <a:r>
              <a:rPr lang="en-US" sz="1200" b="1" dirty="0" smtClean="0">
                <a:solidFill>
                  <a:srgbClr val="002060"/>
                </a:solidFill>
                <a:latin typeface="Times New Roman" pitchFamily="18" charset="0"/>
                <a:cs typeface="Times New Roman" pitchFamily="18" charset="0"/>
              </a:rPr>
              <a:t> : </a:t>
            </a:r>
            <a:r>
              <a:rPr lang="ta-IN" sz="1200" b="1" dirty="0" smtClean="0">
                <a:solidFill>
                  <a:srgbClr val="002060"/>
                </a:solidFill>
                <a:latin typeface="Times New Roman" pitchFamily="18" charset="0"/>
                <a:cs typeface="Latha" pitchFamily="34" charset="0"/>
              </a:rPr>
              <a:t>வம்பறா வரிவண்டுச்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வார்கொண்ட வனமுலையாள்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பொய்யடிமையில்லாத புலவர்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கறைக்கண்டன்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கடல்சூழ்ந்த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பத்தராய்ப் பணிவார்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மன்னிய சீர்ச் சருக்கம்,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வெள்ளானைச் சருக்கம்</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சுந்தரமூர்த்தி சுவாமிகளின் திருத்தொண்டத் தொகையில் இடம்பெற்றுள்ள பாடல்களின் முதல் வரியே சருக்கங்களின் பெயர்களாக உள்ளது.</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காப்பிய கதையானது கயிலாயத்தில் தொடங்கப்பெற்று, சைவ அடியார்களின் வாழ்க்கையை விவரித்து, இறுதியாக கயிலாயத்தில் முடிகிறது.</a:t>
            </a:r>
            <a:endParaRPr lang="en-US" sz="1200" b="1" dirty="0" smtClean="0">
              <a:solidFill>
                <a:srgbClr val="002060"/>
              </a:solidFill>
              <a:latin typeface="Times New Roman" pitchFamily="18" charset="0"/>
              <a:cs typeface="Latha" pitchFamily="34" charset="0"/>
            </a:endParaRPr>
          </a:p>
          <a:p>
            <a:pPr algn="ctr">
              <a:lnSpc>
                <a:spcPct val="170000"/>
              </a:lnSpc>
            </a:pPr>
            <a:endParaRPr lang="en-US" sz="1200" b="1" dirty="0" smtClean="0">
              <a:solidFill>
                <a:srgbClr val="002060"/>
              </a:solidFill>
              <a:latin typeface="Times New Roman" pitchFamily="18" charset="0"/>
              <a:cs typeface="Latha" pitchFamily="34" charset="0"/>
            </a:endParaRPr>
          </a:p>
          <a:p>
            <a:pPr algn="ctr">
              <a:lnSpc>
                <a:spcPct val="170000"/>
              </a:lnSpc>
            </a:pPr>
            <a:r>
              <a:rPr lang="ta-IN" sz="1200" b="1" dirty="0" smtClean="0">
                <a:solidFill>
                  <a:srgbClr val="002060"/>
                </a:solidFill>
                <a:latin typeface="Times New Roman" pitchFamily="18" charset="0"/>
                <a:cs typeface="Latha" pitchFamily="34" charset="0"/>
              </a:rPr>
              <a:t>சேக்கிழார்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குறிப்பு</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கி.பி. 12 ஆம் நூற்றாண்டில் தொண்டை நாட்டைச் சேர்ந்த புலியூர்க் கோட்டத்தில் உள்ள குன்றத்தூ</a:t>
            </a:r>
            <a:r>
              <a:rPr lang="en-US" sz="1200" b="1" dirty="0" err="1" smtClean="0">
                <a:solidFill>
                  <a:srgbClr val="002060"/>
                </a:solidFill>
                <a:latin typeface="Times New Roman" pitchFamily="18" charset="0"/>
                <a:cs typeface="Times New Roman" pitchFamily="18" charset="0"/>
              </a:rPr>
              <a:t>ரில்</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வேளாளர் மரபில் வெள்ளியங்கிரி மற்றும் அழகாம்பிகை ஆகியோருக்கு முதல் மகனாக சேக்கிழார் பிறந்தார்.</a:t>
            </a:r>
            <a:endParaRPr lang="en-US"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இவருக்கு பெற்றோர் அருண்மொழித்தேவர்</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 என்று பெயரிட்டனர்</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 என்பதற்கு காளை என்றும்</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சேக்கிழார் என்றால் காளைக்கு உரியவர் என்று</a:t>
            </a:r>
            <a:r>
              <a:rPr lang="en-US" sz="1200" b="1" dirty="0" err="1" smtClean="0">
                <a:solidFill>
                  <a:srgbClr val="002060"/>
                </a:solidFill>
                <a:latin typeface="Times New Roman" pitchFamily="18" charset="0"/>
                <a:cs typeface="Times New Roman" pitchFamily="18" charset="0"/>
              </a:rPr>
              <a:t>ம்</a:t>
            </a:r>
            <a:r>
              <a:rPr lang="ta-IN" sz="1200" b="1" dirty="0" smtClean="0">
                <a:solidFill>
                  <a:srgbClr val="002060"/>
                </a:solidFill>
                <a:latin typeface="Times New Roman" pitchFamily="18" charset="0"/>
                <a:cs typeface="Latha" pitchFamily="34" charset="0"/>
              </a:rPr>
              <a:t> பொருள் </a:t>
            </a:r>
            <a:r>
              <a:rPr lang="en-US" sz="1200" b="1" dirty="0" err="1" smtClean="0">
                <a:solidFill>
                  <a:srgbClr val="002060"/>
                </a:solidFill>
                <a:latin typeface="Times New Roman" pitchFamily="18" charset="0"/>
                <a:cs typeface="Times New Roman" pitchFamily="18" charset="0"/>
              </a:rPr>
              <a:t>கூறுவர்</a:t>
            </a:r>
            <a:r>
              <a:rPr lang="ta-IN" sz="1200" b="1" dirty="0" smtClean="0">
                <a:solidFill>
                  <a:srgbClr val="002060"/>
                </a:solidFill>
                <a:latin typeface="Times New Roman" pitchFamily="18" charset="0"/>
                <a:cs typeface="Latha" pitchFamily="34" charset="0"/>
              </a:rPr>
              <a:t>.</a:t>
            </a:r>
            <a:endParaRPr lang="en-US"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வெள்ளாளர்களில் காளையை வைத்து உழவுத்தொழில் செய்து வந்தோர்களில் அமைச்சராகவும், சிவனடியாராகவும் சிறந்து விளங்கியமையால் இயற்பெயரான அருண்மொழித்தேவர் என்பது மறைந்து சேக்கிழார் என்பதே பெயராக அறியப்படுகிறது</a:t>
            </a:r>
            <a:r>
              <a:rPr lang="en-US" sz="1200" b="1" dirty="0" smtClean="0">
                <a:solidFill>
                  <a:srgbClr val="00206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24000" y="533400"/>
            <a:ext cx="6019799" cy="276999"/>
          </a:xfrm>
          <a:prstGeom prst="rect">
            <a:avLst/>
          </a:prstGeom>
        </p:spPr>
        <p:txBody>
          <a:bodyPr wrap="square">
            <a:spAutoFit/>
          </a:bodyPr>
          <a:lstStyle/>
          <a:p>
            <a:pPr algn="ctr"/>
            <a:r>
              <a:rPr lang="ta-IN" sz="1200" b="1" dirty="0" smtClean="0">
                <a:solidFill>
                  <a:srgbClr val="002060"/>
                </a:solidFill>
                <a:latin typeface="Times New Roman" pitchFamily="18" charset="0"/>
                <a:cs typeface="Latha" pitchFamily="34" charset="0"/>
              </a:rPr>
              <a:t>சேக்கிழார்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எழுதக்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காரணம்</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381000" y="990600"/>
            <a:ext cx="8153400" cy="5761577"/>
          </a:xfrm>
          <a:prstGeom prst="rect">
            <a:avLst/>
          </a:prstGeom>
        </p:spPr>
        <p:txBody>
          <a:bodyPr wrap="square">
            <a:spAutoFit/>
          </a:bodyPr>
          <a:lstStyle/>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இரண்டாம் குலோத்துங்க சோழன் போர்களில் ஈடுபடாமல், கேளிக்கைகளில் மனதினை செலுத்தியதாகவும்,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திருத்தக்க தேவரால் எழுதப்பெற்ற சீவகசிந்தாமணி எனும் நூலை படித்து இன்புற்றதாகவும் தெரிகிறது.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சீவகசிந்தாமணி என்பது களவிநூலாக இருந்தமையாலும், அந்நூல் இம்மைக்கும் மறுமைக்கும் துணை செய்யாது என்பதை எண்ணி</a:t>
            </a:r>
            <a:r>
              <a:rPr lang="en-US" sz="1200" b="1" dirty="0" err="1" smtClean="0">
                <a:solidFill>
                  <a:srgbClr val="002060"/>
                </a:solidFill>
                <a:latin typeface="Times New Roman" pitchFamily="18" charset="0"/>
                <a:cs typeface="Times New Roman" pitchFamily="18" charset="0"/>
              </a:rPr>
              <a:t>யும்</a:t>
            </a:r>
            <a:r>
              <a:rPr lang="ta-IN" sz="1200" b="1" dirty="0" smtClean="0">
                <a:solidFill>
                  <a:srgbClr val="002060"/>
                </a:solidFill>
                <a:latin typeface="Times New Roman" pitchFamily="18" charset="0"/>
                <a:cs typeface="Latha" pitchFamily="34" charset="0"/>
              </a:rPr>
              <a:t> சேக்கிழார் வருத்தம் கொண்டு, மன்னனுக்கு எடுத்துரைத்தார்.</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மறுமைக்கு துணை புரியக்கூடிய சிவபெருமானின் தொண்டர்கள் வரலாற்றை சோழமன்னனுக்கு சேக்கிழார் எடுத்துரைத்தார். </a:t>
            </a:r>
            <a:endParaRPr lang="en-US" sz="1200" b="1" dirty="0" smtClean="0">
              <a:solidFill>
                <a:srgbClr val="002060"/>
              </a:solidFill>
              <a:latin typeface="Times New Roman" pitchFamily="18" charset="0"/>
              <a:cs typeface="Latha" pitchFamily="34" charset="0"/>
            </a:endParaRPr>
          </a:p>
          <a:p>
            <a:pPr algn="just">
              <a:lnSpc>
                <a:spcPct val="170000"/>
              </a:lnSpc>
            </a:pPr>
            <a:endParaRPr lang="en-US" sz="1200" b="1" dirty="0" smtClean="0">
              <a:solidFill>
                <a:srgbClr val="002060"/>
              </a:solidFill>
              <a:latin typeface="Times New Roman" pitchFamily="18" charset="0"/>
              <a:cs typeface="Latha" pitchFamily="34" charset="0"/>
            </a:endParaRPr>
          </a:p>
          <a:p>
            <a:pPr algn="ctr">
              <a:lnSpc>
                <a:spcPct val="170000"/>
              </a:lnSpc>
            </a:pPr>
            <a:r>
              <a:rPr lang="en-US" sz="1200" b="1" dirty="0" err="1" smtClean="0">
                <a:solidFill>
                  <a:srgbClr val="002060"/>
                </a:solidFill>
                <a:latin typeface="Times New Roman" pitchFamily="18" charset="0"/>
                <a:cs typeface="Times New Roman" pitchFamily="18" charset="0"/>
              </a:rPr>
              <a:t>காப்பியங்களின்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முடிவு</a:t>
            </a:r>
            <a:endParaRPr lang="en-US" sz="1200" b="1" dirty="0" smtClean="0">
              <a:solidFill>
                <a:srgbClr val="002060"/>
              </a:solidFill>
              <a:latin typeface="Times New Roman" pitchFamily="18" charset="0"/>
              <a:cs typeface="Times New Roman" pitchFamily="18" charset="0"/>
            </a:endParaRPr>
          </a:p>
          <a:p>
            <a:pPr algn="ctr">
              <a:lnSpc>
                <a:spcPct val="170000"/>
              </a:lnSpc>
            </a:pPr>
            <a:endParaRPr lang="en-US" sz="1200" b="1" dirty="0" smtClean="0">
              <a:solidFill>
                <a:srgbClr val="002060"/>
              </a:solidFill>
              <a:latin typeface="Times New Roman" pitchFamily="18" charset="0"/>
              <a:cs typeface="Times New Roman" pitchFamily="18" charset="0"/>
            </a:endParaRPr>
          </a:p>
          <a:p>
            <a:pPr lvl="0" algn="just" fontAlgn="base">
              <a:lnSpc>
                <a:spcPct val="150000"/>
              </a:lnSpc>
              <a:spcBef>
                <a:spcPct val="0"/>
              </a:spcBef>
              <a:spcAft>
                <a:spcPct val="0"/>
              </a:spcAft>
              <a:buFont typeface="Wingdings" pitchFamily="2" charset="2"/>
              <a:buChar char="Ø"/>
              <a:tabLst>
                <a:tab pos="457200" algn="l"/>
              </a:tabLst>
            </a:pPr>
            <a:r>
              <a:rPr lang="en-US" sz="1200" b="1" dirty="0" err="1" smtClean="0">
                <a:solidFill>
                  <a:srgbClr val="002060"/>
                </a:solidFill>
                <a:latin typeface="Times New Roman" pitchFamily="18" charset="0"/>
                <a:ea typeface="Times New Roman" pitchFamily="18" charset="0"/>
                <a:cs typeface="Times New Roman" pitchFamily="18" charset="0"/>
              </a:rPr>
              <a:t>ஐம்பெருங்</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காப்பியங்களில்</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சிலப்பதிகாரம்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சீவக</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சிந்தாமணி</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வளையாபதி</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மூன்றும்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சமணசமய</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காப்பியமாகும்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மணிமேகலை</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குண்டலகேசி</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இரண்டும்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பௌத்த</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சமய</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காப்பியமாகும்</a:t>
            </a:r>
            <a:r>
              <a:rPr lang="en-US" sz="1200" b="1" dirty="0" smtClean="0">
                <a:solidFill>
                  <a:srgbClr val="002060"/>
                </a:solidFill>
                <a:latin typeface="Times New Roman" pitchFamily="18" charset="0"/>
                <a:ea typeface="Times New Roman" pitchFamily="18" charset="0"/>
                <a:cs typeface="Times New Roman" pitchFamily="18" charset="0"/>
              </a:rPr>
              <a:t>. </a:t>
            </a:r>
            <a:r>
              <a:rPr lang="ta-IN" sz="1200" b="1" dirty="0" smtClean="0">
                <a:solidFill>
                  <a:srgbClr val="002060"/>
                </a:solidFill>
                <a:latin typeface="Times New Roman" pitchFamily="18" charset="0"/>
                <a:ea typeface="Times New Roman" pitchFamily="18" charset="0"/>
                <a:cs typeface="Latha" pitchFamily="34" charset="0"/>
              </a:rPr>
              <a:t>கோவலன், கண்ணகி, சித்திராபதி, வயந்த மாலை, மாதவி, மணிமேகலை ஆகிய கதைமாந்தர்கள் சிலப்பதிகாரம், மணிமேகலை இரண்டிலும் இடம் பெற்றுள்ளனர்.</a:t>
            </a:r>
            <a:r>
              <a:rPr lang="en-US" sz="1200" dirty="0" smtClean="0">
                <a:solidFill>
                  <a:srgbClr val="002060"/>
                </a:solidFill>
                <a:latin typeface="Times New Roman" pitchFamily="18" charset="0"/>
                <a:ea typeface="Times New Roman" pitchFamily="18" charset="0"/>
                <a:cs typeface="Times New Roman" pitchFamily="18" charset="0"/>
              </a:rPr>
              <a:t> </a:t>
            </a:r>
            <a:r>
              <a:rPr lang="ta-IN" sz="1200" b="1" dirty="0" smtClean="0">
                <a:solidFill>
                  <a:srgbClr val="002060"/>
                </a:solidFill>
                <a:latin typeface="Times New Roman" pitchFamily="18" charset="0"/>
                <a:ea typeface="Times New Roman" pitchFamily="18" charset="0"/>
                <a:cs typeface="Latha" pitchFamily="34" charset="0"/>
              </a:rPr>
              <a:t>மணிமேகலை</a:t>
            </a:r>
            <a:r>
              <a:rPr lang="en-US" sz="1200" b="1" dirty="0" smtClean="0">
                <a:solidFill>
                  <a:srgbClr val="002060"/>
                </a:solidFill>
                <a:latin typeface="Times New Roman" pitchFamily="18" charset="0"/>
                <a:ea typeface="Times New Roman" pitchFamily="18" charset="0"/>
                <a:cs typeface="Times New Roman" pitchFamily="18" charset="0"/>
              </a:rPr>
              <a:t>,</a:t>
            </a:r>
            <a:r>
              <a:rPr lang="ta-IN" sz="1200" b="1" dirty="0" smtClean="0">
                <a:solidFill>
                  <a:srgbClr val="002060"/>
                </a:solidFill>
                <a:latin typeface="Times New Roman" pitchFamily="18" charset="0"/>
                <a:ea typeface="Times New Roman" pitchFamily="18" charset="0"/>
                <a:cs typeface="Latha" pitchFamily="34" charset="0"/>
              </a:rPr>
              <a:t> மகள் கதை;  சிலப்பதிகாரம், பெற்றோர் கதை. </a:t>
            </a:r>
            <a:r>
              <a:rPr lang="en-US" sz="1200" b="1" dirty="0" err="1" smtClean="0">
                <a:solidFill>
                  <a:srgbClr val="002060"/>
                </a:solidFill>
                <a:latin typeface="Times New Roman" pitchFamily="18" charset="0"/>
                <a:ea typeface="Times New Roman" pitchFamily="18" charset="0"/>
                <a:cs typeface="Times New Roman" pitchFamily="18" charset="0"/>
              </a:rPr>
              <a:t>இவ்விரண்டு</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காப்பியங்களும்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இரட்டைக்</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காப்பியங்களாகும்</a:t>
            </a:r>
            <a:r>
              <a:rPr lang="en-US" sz="1200" b="1" dirty="0" smtClean="0">
                <a:solidFill>
                  <a:srgbClr val="002060"/>
                </a:solidFill>
                <a:latin typeface="Times New Roman" pitchFamily="18" charset="0"/>
                <a:ea typeface="Times New Roman" pitchFamily="18" charset="0"/>
                <a:cs typeface="Times New Roman" pitchFamily="18" charset="0"/>
              </a:rPr>
              <a:t>.</a:t>
            </a:r>
            <a:endParaRPr lang="en-US" sz="1200" dirty="0" smtClean="0">
              <a:solidFill>
                <a:srgbClr val="002060"/>
              </a:solidFill>
              <a:latin typeface="Times New Roman" pitchFamily="18" charset="0"/>
              <a:cs typeface="Times New Roman" pitchFamily="18" charset="0"/>
            </a:endParaRPr>
          </a:p>
          <a:p>
            <a:pPr lvl="0" algn="just" eaLnBrk="0" fontAlgn="base" hangingPunct="0">
              <a:lnSpc>
                <a:spcPct val="150000"/>
              </a:lnSpc>
              <a:spcBef>
                <a:spcPct val="0"/>
              </a:spcBef>
              <a:spcAft>
                <a:spcPct val="0"/>
              </a:spcAft>
              <a:buFont typeface="Wingdings" pitchFamily="2" charset="2"/>
              <a:buChar char="Ø"/>
              <a:tabLst>
                <a:tab pos="457200" algn="l"/>
              </a:tabLst>
            </a:pPr>
            <a:r>
              <a:rPr lang="ta-IN" sz="1200" b="1" dirty="0" smtClean="0">
                <a:solidFill>
                  <a:srgbClr val="002060"/>
                </a:solidFill>
                <a:latin typeface="Times New Roman" pitchFamily="18" charset="0"/>
                <a:ea typeface="Times New Roman" pitchFamily="18" charset="0"/>
                <a:cs typeface="Latha" pitchFamily="34" charset="0"/>
              </a:rPr>
              <a:t>ஐஞ்சிறுங்காப்பியங்கள் பெரும்பாலும் மற்ற நூல்களின் கதைகளைத் தழுவியே எழுதப்பட்டுள்ளது.</a:t>
            </a:r>
            <a:endParaRPr lang="en-US" sz="1200"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00200" y="457200"/>
            <a:ext cx="5257800" cy="461665"/>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காப்பியங்களின்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முடிவு</a:t>
            </a:r>
            <a:r>
              <a:rPr lang="en-US" sz="1200" b="1" dirty="0" smtClean="0">
                <a:solidFill>
                  <a:srgbClr val="002060"/>
                </a:solidFill>
                <a:latin typeface="Times New Roman" pitchFamily="18" charset="0"/>
                <a:cs typeface="Times New Roman" pitchFamily="18" charset="0"/>
              </a:rPr>
              <a:t/>
            </a:r>
            <a:br>
              <a:rPr lang="en-US" sz="1200" b="1" dirty="0" smtClean="0">
                <a:solidFill>
                  <a:srgbClr val="002060"/>
                </a:solidFill>
                <a:latin typeface="Times New Roman" pitchFamily="18" charset="0"/>
                <a:cs typeface="Times New Roman" pitchFamily="18" charset="0"/>
              </a:rPr>
            </a:br>
            <a:endParaRPr lang="en-US" sz="1200" b="1" dirty="0">
              <a:solidFill>
                <a:srgbClr val="002060"/>
              </a:solidFill>
              <a:latin typeface="Times New Roman" pitchFamily="18" charset="0"/>
              <a:cs typeface="Times New Roman" pitchFamily="18" charset="0"/>
            </a:endParaRPr>
          </a:p>
        </p:txBody>
      </p:sp>
      <p:sp>
        <p:nvSpPr>
          <p:cNvPr id="1025" name="Rectangle 1"/>
          <p:cNvSpPr>
            <a:spLocks noChangeArrowheads="1"/>
          </p:cNvSpPr>
          <p:nvPr/>
        </p:nvSpPr>
        <p:spPr bwMode="auto">
          <a:xfrm>
            <a:off x="152400" y="1371600"/>
            <a:ext cx="88392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ta-IN" sz="1200" b="1" i="0" u="none" strike="noStrike" cap="none" normalizeH="0" baseline="0" dirty="0" smtClean="0">
                <a:ln>
                  <a:noFill/>
                </a:ln>
                <a:solidFill>
                  <a:srgbClr val="002060"/>
                </a:solidFill>
                <a:effectLst/>
                <a:latin typeface="Times New Roman" pitchFamily="18" charset="0"/>
                <a:ea typeface="Times New Roman" pitchFamily="18" charset="0"/>
                <a:cs typeface="Latha" pitchFamily="34" charset="0"/>
              </a:rPr>
              <a:t>கம்பரால் இயற்றப்பட்ட கம்பராமாயணம் ஒரு வழி நூலாகும். இது</a:t>
            </a:r>
            <a:r>
              <a:rPr lang="en-US" sz="1200" b="1" dirty="0" smtClean="0">
                <a:solidFill>
                  <a:srgbClr val="002060"/>
                </a:solidFill>
                <a:latin typeface="Times New Roman" pitchFamily="18" charset="0"/>
                <a:ea typeface="Times New Roman" pitchFamily="18" charset="0"/>
                <a:cs typeface="Times New Roman" pitchFamily="18" charset="0"/>
              </a:rPr>
              <a:t> </a:t>
            </a:r>
            <a:r>
              <a:rPr kumimoji="0" lang="ta-IN" sz="1200" b="1" i="0" u="none" strike="noStrike" cap="none" normalizeH="0" baseline="0" dirty="0" smtClean="0">
                <a:ln>
                  <a:noFill/>
                </a:ln>
                <a:solidFill>
                  <a:srgbClr val="002060"/>
                </a:solidFill>
                <a:effectLst/>
                <a:latin typeface="Times New Roman" pitchFamily="18" charset="0"/>
                <a:ea typeface="Times New Roman" pitchFamily="18" charset="0"/>
                <a:cs typeface="Latha" pitchFamily="34" charset="0"/>
              </a:rPr>
              <a:t>வடமொழியில் வால்மீகி இயற்றிய இராமாயணத்தினைத் தழுவி எழுதப்பட்ட நூல் ஆகும். வழி நூலாகவே இருந்தாலும் கம்பர் தனக்கே உரித்தான பாணியில் கருப்பொருள் சிதையாமல் தமிழ் மொழியில் இயற்றியுள்ளார். கம்பராமாயணத்தைக் கம்பநாடகம் எனவும், கம்பச்சித்திரம் என</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வும்</a:t>
            </a:r>
            <a:r>
              <a:rPr kumimoji="0" lang="ta-IN" sz="1200" b="1" i="0" u="none" strike="noStrike" cap="none" normalizeH="0" baseline="0" dirty="0" smtClean="0">
                <a:ln>
                  <a:noFill/>
                </a:ln>
                <a:solidFill>
                  <a:srgbClr val="002060"/>
                </a:solidFill>
                <a:effectLst/>
                <a:latin typeface="Times New Roman" pitchFamily="18" charset="0"/>
                <a:ea typeface="Times New Roman" pitchFamily="18" charset="0"/>
                <a:cs typeface="Latha" pitchFamily="34" charset="0"/>
              </a:rPr>
              <a:t> அழைப்பர். கம்பராமாயணம் பெருங்காப்பியத்திற்குரிய இலக்கணங்களை முழுமையாகப் பெற்ற நூலாகும். </a:t>
            </a:r>
            <a:endPar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Latha"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tab pos="457200" algn="l"/>
              </a:tabLst>
            </a:pPr>
            <a:r>
              <a:rPr kumimoji="0" lang="ta-IN" sz="1200" b="1" i="0" u="none" strike="noStrike" cap="none" normalizeH="0" baseline="0" dirty="0" smtClean="0">
                <a:ln>
                  <a:noFill/>
                </a:ln>
                <a:solidFill>
                  <a:srgbClr val="002060"/>
                </a:solidFill>
                <a:effectLst/>
                <a:latin typeface="Times New Roman" pitchFamily="18" charset="0"/>
                <a:ea typeface="Times New Roman" pitchFamily="18" charset="0"/>
                <a:cs typeface="Latha" pitchFamily="34" charset="0"/>
              </a:rPr>
              <a:t>பெரியபுராணம்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சிவன</a:t>
            </a:r>
            <a:r>
              <a:rPr kumimoji="0" lang="ta-IN" sz="1200" b="1" i="0" u="none" strike="noStrike" cap="none" normalizeH="0" baseline="0" dirty="0" smtClean="0">
                <a:ln>
                  <a:noFill/>
                </a:ln>
                <a:solidFill>
                  <a:srgbClr val="002060"/>
                </a:solidFill>
                <a:effectLst/>
                <a:latin typeface="Times New Roman" pitchFamily="18" charset="0"/>
                <a:ea typeface="Times New Roman" pitchFamily="18" charset="0"/>
                <a:cs typeface="Latha" pitchFamily="34" charset="0"/>
              </a:rPr>
              <a:t>டியார்களின் சிறப்பினை எடுத்துரைக்கின்றது.</a:t>
            </a:r>
            <a:r>
              <a:rPr lang="en-US" sz="1200" b="1" dirty="0" smtClean="0">
                <a:solidFill>
                  <a:srgbClr val="002060"/>
                </a:solidFill>
                <a:latin typeface="Times New Roman" pitchFamily="18" charset="0"/>
                <a:ea typeface="Times New Roman" pitchFamily="18" charset="0"/>
                <a:cs typeface="Times New Roman" pitchFamily="18" charset="0"/>
              </a:rPr>
              <a:t> </a:t>
            </a:r>
            <a:r>
              <a:rPr lang="ta-IN" sz="1200" b="1" dirty="0" smtClean="0">
                <a:solidFill>
                  <a:srgbClr val="002060"/>
                </a:solidFill>
                <a:latin typeface="Times New Roman" pitchFamily="18" charset="0"/>
                <a:ea typeface="Times New Roman" pitchFamily="18" charset="0"/>
                <a:cs typeface="Latha" pitchFamily="34" charset="0"/>
              </a:rPr>
              <a:t>தமிழில் தோன்றியுள்ள காப்பியங்களுள் சிலப்பதிகாரம், மணிமேகலை மற்றும் பெரியபுராணம் மட்டுமே தமிழ்நாட்டுக் கதைகளை மூலக்கருவாகக் கொண்டு இயற்றப்பட்டுள்ளன. </a:t>
            </a:r>
            <a:endParaRPr lang="en-US" sz="1200" b="1" dirty="0" smtClean="0">
              <a:solidFill>
                <a:srgbClr val="002060"/>
              </a:solidFill>
              <a:latin typeface="Times New Roman" pitchFamily="18" charset="0"/>
              <a:ea typeface="Times New Roman" pitchFamily="18" charset="0"/>
              <a:cs typeface="Latha" pitchFamily="34" charset="0"/>
            </a:endParaRPr>
          </a:p>
          <a:p>
            <a:pPr marL="0" marR="0" lvl="0" indent="0" algn="just" defTabSz="914400" rtl="0" eaLnBrk="0" fontAlgn="base" latinLnBrk="0" hangingPunct="0">
              <a:lnSpc>
                <a:spcPct val="150000"/>
              </a:lnSpc>
              <a:spcBef>
                <a:spcPct val="0"/>
              </a:spcBef>
              <a:spcAft>
                <a:spcPct val="0"/>
              </a:spcAft>
              <a:buClrTx/>
              <a:buSzTx/>
              <a:tabLst>
                <a:tab pos="457200" algn="l"/>
              </a:tabLst>
            </a:pPr>
            <a:endParaRPr kumimoji="0" lang="en-US" sz="1200" b="1" i="0" u="none" strike="noStrike" cap="none" normalizeH="0" baseline="0" dirty="0" smtClean="0">
              <a:ln>
                <a:noFill/>
              </a:ln>
              <a:solidFill>
                <a:srgbClr val="002060"/>
              </a:solidFill>
              <a:effectLst/>
              <a:latin typeface="Times New Roman" pitchFamily="18" charset="0"/>
              <a:cs typeface="Latha" pitchFamily="34" charset="0"/>
            </a:endParaRPr>
          </a:p>
          <a:p>
            <a:pPr algn="ctr" eaLnBrk="0" fontAlgn="base" hangingPunct="0">
              <a:lnSpc>
                <a:spcPct val="150000"/>
              </a:lnSpc>
              <a:spcBef>
                <a:spcPct val="0"/>
              </a:spcBef>
              <a:spcAft>
                <a:spcPct val="0"/>
              </a:spcAft>
              <a:tabLst>
                <a:tab pos="457200" algn="l"/>
              </a:tabLst>
            </a:pPr>
            <a:r>
              <a:rPr lang="en-US" sz="1200" b="1" dirty="0" err="1" smtClean="0">
                <a:solidFill>
                  <a:srgbClr val="002060"/>
                </a:solidFill>
                <a:latin typeface="Times New Roman" pitchFamily="18" charset="0"/>
                <a:cs typeface="Times New Roman" pitchFamily="18" charset="0"/>
              </a:rPr>
              <a:t>பார்வை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நூல்கள்</a:t>
            </a:r>
            <a:endParaRPr lang="en-US" sz="1200" b="1" dirty="0" smtClean="0">
              <a:solidFill>
                <a:srgbClr val="002060"/>
              </a:solidFill>
              <a:latin typeface="Times New Roman" pitchFamily="18" charset="0"/>
              <a:cs typeface="Times New Roman" pitchFamily="18" charset="0"/>
            </a:endParaRPr>
          </a:p>
          <a:p>
            <a:pPr algn="ctr" eaLnBrk="0" fontAlgn="base" hangingPunct="0">
              <a:lnSpc>
                <a:spcPct val="150000"/>
              </a:lnSpc>
              <a:spcBef>
                <a:spcPct val="0"/>
              </a:spcBef>
              <a:spcAft>
                <a:spcPct val="0"/>
              </a:spcAft>
              <a:tabLst>
                <a:tab pos="457200" algn="l"/>
              </a:tabLst>
            </a:pPr>
            <a:endParaRPr lang="en-US" sz="1200" b="1" dirty="0" smtClean="0">
              <a:solidFill>
                <a:srgbClr val="002060"/>
              </a:solidFill>
              <a:latin typeface="Times New Roman" pitchFamily="18" charset="0"/>
              <a:cs typeface="Times New Roman" pitchFamily="18" charset="0"/>
            </a:endParaRPr>
          </a:p>
          <a:p>
            <a:pPr marL="342900" indent="-342900">
              <a:lnSpc>
                <a:spcPct val="150000"/>
              </a:lnSpc>
              <a:buAutoNum type="arabicPeriod"/>
            </a:pPr>
            <a:r>
              <a:rPr lang="en-US" sz="1200" b="1" dirty="0" err="1" smtClean="0">
                <a:solidFill>
                  <a:srgbClr val="002060"/>
                </a:solidFill>
                <a:latin typeface="Times New Roman" pitchFamily="18" charset="0"/>
                <a:cs typeface="Times New Roman" pitchFamily="18" charset="0"/>
              </a:rPr>
              <a:t>தமிழ்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இலக்கிய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வரலாறு</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கா.கோ.வேங்கடராமன்</a:t>
            </a:r>
            <a:endParaRPr lang="en-US" sz="1200" b="1" dirty="0" smtClean="0">
              <a:solidFill>
                <a:srgbClr val="002060"/>
              </a:solidFill>
              <a:latin typeface="Times New Roman" pitchFamily="18" charset="0"/>
              <a:cs typeface="Times New Roman" pitchFamily="18" charset="0"/>
            </a:endParaRPr>
          </a:p>
          <a:p>
            <a:pPr marL="342900" indent="-342900">
              <a:lnSpc>
                <a:spcPct val="150000"/>
              </a:lnSpc>
              <a:buAutoNum type="arabicPeriod" startAt="2"/>
            </a:pPr>
            <a:r>
              <a:rPr lang="en-US" sz="1200" b="1" dirty="0" err="1" smtClean="0">
                <a:solidFill>
                  <a:srgbClr val="002060"/>
                </a:solidFill>
                <a:latin typeface="Times New Roman" pitchFamily="18" charset="0"/>
                <a:cs typeface="Times New Roman" pitchFamily="18" charset="0"/>
              </a:rPr>
              <a:t>தமிழ்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இலக்கிய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வரலாறு</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ஜெயம்</a:t>
            </a:r>
            <a:endParaRPr lang="en-US" sz="1200" b="1" dirty="0" smtClean="0">
              <a:solidFill>
                <a:srgbClr val="002060"/>
              </a:solidFill>
              <a:latin typeface="Times New Roman" pitchFamily="18" charset="0"/>
              <a:cs typeface="Times New Roman" pitchFamily="18" charset="0"/>
            </a:endParaRPr>
          </a:p>
          <a:p>
            <a:pPr marL="342900" indent="-342900">
              <a:lnSpc>
                <a:spcPct val="150000"/>
              </a:lnSpc>
              <a:buAutoNum type="arabicPeriod" startAt="3"/>
            </a:pPr>
            <a:r>
              <a:rPr lang="en-US" sz="1200" b="1" dirty="0" err="1" smtClean="0">
                <a:solidFill>
                  <a:srgbClr val="002060"/>
                </a:solidFill>
                <a:latin typeface="Times New Roman" pitchFamily="18" charset="0"/>
                <a:cs typeface="Times New Roman" pitchFamily="18" charset="0"/>
              </a:rPr>
              <a:t>தமிழ்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இலக்கிய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வரலாறு</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ஸ்ரீசந்திரன்</a:t>
            </a:r>
            <a:endParaRPr lang="en-US" sz="1200" b="1" dirty="0" smtClean="0">
              <a:solidFill>
                <a:srgbClr val="002060"/>
              </a:solidFill>
              <a:latin typeface="Times New Roman" pitchFamily="18" charset="0"/>
              <a:cs typeface="Times New Roman" pitchFamily="18" charset="0"/>
            </a:endParaRPr>
          </a:p>
          <a:p>
            <a:pPr marL="342900" lvl="0" indent="-342900">
              <a:lnSpc>
                <a:spcPct val="150000"/>
              </a:lnSpc>
              <a:buFontTx/>
              <a:buAutoNum type="arabicPeriod" startAt="3"/>
            </a:pPr>
            <a:r>
              <a:rPr lang="en-US" sz="1200" b="1" dirty="0" err="1" smtClean="0">
                <a:solidFill>
                  <a:srgbClr val="002060"/>
                </a:solidFill>
                <a:latin typeface="Times New Roman" pitchFamily="18" charset="0"/>
                <a:ea typeface="Times New Roman" pitchFamily="18" charset="0"/>
                <a:cs typeface="Times New Roman" pitchFamily="18" charset="0"/>
              </a:rPr>
              <a:t>பொதுத்தமிழ்</a:t>
            </a:r>
            <a:r>
              <a:rPr lang="en-US" sz="1200" b="1" dirty="0" smtClean="0">
                <a:solidFill>
                  <a:srgbClr val="002060"/>
                </a:solidFill>
                <a:latin typeface="Times New Roman" pitchFamily="18" charset="0"/>
                <a:ea typeface="Times New Roman" pitchFamily="18" charset="0"/>
                <a:cs typeface="Times New Roman" pitchFamily="18" charset="0"/>
              </a:rPr>
              <a:t> – </a:t>
            </a:r>
            <a:r>
              <a:rPr lang="en-US" sz="1200" b="1" dirty="0" err="1" smtClean="0">
                <a:solidFill>
                  <a:srgbClr val="002060"/>
                </a:solidFill>
                <a:latin typeface="Times New Roman" pitchFamily="18" charset="0"/>
                <a:ea typeface="Times New Roman" pitchFamily="18" charset="0"/>
                <a:cs typeface="Times New Roman" pitchFamily="18" charset="0"/>
              </a:rPr>
              <a:t>குரு</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நானக்</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கல்லூரி</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தன்னாட்சி</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தமிழ்த்துறை</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வெளியீடு</a:t>
            </a:r>
            <a:r>
              <a:rPr lang="en-US" sz="1200" b="1" dirty="0" smtClean="0">
                <a:solidFill>
                  <a:srgbClr val="002060"/>
                </a:solidFill>
                <a:latin typeface="Times New Roman" pitchFamily="18" charset="0"/>
                <a:ea typeface="Times New Roman" pitchFamily="18" charset="0"/>
                <a:cs typeface="Times New Roman" pitchFamily="18" charset="0"/>
              </a:rPr>
              <a:t>.</a:t>
            </a:r>
          </a:p>
          <a:p>
            <a:pPr marL="342900" indent="-342900">
              <a:lnSpc>
                <a:spcPct val="150000"/>
              </a:lnSpc>
              <a:buFontTx/>
              <a:buAutoNum type="arabicPeriod" startAt="3"/>
            </a:pPr>
            <a:r>
              <a:rPr lang="en-US" sz="1200" dirty="0" smtClean="0">
                <a:latin typeface="Times New Roman" pitchFamily="18" charset="0"/>
                <a:cs typeface="Times New Roman" pitchFamily="18" charset="0"/>
                <a:hlinkClick r:id="rId3"/>
              </a:rPr>
              <a:t>http://www.tamilvu.org/courses/degree/a011/a0111.pdf</a:t>
            </a:r>
            <a:endParaRPr lang="en-US" sz="1200" dirty="0" smtClean="0">
              <a:latin typeface="Times New Roman" pitchFamily="18" charset="0"/>
              <a:cs typeface="Times New Roman" pitchFamily="18" charset="0"/>
            </a:endParaRPr>
          </a:p>
          <a:p>
            <a:pPr marL="342900" indent="-342900">
              <a:lnSpc>
                <a:spcPct val="150000"/>
              </a:lnSpc>
              <a:buFontTx/>
              <a:buAutoNum type="arabicPeriod" startAt="3"/>
            </a:pPr>
            <a:r>
              <a:rPr lang="en-US" sz="1200" dirty="0" smtClean="0">
                <a:latin typeface="Times New Roman" pitchFamily="18" charset="0"/>
                <a:cs typeface="Times New Roman" pitchFamily="18" charset="0"/>
                <a:hlinkClick r:id="rId4"/>
              </a:rPr>
              <a:t>https://tamilreka.blogspot.com/2021/06/blog-post.html</a:t>
            </a:r>
            <a:endParaRPr lang="en-US" sz="1200" b="1" dirty="0" smtClean="0">
              <a:solidFill>
                <a:srgbClr val="002060"/>
              </a:solidFill>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tab pos="457200" algn="l"/>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73" name="Rectangle 1"/>
          <p:cNvSpPr>
            <a:spLocks noChangeArrowheads="1"/>
          </p:cNvSpPr>
          <p:nvPr/>
        </p:nvSpPr>
        <p:spPr bwMode="auto">
          <a:xfrm>
            <a:off x="533400" y="533400"/>
            <a:ext cx="80772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மாதிரி</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வினாக்கள்</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மூன்று</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மதிப்பெண்</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வினாக்கள்</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1.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ஐம்பெருங்காப்பியங்கள்</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பெயரினை</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எழுதுக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2.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சிலப்பதிகாரம்</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குறிப்பு</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எழுதுக</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3.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மணிமேகலை</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குறிப்பு</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எழுதுக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4.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இளங்கோவடிகளின்</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குறித்து</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5.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சீத்தலைச்</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சாத்தனார்</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குறிப்பு</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தருக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6.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சிலப்பதிகாரத்தில்</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உள்ள</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காண்டங்களின்</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பெயர்களை</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எழுதுக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7.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இரட்டைக்காப்பியங்கள்</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எவை</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8.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சிலப்பதிகரத்தில்</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கூறப்படும்</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மூன்று</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உண்மைகளைக்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9.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சிலப்பதிகாரம்</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மணிமேகலையில்</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இடம்பெறும்</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கதைமாந்தர்களின்</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பெயர்களைக்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10.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மணிமேகலையின்</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பெற்றோர்</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பெயரினைக்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11.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கம்பராமாயணம்</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குறிப்பு</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எழுதுக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12.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கம்பர்</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ஆசிரியர்</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குறிப்பு</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எழுதுக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13.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கம்பர்</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இயற்றிய</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நூல்கள்</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எவை</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14.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பெரியபுராணம்</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குறிப்பு</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வரைக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15.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சேக்கிழார்</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குறித்து</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 </a:t>
            </a:r>
            <a:r>
              <a:rPr kumimoji="0" lang="en-US" sz="1200" b="1" i="0" u="none" strike="noStrike" cap="none" normalizeH="0" baseline="0" dirty="0" err="1" smtClean="0">
                <a:ln>
                  <a:noFill/>
                </a:ln>
                <a:solidFill>
                  <a:srgbClr val="002060"/>
                </a:solidFill>
                <a:effectLst/>
                <a:latin typeface="Times New Roman" pitchFamily="18" charset="0"/>
                <a:ea typeface="Times New Roman" pitchFamily="18" charset="0"/>
                <a:cs typeface="Times New Roman" pitchFamily="18" charset="0"/>
              </a:rPr>
              <a:t>எழுதுக</a:t>
            </a:r>
            <a:r>
              <a:rPr kumimoji="0" lang="en-US" sz="1200" b="1" i="0" u="none" strike="noStrike" cap="none" normalizeH="0" baseline="0" dirty="0" smtClean="0">
                <a:ln>
                  <a:noFill/>
                </a:ln>
                <a:solidFill>
                  <a:srgbClr val="002060"/>
                </a:solidFill>
                <a:effectLst/>
                <a:latin typeface="Times New Roman" pitchFamily="18" charset="0"/>
                <a:ea typeface="Times New Roman" pitchFamily="18" charset="0"/>
                <a:cs typeface="Times New Roman" pitchFamily="18" charset="0"/>
              </a:rPr>
              <a:t>.</a:t>
            </a:r>
            <a:endParaRPr kumimoji="0" lang="en-US" sz="1200" b="1" i="0" u="none" strike="noStrike" cap="none" normalizeH="0" baseline="0" dirty="0" smtClean="0">
              <a:ln>
                <a:noFill/>
              </a:ln>
              <a:solidFill>
                <a:srgbClr val="00206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1447800"/>
            <a:ext cx="7620000" cy="3970318"/>
          </a:xfrm>
          <a:prstGeom prst="rect">
            <a:avLst/>
          </a:prstGeom>
        </p:spPr>
        <p:txBody>
          <a:bodyPr wrap="square">
            <a:spAutoFit/>
          </a:bodyPr>
          <a:lstStyle/>
          <a:p>
            <a:pPr lvl="0" eaLnBrk="0" fontAlgn="base" hangingPunct="0">
              <a:lnSpc>
                <a:spcPct val="150000"/>
              </a:lnSpc>
              <a:spcBef>
                <a:spcPct val="0"/>
              </a:spcBef>
              <a:spcAft>
                <a:spcPct val="0"/>
              </a:spcAft>
            </a:pPr>
            <a:r>
              <a:rPr lang="en-US" sz="1200" b="1" dirty="0" err="1" smtClean="0">
                <a:solidFill>
                  <a:srgbClr val="002060"/>
                </a:solidFill>
                <a:latin typeface="Times New Roman" pitchFamily="18" charset="0"/>
                <a:ea typeface="Times New Roman" pitchFamily="18" charset="0"/>
                <a:cs typeface="Times New Roman" pitchFamily="18" charset="0"/>
              </a:rPr>
              <a:t>ஐந்து</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மதிப்பெண்</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வினாக்கள்</a:t>
            </a:r>
            <a:r>
              <a:rPr lang="en-US" sz="1200" b="1" dirty="0" smtClean="0">
                <a:solidFill>
                  <a:srgbClr val="002060"/>
                </a:solidFill>
                <a:latin typeface="Times New Roman" pitchFamily="18" charset="0"/>
                <a:ea typeface="Times New Roman" pitchFamily="18" charset="0"/>
                <a:cs typeface="Times New Roman" pitchFamily="18" charset="0"/>
              </a:rPr>
              <a:t> </a:t>
            </a:r>
            <a:endParaRPr lang="en-US" sz="1200" b="1" dirty="0" smtClean="0">
              <a:solidFill>
                <a:srgbClr val="002060"/>
              </a:solidFill>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200" b="1" dirty="0" smtClean="0">
                <a:solidFill>
                  <a:srgbClr val="002060"/>
                </a:solidFill>
                <a:latin typeface="Times New Roman" pitchFamily="18" charset="0"/>
                <a:ea typeface="Times New Roman" pitchFamily="18" charset="0"/>
                <a:cs typeface="Times New Roman" pitchFamily="18" charset="0"/>
              </a:rPr>
              <a:t>1. </a:t>
            </a:r>
            <a:r>
              <a:rPr lang="en-US" sz="1200" b="1" dirty="0" err="1" smtClean="0">
                <a:solidFill>
                  <a:srgbClr val="002060"/>
                </a:solidFill>
                <a:latin typeface="Times New Roman" pitchFamily="18" charset="0"/>
                <a:ea typeface="Times New Roman" pitchFamily="18" charset="0"/>
                <a:cs typeface="Times New Roman" pitchFamily="18" charset="0"/>
              </a:rPr>
              <a:t>இரட்டைக்காப்பியங்கள்</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குறிப்பு</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வரைக</a:t>
            </a:r>
            <a:r>
              <a:rPr lang="en-US" sz="1200" b="1" dirty="0" smtClean="0">
                <a:solidFill>
                  <a:srgbClr val="002060"/>
                </a:solidFill>
                <a:latin typeface="Times New Roman" pitchFamily="18" charset="0"/>
                <a:ea typeface="Times New Roman" pitchFamily="18" charset="0"/>
                <a:cs typeface="Times New Roman" pitchFamily="18" charset="0"/>
              </a:rPr>
              <a:t>.</a:t>
            </a:r>
            <a:endParaRPr lang="en-US" sz="1200" b="1" dirty="0" smtClean="0">
              <a:solidFill>
                <a:srgbClr val="002060"/>
              </a:solidFill>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200" b="1" dirty="0" smtClean="0">
                <a:solidFill>
                  <a:srgbClr val="002060"/>
                </a:solidFill>
                <a:latin typeface="Times New Roman" pitchFamily="18" charset="0"/>
                <a:ea typeface="Times New Roman" pitchFamily="18" charset="0"/>
                <a:cs typeface="Times New Roman" pitchFamily="18" charset="0"/>
              </a:rPr>
              <a:t>2. </a:t>
            </a:r>
            <a:r>
              <a:rPr lang="en-US" sz="1200" b="1" dirty="0" err="1" smtClean="0">
                <a:solidFill>
                  <a:srgbClr val="002060"/>
                </a:solidFill>
                <a:latin typeface="Times New Roman" pitchFamily="18" charset="0"/>
                <a:ea typeface="Times New Roman" pitchFamily="18" charset="0"/>
                <a:cs typeface="Times New Roman" pitchFamily="18" charset="0"/>
              </a:rPr>
              <a:t>ஐம்பெருங்காப்பியங்கள்</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குறிப்பு</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வரைக</a:t>
            </a:r>
            <a:r>
              <a:rPr lang="en-US" sz="1200" b="1" dirty="0" smtClean="0">
                <a:solidFill>
                  <a:srgbClr val="002060"/>
                </a:solidFill>
                <a:latin typeface="Times New Roman" pitchFamily="18" charset="0"/>
                <a:ea typeface="Times New Roman" pitchFamily="18" charset="0"/>
                <a:cs typeface="Times New Roman" pitchFamily="18" charset="0"/>
              </a:rPr>
              <a:t>.</a:t>
            </a:r>
            <a:endParaRPr lang="en-US" sz="1200" b="1" dirty="0" smtClean="0">
              <a:solidFill>
                <a:srgbClr val="002060"/>
              </a:solidFill>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200" b="1" dirty="0" smtClean="0">
                <a:solidFill>
                  <a:srgbClr val="002060"/>
                </a:solidFill>
                <a:latin typeface="Times New Roman" pitchFamily="18" charset="0"/>
                <a:ea typeface="Times New Roman" pitchFamily="18" charset="0"/>
                <a:cs typeface="Times New Roman" pitchFamily="18" charset="0"/>
              </a:rPr>
              <a:t>3. </a:t>
            </a:r>
            <a:r>
              <a:rPr lang="en-US" sz="1200" b="1" dirty="0" err="1" smtClean="0">
                <a:solidFill>
                  <a:srgbClr val="002060"/>
                </a:solidFill>
                <a:latin typeface="Times New Roman" pitchFamily="18" charset="0"/>
                <a:ea typeface="Times New Roman" pitchFamily="18" charset="0"/>
                <a:cs typeface="Times New Roman" pitchFamily="18" charset="0"/>
              </a:rPr>
              <a:t>கம்பராமாயணம்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குறித்து</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விளக்கமாக</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எழுதுக</a:t>
            </a:r>
            <a:r>
              <a:rPr lang="en-US" sz="1200" b="1" dirty="0" smtClean="0">
                <a:solidFill>
                  <a:srgbClr val="002060"/>
                </a:solidFill>
                <a:latin typeface="Times New Roman" pitchFamily="18" charset="0"/>
                <a:ea typeface="Times New Roman" pitchFamily="18" charset="0"/>
                <a:cs typeface="Times New Roman" pitchFamily="18" charset="0"/>
              </a:rPr>
              <a:t>.</a:t>
            </a:r>
            <a:endParaRPr lang="en-US" sz="1200" b="1" dirty="0" smtClean="0">
              <a:solidFill>
                <a:srgbClr val="002060"/>
              </a:solidFill>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200" b="1" dirty="0" smtClean="0">
                <a:solidFill>
                  <a:srgbClr val="002060"/>
                </a:solidFill>
                <a:latin typeface="Times New Roman" pitchFamily="18" charset="0"/>
                <a:ea typeface="Times New Roman" pitchFamily="18" charset="0"/>
                <a:cs typeface="Times New Roman" pitchFamily="18" charset="0"/>
              </a:rPr>
              <a:t>4. </a:t>
            </a:r>
            <a:r>
              <a:rPr lang="en-US" sz="1200" b="1" dirty="0" err="1" smtClean="0">
                <a:solidFill>
                  <a:srgbClr val="002060"/>
                </a:solidFill>
                <a:latin typeface="Times New Roman" pitchFamily="18" charset="0"/>
                <a:ea typeface="Times New Roman" pitchFamily="18" charset="0"/>
                <a:cs typeface="Times New Roman" pitchFamily="18" charset="0"/>
              </a:rPr>
              <a:t>பெரியபுராணம்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குறித்து</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விளக்கமாக</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எழுதுக</a:t>
            </a:r>
            <a:r>
              <a:rPr lang="en-US" sz="1200" b="1" dirty="0" smtClean="0">
                <a:solidFill>
                  <a:srgbClr val="002060"/>
                </a:solidFill>
                <a:latin typeface="Times New Roman" pitchFamily="18" charset="0"/>
                <a:ea typeface="Times New Roman" pitchFamily="18" charset="0"/>
                <a:cs typeface="Times New Roman" pitchFamily="18" charset="0"/>
              </a:rPr>
              <a:t>.</a:t>
            </a:r>
          </a:p>
          <a:p>
            <a:pPr lvl="0" eaLnBrk="0" fontAlgn="base" hangingPunct="0">
              <a:lnSpc>
                <a:spcPct val="150000"/>
              </a:lnSpc>
              <a:spcBef>
                <a:spcPct val="0"/>
              </a:spcBef>
              <a:spcAft>
                <a:spcPct val="0"/>
              </a:spcAft>
            </a:pPr>
            <a:r>
              <a:rPr lang="en-US" sz="1200" b="1" dirty="0" smtClean="0">
                <a:solidFill>
                  <a:srgbClr val="002060"/>
                </a:solidFill>
                <a:latin typeface="Times New Roman" pitchFamily="18" charset="0"/>
                <a:ea typeface="Times New Roman" pitchFamily="18" charset="0"/>
                <a:cs typeface="Times New Roman" pitchFamily="18" charset="0"/>
              </a:rPr>
              <a:t>5. </a:t>
            </a:r>
            <a:r>
              <a:rPr lang="en-US" sz="1200" b="1" dirty="0" err="1" smtClean="0">
                <a:solidFill>
                  <a:srgbClr val="002060"/>
                </a:solidFill>
                <a:latin typeface="Times New Roman" pitchFamily="18" charset="0"/>
                <a:ea typeface="Times New Roman" pitchFamily="18" charset="0"/>
                <a:cs typeface="Times New Roman" pitchFamily="18" charset="0"/>
              </a:rPr>
              <a:t>காப்பிய</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இலக்கணம்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குறித்து</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எழுதுக</a:t>
            </a:r>
            <a:r>
              <a:rPr lang="en-US" sz="1200" b="1" dirty="0" smtClean="0">
                <a:solidFill>
                  <a:srgbClr val="002060"/>
                </a:solidFill>
                <a:latin typeface="Times New Roman" pitchFamily="18" charset="0"/>
                <a:ea typeface="Times New Roman" pitchFamily="18" charset="0"/>
                <a:cs typeface="Times New Roman" pitchFamily="18" charset="0"/>
              </a:rPr>
              <a:t>.</a:t>
            </a:r>
          </a:p>
          <a:p>
            <a:pPr lvl="0" eaLnBrk="0" fontAlgn="base" hangingPunct="0">
              <a:lnSpc>
                <a:spcPct val="150000"/>
              </a:lnSpc>
              <a:spcBef>
                <a:spcPct val="0"/>
              </a:spcBef>
              <a:spcAft>
                <a:spcPct val="0"/>
              </a:spcAft>
            </a:pPr>
            <a:endParaRPr lang="en-US" sz="1200" b="1" dirty="0" smtClean="0">
              <a:solidFill>
                <a:srgbClr val="002060"/>
              </a:solidFill>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200" b="1" dirty="0" err="1" smtClean="0">
                <a:solidFill>
                  <a:srgbClr val="002060"/>
                </a:solidFill>
                <a:latin typeface="Times New Roman" pitchFamily="18" charset="0"/>
                <a:ea typeface="Times New Roman" pitchFamily="18" charset="0"/>
                <a:cs typeface="Times New Roman" pitchFamily="18" charset="0"/>
              </a:rPr>
              <a:t>பத்து</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மதிப்பெண்</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வினாக்கள்</a:t>
            </a:r>
            <a:endParaRPr lang="en-US" sz="1200" b="1" dirty="0" smtClean="0">
              <a:solidFill>
                <a:srgbClr val="002060"/>
              </a:solidFill>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200" b="1" dirty="0" smtClean="0">
                <a:solidFill>
                  <a:srgbClr val="002060"/>
                </a:solidFill>
                <a:latin typeface="Times New Roman" pitchFamily="18" charset="0"/>
                <a:ea typeface="Times New Roman" pitchFamily="18" charset="0"/>
                <a:cs typeface="Times New Roman" pitchFamily="18" charset="0"/>
              </a:rPr>
              <a:t>1. </a:t>
            </a:r>
            <a:r>
              <a:rPr lang="en-US" sz="1200" b="1" dirty="0" err="1" smtClean="0">
                <a:solidFill>
                  <a:srgbClr val="002060"/>
                </a:solidFill>
                <a:latin typeface="Times New Roman" pitchFamily="18" charset="0"/>
                <a:ea typeface="Times New Roman" pitchFamily="18" charset="0"/>
                <a:cs typeface="Times New Roman" pitchFamily="18" charset="0"/>
              </a:rPr>
              <a:t>ஐம்பெருங்காப்பியங்கள்</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குறித்துக்</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கட்டுரை</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வரைக</a:t>
            </a:r>
            <a:r>
              <a:rPr lang="en-US" sz="1200" b="1" dirty="0" smtClean="0">
                <a:solidFill>
                  <a:srgbClr val="002060"/>
                </a:solidFill>
                <a:latin typeface="Times New Roman" pitchFamily="18" charset="0"/>
                <a:ea typeface="Times New Roman" pitchFamily="18" charset="0"/>
                <a:cs typeface="Times New Roman" pitchFamily="18" charset="0"/>
              </a:rPr>
              <a:t>.</a:t>
            </a:r>
            <a:endParaRPr lang="en-US" sz="1200" b="1" dirty="0" smtClean="0">
              <a:solidFill>
                <a:srgbClr val="002060"/>
              </a:solidFill>
              <a:latin typeface="Times New Roman" pitchFamily="18" charset="0"/>
              <a:cs typeface="Times New Roman" pitchFamily="18" charset="0"/>
            </a:endParaRPr>
          </a:p>
          <a:p>
            <a:pPr lvl="0" eaLnBrk="0" fontAlgn="base" hangingPunct="0">
              <a:lnSpc>
                <a:spcPct val="150000"/>
              </a:lnSpc>
              <a:spcBef>
                <a:spcPct val="0"/>
              </a:spcBef>
              <a:spcAft>
                <a:spcPct val="0"/>
              </a:spcAft>
            </a:pPr>
            <a:r>
              <a:rPr lang="en-US" sz="1200" b="1" dirty="0" smtClean="0">
                <a:solidFill>
                  <a:srgbClr val="002060"/>
                </a:solidFill>
                <a:latin typeface="Times New Roman" pitchFamily="18" charset="0"/>
                <a:ea typeface="Times New Roman" pitchFamily="18" charset="0"/>
                <a:cs typeface="Times New Roman" pitchFamily="18" charset="0"/>
              </a:rPr>
              <a:t>2. </a:t>
            </a:r>
            <a:r>
              <a:rPr lang="en-US" sz="1200" b="1" dirty="0" err="1" smtClean="0">
                <a:solidFill>
                  <a:srgbClr val="002060"/>
                </a:solidFill>
                <a:latin typeface="Times New Roman" pitchFamily="18" charset="0"/>
                <a:ea typeface="Times New Roman" pitchFamily="18" charset="0"/>
                <a:cs typeface="Times New Roman" pitchFamily="18" charset="0"/>
              </a:rPr>
              <a:t>இரட்டைக்காப்பியங்கள்</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குறித்துக்</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கட்டுரை</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வரைக</a:t>
            </a:r>
            <a:r>
              <a:rPr lang="en-US" sz="1200" b="1" dirty="0" smtClean="0">
                <a:solidFill>
                  <a:srgbClr val="002060"/>
                </a:solidFill>
                <a:latin typeface="Times New Roman" pitchFamily="18" charset="0"/>
                <a:ea typeface="Times New Roman" pitchFamily="18" charset="0"/>
                <a:cs typeface="Times New Roman" pitchFamily="18" charset="0"/>
              </a:rPr>
              <a:t>.</a:t>
            </a:r>
          </a:p>
          <a:p>
            <a:pPr lvl="0" eaLnBrk="0" fontAlgn="base" hangingPunct="0">
              <a:lnSpc>
                <a:spcPct val="150000"/>
              </a:lnSpc>
              <a:spcBef>
                <a:spcPct val="0"/>
              </a:spcBef>
              <a:spcAft>
                <a:spcPct val="0"/>
              </a:spcAft>
            </a:pPr>
            <a:endParaRPr lang="en-US" sz="1200" b="1" dirty="0" smtClean="0">
              <a:solidFill>
                <a:srgbClr val="002060"/>
              </a:solidFill>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200" b="1" dirty="0" smtClean="0">
                <a:solidFill>
                  <a:srgbClr val="002060"/>
                </a:solidFill>
                <a:latin typeface="Times New Roman" pitchFamily="18" charset="0"/>
                <a:ea typeface="Times New Roman" pitchFamily="18" charset="0"/>
                <a:cs typeface="Times New Roman" pitchFamily="18" charset="0"/>
              </a:rPr>
              <a:t>(</a:t>
            </a:r>
            <a:r>
              <a:rPr lang="en-US" sz="1200" b="1" dirty="0" err="1" smtClean="0">
                <a:solidFill>
                  <a:srgbClr val="002060"/>
                </a:solidFill>
                <a:latin typeface="Times New Roman" pitchFamily="18" charset="0"/>
                <a:ea typeface="Times New Roman" pitchFamily="18" charset="0"/>
                <a:cs typeface="Times New Roman" pitchFamily="18" charset="0"/>
              </a:rPr>
              <a:t>குறிப்பு</a:t>
            </a:r>
            <a:r>
              <a:rPr lang="en-US" sz="1200" b="1" dirty="0" smtClean="0">
                <a:solidFill>
                  <a:srgbClr val="002060"/>
                </a:solidFill>
                <a:latin typeface="Times New Roman" pitchFamily="18" charset="0"/>
                <a:ea typeface="Times New Roman" pitchFamily="18" charset="0"/>
                <a:cs typeface="Times New Roman" pitchFamily="18" charset="0"/>
              </a:rPr>
              <a:t> : </a:t>
            </a:r>
            <a:r>
              <a:rPr lang="en-US" sz="1200" b="1" dirty="0" err="1" smtClean="0">
                <a:solidFill>
                  <a:srgbClr val="002060"/>
                </a:solidFill>
                <a:latin typeface="Times New Roman" pitchFamily="18" charset="0"/>
                <a:ea typeface="Times New Roman" pitchFamily="18" charset="0"/>
                <a:cs typeface="Times New Roman" pitchFamily="18" charset="0"/>
              </a:rPr>
              <a:t>பாடம்தழுவிய</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இலக்கிய</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வரலாறு</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என்பதால்</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சிலப்பதிகாரம்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மணிமேகலை</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கம்பராமாயணம்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பெரியபுராணம்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பகுதியில்</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இருந்து</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மட்டுமே</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வினாக்கள்</a:t>
            </a:r>
            <a:r>
              <a:rPr lang="en-US" sz="1200" b="1" dirty="0" smtClean="0">
                <a:solidFill>
                  <a:srgbClr val="002060"/>
                </a:solidFill>
                <a:latin typeface="Times New Roman" pitchFamily="18" charset="0"/>
                <a:ea typeface="Times New Roman" pitchFamily="18" charset="0"/>
                <a:cs typeface="Times New Roman" pitchFamily="18" charset="0"/>
              </a:rPr>
              <a:t> </a:t>
            </a:r>
            <a:r>
              <a:rPr lang="en-US" sz="1200" b="1" dirty="0" err="1" smtClean="0">
                <a:solidFill>
                  <a:srgbClr val="002060"/>
                </a:solidFill>
                <a:latin typeface="Times New Roman" pitchFamily="18" charset="0"/>
                <a:ea typeface="Times New Roman" pitchFamily="18" charset="0"/>
                <a:cs typeface="Times New Roman" pitchFamily="18" charset="0"/>
              </a:rPr>
              <a:t>கேட்கப்பட்டுள்ளது</a:t>
            </a:r>
            <a:r>
              <a:rPr lang="en-US" sz="1200" b="1" dirty="0" smtClean="0">
                <a:solidFill>
                  <a:srgbClr val="002060"/>
                </a:solidFill>
                <a:latin typeface="Times New Roman" pitchFamily="18" charset="0"/>
                <a:ea typeface="Times New Roman" pitchFamily="18" charset="0"/>
                <a:cs typeface="Times New Roman" pitchFamily="18" charset="0"/>
              </a:rPr>
              <a:t>)</a:t>
            </a:r>
            <a:endParaRPr lang="en-US" sz="1200" b="1"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4800" y="228600"/>
            <a:ext cx="8534400" cy="6278642"/>
          </a:xfrm>
          <a:prstGeom prst="rect">
            <a:avLst/>
          </a:prstGeom>
        </p:spPr>
        <p:txBody>
          <a:bodyPr wrap="square">
            <a:spAutoFit/>
          </a:bodyPr>
          <a:lstStyle/>
          <a:p>
            <a:pPr algn="ctr">
              <a:lnSpc>
                <a:spcPct val="160000"/>
              </a:lnSpc>
            </a:pPr>
            <a:r>
              <a:rPr lang="en-US" sz="1200" b="1" dirty="0" smtClean="0">
                <a:solidFill>
                  <a:srgbClr val="002060"/>
                </a:solidFill>
                <a:latin typeface="Times New Roman" pitchFamily="18" charset="0"/>
                <a:cs typeface="Times New Roman" pitchFamily="18" charset="0"/>
              </a:rPr>
              <a:t>1.சிலப்பதிகாரம் -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இளங்கோவடிகள்</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சிலம்பு+அதிகாரம் = சிலப்பதிகாரம்</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கண்ணகியின் </a:t>
            </a:r>
            <a:r>
              <a:rPr lang="en-US" sz="1200" b="1" dirty="0" err="1" smtClean="0">
                <a:solidFill>
                  <a:srgbClr val="002060"/>
                </a:solidFill>
                <a:latin typeface="Times New Roman" pitchFamily="18" charset="0"/>
                <a:cs typeface="Times New Roman" pitchFamily="18" charset="0"/>
              </a:rPr>
              <a:t>கால்</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சிலம்பால் விளைந்த கதையை முதன்மையாகக் கொண்ட</a:t>
            </a:r>
            <a:r>
              <a:rPr lang="en-US" sz="1200" b="1" dirty="0" err="1" smtClean="0">
                <a:solidFill>
                  <a:srgbClr val="002060"/>
                </a:solidFill>
                <a:latin typeface="Times New Roman" pitchFamily="18" charset="0"/>
                <a:cs typeface="Times New Roman" pitchFamily="18" charset="0"/>
              </a:rPr>
              <a:t>தால்</a:t>
            </a:r>
            <a:r>
              <a:rPr lang="ta-IN" sz="1200" b="1" dirty="0" smtClean="0">
                <a:solidFill>
                  <a:srgbClr val="002060"/>
                </a:solidFill>
                <a:latin typeface="Times New Roman" pitchFamily="18" charset="0"/>
                <a:cs typeface="Latha" pitchFamily="34" charset="0"/>
              </a:rPr>
              <a:t> சிலப்பதிகார</a:t>
            </a:r>
            <a:r>
              <a:rPr lang="en-US" sz="1200" b="1" dirty="0" err="1" smtClean="0">
                <a:solidFill>
                  <a:srgbClr val="002060"/>
                </a:solidFill>
                <a:latin typeface="Times New Roman" pitchFamily="18" charset="0"/>
                <a:cs typeface="Times New Roman" pitchFamily="18" charset="0"/>
              </a:rPr>
              <a:t>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அழைக்கப்படுகின்றது</a:t>
            </a:r>
            <a:r>
              <a:rPr lang="en-US" sz="1200" b="1" dirty="0" smtClean="0">
                <a:solidFill>
                  <a:srgbClr val="002060"/>
                </a:solidFill>
                <a:latin typeface="Times New Roman" pitchFamily="18" charset="0"/>
                <a:cs typeface="Times New Roman" pitchFamily="18" charset="0"/>
              </a:rPr>
              <a:t>.</a:t>
            </a:r>
          </a:p>
          <a:p>
            <a:pPr algn="just">
              <a:lnSpc>
                <a:spcPct val="170000"/>
              </a:lnSpc>
            </a:pPr>
            <a:endParaRPr lang="en-US" sz="1200" b="1" dirty="0" smtClean="0">
              <a:solidFill>
                <a:srgbClr val="002060"/>
              </a:solidFill>
              <a:latin typeface="Times New Roman" pitchFamily="18" charset="0"/>
              <a:cs typeface="Times New Roman" pitchFamily="18" charset="0"/>
            </a:endParaRPr>
          </a:p>
          <a:p>
            <a:pPr algn="just">
              <a:lnSpc>
                <a:spcPct val="17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சிலப்பதிகாரம்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மாந்தர்கள்</a:t>
            </a: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கண்ணகி</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பாட்டுடைத்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தலைவி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கோவலனது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தெய்வம்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தொழாள்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கொழுனன்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தொழுவாள்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வள்ளுவர்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மங்கை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கணவனுக்காக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மாநகரையே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எரித்தவள்</a:t>
            </a:r>
            <a:r>
              <a:rPr lang="en-US"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கோவலன்</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பெரும்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செல்வந்தர்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மாசாத்துவானின்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ஒழுக்கங்கள்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அனைத்தும்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நிறைந்திருந்தாலும்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அழிந்தவன்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ஊழ்வினை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காரணமாக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உயிரிழந்தவன்</a:t>
            </a:r>
            <a:r>
              <a:rPr lang="en-US"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மாதவி</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பேரழகி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ஆடற்கலையின்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ஆழமுணர்ந்தவள்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கணிகையர்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குலத்தோன்றலெனினும்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கற்புநெறி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வழுவாமல்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கோவலனுக்கென்றே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வாழ்ந்தவள்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மணிமேகலையின்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தாய்</a:t>
            </a:r>
            <a:r>
              <a:rPr lang="en-US" sz="1200" b="1" dirty="0" smtClean="0">
                <a:solidFill>
                  <a:srgbClr val="002060"/>
                </a:solidFill>
                <a:latin typeface="Times New Roman" pitchFamily="18" charset="0"/>
                <a:cs typeface="Times New Roman" pitchFamily="18" charset="0"/>
              </a:rPr>
              <a:t>.</a:t>
            </a: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கோவலன் தந்தை மாசாத்துவான்</a:t>
            </a: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கண்ணகியின் தந்தை மாநாய்கன்</a:t>
            </a: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மாதவியின் தாய் சித்திராபதி</a:t>
            </a: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கோவலனுக்கும் மாதவிக்கும் பிறந்தவள் மணிமேகலை</a:t>
            </a:r>
            <a:endParaRPr lang="en-US" sz="1200" b="1" dirty="0" smtClean="0">
              <a:solidFill>
                <a:srgbClr val="002060"/>
              </a:solidFill>
              <a:latin typeface="Times New Roman" pitchFamily="18" charset="0"/>
              <a:cs typeface="Times New Roman" pitchFamily="18" charset="0"/>
            </a:endParaRP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கண்ணகியின் தோழி தேவந்தி </a:t>
            </a:r>
            <a:endParaRPr lang="en-US" sz="1200" b="1" dirty="0" smtClean="0">
              <a:solidFill>
                <a:srgbClr val="002060"/>
              </a:solidFill>
              <a:latin typeface="Times New Roman" pitchFamily="18" charset="0"/>
              <a:cs typeface="Times New Roman" pitchFamily="18" charset="0"/>
            </a:endParaRP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தேவந்தி</a:t>
            </a:r>
            <a:r>
              <a:rPr lang="en-US" sz="1200" b="1" dirty="0" err="1" smtClean="0">
                <a:solidFill>
                  <a:srgbClr val="002060"/>
                </a:solidFill>
                <a:latin typeface="Times New Roman" pitchFamily="18" charset="0"/>
                <a:cs typeface="Times New Roman" pitchFamily="18" charset="0"/>
              </a:rPr>
              <a:t>யின்</a:t>
            </a:r>
            <a:r>
              <a:rPr lang="ta-IN" sz="1200" b="1" dirty="0" smtClean="0">
                <a:solidFill>
                  <a:srgbClr val="002060"/>
                </a:solidFill>
                <a:latin typeface="Times New Roman" pitchFamily="18" charset="0"/>
                <a:cs typeface="Latha" pitchFamily="34" charset="0"/>
              </a:rPr>
              <a:t> கணவன் பாசண்ட சாத்தன்</a:t>
            </a: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மாதவியின் தோழி வயந்தமாலை</a:t>
            </a: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பெண் சமணத்துறவி கவுந்தியடிகள்</a:t>
            </a:r>
          </a:p>
          <a:p>
            <a:pPr>
              <a:lnSpc>
                <a:spcPct val="160000"/>
              </a:lnSpc>
              <a:buFont typeface="Wingdings" pitchFamily="2" charset="2"/>
              <a:buChar char="Ø"/>
            </a:pPr>
            <a:r>
              <a:rPr lang="ta-IN" sz="1200" b="1" dirty="0" smtClean="0">
                <a:solidFill>
                  <a:srgbClr val="002060"/>
                </a:solidFill>
                <a:latin typeface="Times New Roman" pitchFamily="18" charset="0"/>
                <a:cs typeface="Latha" pitchFamily="34" charset="0"/>
              </a:rPr>
              <a:t>ஆண் பௌத்தத் துறவி அறவண அடிகள்</a:t>
            </a:r>
            <a:endParaRPr lang="en-US" sz="1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95400" y="152401"/>
            <a:ext cx="5486400" cy="276999"/>
          </a:xfrm>
          <a:prstGeom prst="rect">
            <a:avLst/>
          </a:prstGeom>
        </p:spPr>
        <p:txBody>
          <a:bodyPr wrap="square">
            <a:spAutoFit/>
          </a:bodyPr>
          <a:lstStyle/>
          <a:p>
            <a:pPr algn="ctr"/>
            <a:r>
              <a:rPr lang="en-US" sz="1200" b="1" dirty="0" smtClean="0">
                <a:solidFill>
                  <a:srgbClr val="FF000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இளங்கோவடிகள்</a:t>
            </a:r>
            <a:endParaRPr lang="en-US" sz="1200" dirty="0">
              <a:solidFill>
                <a:srgbClr val="002060"/>
              </a:solidFill>
              <a:latin typeface="Times New Roman" pitchFamily="18" charset="0"/>
              <a:cs typeface="Times New Roman" pitchFamily="18" charset="0"/>
            </a:endParaRPr>
          </a:p>
        </p:txBody>
      </p:sp>
      <p:sp>
        <p:nvSpPr>
          <p:cNvPr id="6" name="Rectangle 5"/>
          <p:cNvSpPr/>
          <p:nvPr/>
        </p:nvSpPr>
        <p:spPr>
          <a:xfrm>
            <a:off x="228600" y="457200"/>
            <a:ext cx="8763000" cy="6414064"/>
          </a:xfrm>
          <a:prstGeom prst="rect">
            <a:avLst/>
          </a:prstGeom>
        </p:spPr>
        <p:txBody>
          <a:bodyPr wrap="square">
            <a:spAutoFit/>
          </a:bodyPr>
          <a:lstStyle/>
          <a:p>
            <a:pPr marL="109728" indent="0"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இளவரசுப்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விடுத்துத்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துறவு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வாழ்க்கையை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மேற்கொண்டவர்</a:t>
            </a:r>
            <a:r>
              <a:rPr lang="en-US" sz="1200" b="1" dirty="0" smtClean="0">
                <a:solidFill>
                  <a:srgbClr val="002060"/>
                </a:solidFill>
                <a:latin typeface="Times New Roman" pitchFamily="18" charset="0"/>
                <a:cs typeface="Times New Roman" pitchFamily="18" charset="0"/>
              </a:rPr>
              <a:t>. </a:t>
            </a:r>
          </a:p>
          <a:p>
            <a:pPr marL="109728" indent="0"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அண்ணன்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செங்குட்டுவனுடன்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மலைவளம்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காணச்சென்றபோது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கண்ணகி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செய்தியைச்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சீத்தலைச்சாத்தனார்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புலவர்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மூலமாக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அறிந்தார்</a:t>
            </a:r>
            <a:r>
              <a:rPr lang="en-US" sz="1200" b="1" dirty="0" smtClean="0">
                <a:solidFill>
                  <a:srgbClr val="002060"/>
                </a:solidFill>
                <a:latin typeface="Times New Roman" pitchFamily="18" charset="0"/>
                <a:cs typeface="Times New Roman" pitchFamily="18" charset="0"/>
              </a:rPr>
              <a:t>.</a:t>
            </a:r>
          </a:p>
          <a:p>
            <a:pPr marL="109728" indent="0"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கண்ணகியின்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கற்பொழுக்கமும்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பாண்டிய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நெடுஞ்செழியனின்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நேர்மையும்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அரசியல்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நடுநிலைமையும்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மிகவும்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மூவேந்தர்களுக்கும்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உரிய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தமிழின்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காவியமாகிய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சிலப்பதிகாரம்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காவியத்தைப்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படைத்தார்</a:t>
            </a:r>
            <a:r>
              <a:rPr lang="en-US" sz="1200" b="1" dirty="0" smtClean="0">
                <a:solidFill>
                  <a:srgbClr val="002060"/>
                </a:solidFill>
                <a:latin typeface="Times New Roman" pitchFamily="18" charset="0"/>
                <a:cs typeface="Times New Roman" pitchFamily="18" charset="0"/>
              </a:rPr>
              <a:t>.</a:t>
            </a:r>
          </a:p>
          <a:p>
            <a:pPr marL="109728" indent="0"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சிலப்பதிகாரத்தை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இளங்கோவடிகள்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a:t>
            </a:r>
            <a:r>
              <a:rPr lang="en-US" sz="1200" b="1" dirty="0" smtClean="0">
                <a:solidFill>
                  <a:srgbClr val="002060"/>
                </a:solidFill>
                <a:latin typeface="Times New Roman" pitchFamily="18" charset="0"/>
                <a:cs typeface="Times New Roman" pitchFamily="18" charset="0"/>
              </a:rPr>
              <a:t>. 2 </a:t>
            </a:r>
            <a:r>
              <a:rPr lang="en-US" sz="1200" b="1" dirty="0" err="1" smtClean="0">
                <a:solidFill>
                  <a:srgbClr val="002060"/>
                </a:solidFill>
                <a:latin typeface="Times New Roman" pitchFamily="18" charset="0"/>
                <a:cs typeface="Times New Roman" pitchFamily="18" charset="0"/>
              </a:rPr>
              <a:t>ஆம்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நூற்றாண்டில்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இயற்றினார்</a:t>
            </a:r>
            <a:r>
              <a:rPr lang="en-US" sz="1200" b="1" dirty="0" smtClean="0">
                <a:solidFill>
                  <a:srgbClr val="002060"/>
                </a:solidFill>
                <a:latin typeface="Times New Roman" pitchFamily="18" charset="0"/>
                <a:cs typeface="Times New Roman" pitchFamily="18" charset="0"/>
              </a:rPr>
              <a:t>.</a:t>
            </a:r>
          </a:p>
          <a:p>
            <a:pPr marL="109728" indent="0" algn="just">
              <a:lnSpc>
                <a:spcPct val="170000"/>
              </a:lnSpc>
            </a:pPr>
            <a:r>
              <a:rPr lang="en-US" sz="2000" b="1" dirty="0" smtClean="0">
                <a:solidFill>
                  <a:srgbClr val="FF000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காப்பியத்தின்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முக்கியச்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செய்திகள்</a:t>
            </a:r>
            <a:endParaRPr lang="en-US" sz="1200" b="1" dirty="0" smtClean="0">
              <a:solidFill>
                <a:srgbClr val="002060"/>
              </a:solidFill>
              <a:latin typeface="Times New Roman" pitchFamily="18" charset="0"/>
              <a:cs typeface="Times New Roman" pitchFamily="18" charset="0"/>
            </a:endParaRPr>
          </a:p>
          <a:p>
            <a:pPr>
              <a:lnSpc>
                <a:spcPct val="15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அரசியல்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பிழைத்தோர்க்கு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ஆவதூஉம்</a:t>
            </a:r>
            <a:r>
              <a:rPr lang="en-US" sz="1200" b="1" dirty="0" smtClean="0">
                <a:solidFill>
                  <a:srgbClr val="002060"/>
                </a:solidFill>
                <a:latin typeface="Times New Roman" pitchFamily="18" charset="0"/>
                <a:cs typeface="Times New Roman" pitchFamily="18" charset="0"/>
              </a:rPr>
              <a:t>,</a:t>
            </a:r>
          </a:p>
          <a:p>
            <a:pPr>
              <a:lnSpc>
                <a:spcPct val="15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உரைசால்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பத்தினிக்கு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உயர்ந்தோர்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ஏத்தலும்</a:t>
            </a:r>
            <a:r>
              <a:rPr lang="en-US" sz="1200" b="1" dirty="0" smtClean="0">
                <a:solidFill>
                  <a:srgbClr val="002060"/>
                </a:solidFill>
                <a:latin typeface="Times New Roman" pitchFamily="18" charset="0"/>
                <a:cs typeface="Times New Roman" pitchFamily="18" charset="0"/>
              </a:rPr>
              <a:t>,</a:t>
            </a:r>
          </a:p>
          <a:p>
            <a:pPr>
              <a:lnSpc>
                <a:spcPct val="15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ஊழ்வினை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உருத்து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ஊட்டும்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என்பதூஉம்</a:t>
            </a:r>
            <a:r>
              <a:rPr lang="en-US" sz="1200" b="1" dirty="0" smtClean="0">
                <a:solidFill>
                  <a:srgbClr val="002060"/>
                </a:solidFill>
                <a:latin typeface="Times New Roman" pitchFamily="18" charset="0"/>
                <a:cs typeface="Times New Roman" pitchFamily="18" charset="0"/>
              </a:rPr>
              <a:t>,</a:t>
            </a:r>
          </a:p>
          <a:p>
            <a:pPr>
              <a:lnSpc>
                <a:spcPct val="15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வினைச்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சிலம்பு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காரணமாக</a:t>
            </a:r>
            <a:r>
              <a:rPr lang="en-US" sz="1200" b="1" dirty="0" smtClean="0">
                <a:solidFill>
                  <a:srgbClr val="002060"/>
                </a:solidFill>
                <a:latin typeface="Times New Roman" pitchFamily="18" charset="0"/>
                <a:cs typeface="Times New Roman" pitchFamily="18" charset="0"/>
              </a:rPr>
              <a:t>,</a:t>
            </a:r>
          </a:p>
          <a:p>
            <a:pPr>
              <a:lnSpc>
                <a:spcPct val="15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சிலப்பதிகாரம்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என்னும்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பெயரால்</a:t>
            </a:r>
            <a:endParaRPr lang="en-US" sz="1200" b="1" dirty="0" smtClean="0">
              <a:solidFill>
                <a:srgbClr val="002060"/>
              </a:solidFill>
              <a:latin typeface="Times New Roman" pitchFamily="18" charset="0"/>
              <a:cs typeface="Times New Roman" pitchFamily="18" charset="0"/>
            </a:endParaRPr>
          </a:p>
          <a:p>
            <a:pPr>
              <a:lnSpc>
                <a:spcPct val="15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நாட்டுதும்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ஓர்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உடைச்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செய்யுள்</a:t>
            </a:r>
            <a:r>
              <a:rPr lang="en-US" sz="1200" b="1" dirty="0" smtClean="0">
                <a:solidFill>
                  <a:srgbClr val="002060"/>
                </a:solidFill>
                <a:latin typeface="Times New Roman" pitchFamily="18" charset="0"/>
                <a:cs typeface="Times New Roman" pitchFamily="18" charset="0"/>
              </a:rPr>
              <a:t>’’</a:t>
            </a:r>
          </a:p>
          <a:p>
            <a:pPr>
              <a:lnSpc>
                <a:spcPct val="150000"/>
              </a:lnSpc>
            </a:pPr>
            <a:endParaRPr lang="en-US" sz="1200" b="1" dirty="0" smtClean="0">
              <a:solidFill>
                <a:srgbClr val="002060"/>
              </a:solidFill>
              <a:latin typeface="Times New Roman" pitchFamily="18" charset="0"/>
              <a:cs typeface="Times New Roman" pitchFamily="18" charset="0"/>
            </a:endParaRPr>
          </a:p>
          <a:p>
            <a:pPr lvl="0">
              <a:lnSpc>
                <a:spcPct val="150000"/>
              </a:lnSpc>
            </a:pPr>
            <a:r>
              <a:rPr lang="en-US" sz="1200" b="1" dirty="0" err="1" smtClean="0">
                <a:solidFill>
                  <a:srgbClr val="002060"/>
                </a:solidFill>
                <a:latin typeface="Times New Roman" pitchFamily="18" charset="0"/>
                <a:cs typeface="Times New Roman" pitchFamily="18" charset="0"/>
              </a:rPr>
              <a:t>காண்டங்கள்</a:t>
            </a:r>
            <a:r>
              <a:rPr lang="en-US" sz="1200" b="1" dirty="0" smtClean="0">
                <a:solidFill>
                  <a:srgbClr val="002060"/>
                </a:solidFill>
                <a:latin typeface="Times New Roman" pitchFamily="18" charset="0"/>
                <a:cs typeface="Times New Roman" pitchFamily="18" charset="0"/>
              </a:rPr>
              <a:t> : 	1.புகார்க் </a:t>
            </a:r>
            <a:r>
              <a:rPr lang="en-US" sz="1200" b="1" dirty="0" err="1" smtClean="0">
                <a:solidFill>
                  <a:srgbClr val="002060"/>
                </a:solidFill>
                <a:latin typeface="Times New Roman" pitchFamily="18" charset="0"/>
                <a:cs typeface="Times New Roman" pitchFamily="18" charset="0"/>
              </a:rPr>
              <a:t>காண்டம்</a:t>
            </a:r>
            <a:r>
              <a:rPr lang="en-US" sz="1200" b="1" dirty="0" smtClean="0">
                <a:solidFill>
                  <a:srgbClr val="002060"/>
                </a:solidFill>
                <a:latin typeface="Times New Roman" pitchFamily="18" charset="0"/>
                <a:cs typeface="Times New Roman" pitchFamily="18" charset="0"/>
              </a:rPr>
              <a:t> -  10 </a:t>
            </a:r>
            <a:r>
              <a:rPr lang="en-US" sz="1200" b="1" dirty="0" err="1" smtClean="0">
                <a:solidFill>
                  <a:srgbClr val="002060"/>
                </a:solidFill>
                <a:latin typeface="Times New Roman" pitchFamily="18" charset="0"/>
                <a:cs typeface="Times New Roman" pitchFamily="18" charset="0"/>
              </a:rPr>
              <a:t>காதைகள்</a:t>
            </a:r>
            <a:endParaRPr lang="en-US" sz="1200" b="1" dirty="0" smtClean="0">
              <a:solidFill>
                <a:srgbClr val="002060"/>
              </a:solidFill>
              <a:latin typeface="Times New Roman" pitchFamily="18" charset="0"/>
              <a:cs typeface="Times New Roman" pitchFamily="18" charset="0"/>
            </a:endParaRPr>
          </a:p>
          <a:p>
            <a:pPr lvl="0">
              <a:lnSpc>
                <a:spcPct val="150000"/>
              </a:lnSpc>
            </a:pPr>
            <a:r>
              <a:rPr lang="en-US" sz="1200" b="1" dirty="0" smtClean="0">
                <a:solidFill>
                  <a:srgbClr val="002060"/>
                </a:solidFill>
                <a:latin typeface="Times New Roman" pitchFamily="18" charset="0"/>
                <a:cs typeface="Times New Roman" pitchFamily="18" charset="0"/>
              </a:rPr>
              <a:t>		2.மதுரைக் </a:t>
            </a:r>
            <a:r>
              <a:rPr lang="en-US" sz="1200" b="1" dirty="0" err="1" smtClean="0">
                <a:solidFill>
                  <a:srgbClr val="002060"/>
                </a:solidFill>
                <a:latin typeface="Times New Roman" pitchFamily="18" charset="0"/>
                <a:cs typeface="Times New Roman" pitchFamily="18" charset="0"/>
              </a:rPr>
              <a:t>காண்டம்</a:t>
            </a:r>
            <a:r>
              <a:rPr lang="en-US" sz="1200" b="1" dirty="0" smtClean="0">
                <a:solidFill>
                  <a:srgbClr val="002060"/>
                </a:solidFill>
                <a:latin typeface="Times New Roman" pitchFamily="18" charset="0"/>
                <a:cs typeface="Times New Roman" pitchFamily="18" charset="0"/>
              </a:rPr>
              <a:t> - 13 </a:t>
            </a:r>
            <a:r>
              <a:rPr lang="en-US" sz="1200" b="1" dirty="0" err="1" smtClean="0">
                <a:solidFill>
                  <a:srgbClr val="002060"/>
                </a:solidFill>
                <a:latin typeface="Times New Roman" pitchFamily="18" charset="0"/>
                <a:cs typeface="Times New Roman" pitchFamily="18" charset="0"/>
              </a:rPr>
              <a:t>காதைகள்</a:t>
            </a:r>
            <a:endParaRPr lang="en-US" sz="1200" b="1" dirty="0" smtClean="0">
              <a:solidFill>
                <a:srgbClr val="002060"/>
              </a:solidFill>
              <a:latin typeface="Times New Roman" pitchFamily="18" charset="0"/>
              <a:cs typeface="Times New Roman" pitchFamily="18" charset="0"/>
            </a:endParaRPr>
          </a:p>
          <a:p>
            <a:pPr marL="109728" indent="0">
              <a:lnSpc>
                <a:spcPct val="150000"/>
              </a:lnSpc>
              <a:buNone/>
            </a:pPr>
            <a:r>
              <a:rPr lang="en-US" sz="1200" b="1" dirty="0" smtClean="0">
                <a:solidFill>
                  <a:srgbClr val="002060"/>
                </a:solidFill>
                <a:latin typeface="Times New Roman" pitchFamily="18" charset="0"/>
                <a:cs typeface="Times New Roman" pitchFamily="18" charset="0"/>
              </a:rPr>
              <a:t>		3.வஞ்சிக் </a:t>
            </a:r>
            <a:r>
              <a:rPr lang="en-US" sz="1200" b="1" dirty="0" err="1" smtClean="0">
                <a:solidFill>
                  <a:srgbClr val="002060"/>
                </a:solidFill>
                <a:latin typeface="Times New Roman" pitchFamily="18" charset="0"/>
                <a:cs typeface="Times New Roman" pitchFamily="18" charset="0"/>
              </a:rPr>
              <a:t>காண்டம்</a:t>
            </a:r>
            <a:r>
              <a:rPr lang="en-US" sz="1200" b="1" dirty="0" smtClean="0">
                <a:solidFill>
                  <a:srgbClr val="002060"/>
                </a:solidFill>
                <a:latin typeface="Times New Roman" pitchFamily="18" charset="0"/>
                <a:cs typeface="Times New Roman" pitchFamily="18" charset="0"/>
              </a:rPr>
              <a:t> - 7 </a:t>
            </a:r>
            <a:r>
              <a:rPr lang="en-US" sz="1200" b="1" dirty="0" err="1" smtClean="0">
                <a:solidFill>
                  <a:srgbClr val="002060"/>
                </a:solidFill>
                <a:latin typeface="Times New Roman" pitchFamily="18" charset="0"/>
                <a:cs typeface="Times New Roman" pitchFamily="18" charset="0"/>
              </a:rPr>
              <a:t>காதைகள்</a:t>
            </a:r>
            <a:endParaRPr lang="en-US" sz="1200" b="1" dirty="0" smtClean="0">
              <a:solidFill>
                <a:srgbClr val="002060"/>
              </a:solidFill>
              <a:latin typeface="Times New Roman" pitchFamily="18" charset="0"/>
              <a:cs typeface="Times New Roman" pitchFamily="18" charset="0"/>
            </a:endParaRPr>
          </a:p>
          <a:p>
            <a:pPr algn="just">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இது உரையிடப்பட்ட பாட்டுடைச் செய்யுள் எனவும் வழங்கப்பெறும்.</a:t>
            </a:r>
          </a:p>
          <a:p>
            <a:pPr algn="just">
              <a:lnSpc>
                <a:spcPct val="150000"/>
              </a:lnSpc>
              <a:buFont typeface="Wingdings" pitchFamily="2" charset="2"/>
              <a:buChar char="Ø"/>
            </a:pPr>
            <a:r>
              <a:rPr lang="ta-IN" sz="1200" b="1" dirty="0" smtClean="0">
                <a:solidFill>
                  <a:srgbClr val="002060"/>
                </a:solidFill>
                <a:latin typeface="Times New Roman" pitchFamily="18" charset="0"/>
                <a:cs typeface="Latha" pitchFamily="34" charset="0"/>
              </a:rPr>
              <a:t>முதற் காப்பியம், இரட்டைக் காப்பியம், முத்தமிழ் காப்பியம், குடிமக்கள் காப்பியம், ஒற்றுமைக் காப்பியம், நாடகக் காப்பியம் எனச் சிலப்பதிகாரத்தைப் போற்றி புகழ்</a:t>
            </a:r>
            <a:r>
              <a:rPr lang="en-US" sz="1200" b="1" dirty="0" smtClean="0">
                <a:solidFill>
                  <a:srgbClr val="002060"/>
                </a:solidFill>
                <a:latin typeface="Times New Roman" pitchFamily="18" charset="0"/>
                <a:cs typeface="Times New Roman" pitchFamily="18" charset="0"/>
              </a:rPr>
              <a:t>வ</a:t>
            </a:r>
            <a:r>
              <a:rPr lang="ta-IN" sz="1200" b="1" dirty="0" smtClean="0">
                <a:solidFill>
                  <a:srgbClr val="002060"/>
                </a:solidFill>
                <a:latin typeface="Times New Roman" pitchFamily="18" charset="0"/>
                <a:cs typeface="Latha" pitchFamily="34" charset="0"/>
              </a:rPr>
              <a:t>ர்.</a:t>
            </a:r>
            <a:endParaRPr lang="en-US" sz="1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76400" y="228600"/>
            <a:ext cx="4876800" cy="623248"/>
          </a:xfrm>
          <a:prstGeom prst="rect">
            <a:avLst/>
          </a:prstGeom>
        </p:spPr>
        <p:txBody>
          <a:bodyPr wrap="square">
            <a:spAutoFit/>
          </a:bodyPr>
          <a:lstStyle/>
          <a:p>
            <a:pPr lvl="0" algn="ctr">
              <a:lnSpc>
                <a:spcPct val="150000"/>
              </a:lnSpc>
            </a:pPr>
            <a:r>
              <a:rPr lang="en-US" sz="1200" b="1" dirty="0" smtClean="0">
                <a:solidFill>
                  <a:srgbClr val="002060"/>
                </a:solidFill>
                <a:latin typeface="Times New Roman" pitchFamily="18" charset="0"/>
                <a:cs typeface="Times New Roman" pitchFamily="18" charset="0"/>
              </a:rPr>
              <a:t>2.மணிமேகலை</a:t>
            </a:r>
          </a:p>
          <a:p>
            <a:pPr algn="ctr">
              <a:lnSpc>
                <a:spcPct val="150000"/>
              </a:lnSpc>
            </a:pP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 </a:t>
            </a:r>
            <a:r>
              <a:rPr lang="en-IN" sz="1200" b="1" dirty="0" err="1" smtClean="0">
                <a:solidFill>
                  <a:srgbClr val="002060"/>
                </a:solidFill>
                <a:latin typeface="Times New Roman" pitchFamily="18" charset="0"/>
                <a:cs typeface="Times New Roman" pitchFamily="18" charset="0"/>
              </a:rPr>
              <a:t>சீத்தலைச்சாத்தனார்</a:t>
            </a:r>
            <a:r>
              <a:rPr lang="en-IN" sz="1200" b="1" dirty="0" smtClean="0">
                <a:solidFill>
                  <a:srgbClr val="002060"/>
                </a:solidFill>
                <a:latin typeface="Times New Roman" pitchFamily="18" charset="0"/>
                <a:cs typeface="Times New Roman" pitchFamily="18" charset="0"/>
              </a:rPr>
              <a:t> </a:t>
            </a:r>
            <a:endParaRPr lang="en-US" sz="1200" b="1" dirty="0" smtClean="0">
              <a:solidFill>
                <a:srgbClr val="002060"/>
              </a:solidFill>
              <a:latin typeface="Times New Roman" pitchFamily="18" charset="0"/>
              <a:cs typeface="Times New Roman" pitchFamily="18" charset="0"/>
            </a:endParaRPr>
          </a:p>
        </p:txBody>
      </p:sp>
      <p:sp>
        <p:nvSpPr>
          <p:cNvPr id="7" name="Rectangle 6"/>
          <p:cNvSpPr/>
          <p:nvPr/>
        </p:nvSpPr>
        <p:spPr>
          <a:xfrm>
            <a:off x="304800" y="990600"/>
            <a:ext cx="8534400" cy="5724644"/>
          </a:xfrm>
          <a:prstGeom prst="rect">
            <a:avLst/>
          </a:prstGeom>
        </p:spPr>
        <p:txBody>
          <a:bodyPr wrap="square">
            <a:spAutoFit/>
          </a:bodyPr>
          <a:lstStyle/>
          <a:p>
            <a:pPr algn="just">
              <a:lnSpc>
                <a:spcPct val="150000"/>
              </a:lnSpc>
              <a:buFont typeface="Wingdings" pitchFamily="2" charset="2"/>
              <a:buChar char="Ø"/>
            </a:pPr>
            <a:r>
              <a:rPr lang="en-IN" sz="1200" b="1" dirty="0" err="1" smtClean="0">
                <a:solidFill>
                  <a:srgbClr val="002060"/>
                </a:solidFill>
                <a:latin typeface="Times New Roman" pitchFamily="18" charset="0"/>
                <a:cs typeface="Times New Roman" pitchFamily="18" charset="0"/>
              </a:rPr>
              <a:t>மணிமேகலை</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என்ற</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கதைத்</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தலைவியின்</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பெயரே</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நூலின்</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பெயராக</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அமைந்துள்ளது</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கோவலன்</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மாதவியின்</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மகள்தான்</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மணிமேகலை</a:t>
            </a:r>
            <a:r>
              <a:rPr lang="en-IN"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IN" sz="1200" b="1" dirty="0" err="1" smtClean="0">
                <a:solidFill>
                  <a:srgbClr val="002060"/>
                </a:solidFill>
                <a:latin typeface="Times New Roman" pitchFamily="18" charset="0"/>
                <a:cs typeface="Times New Roman" pitchFamily="18" charset="0"/>
              </a:rPr>
              <a:t>மணிமேகலைத்துறவு</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என்ற</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வேறு</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பெயரும்</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உண்டு</a:t>
            </a:r>
            <a:r>
              <a:rPr lang="en-IN"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IN" sz="1200" b="1" dirty="0" err="1" smtClean="0">
                <a:solidFill>
                  <a:srgbClr val="002060"/>
                </a:solidFill>
                <a:latin typeface="Times New Roman" pitchFamily="18" charset="0"/>
                <a:cs typeface="Times New Roman" pitchFamily="18" charset="0"/>
              </a:rPr>
              <a:t>சிலப்பதிகாரக்</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கதைத்தொடர்ச்சியே</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மணிமேகலை</a:t>
            </a:r>
            <a:r>
              <a:rPr lang="en-IN"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மணிமேகலை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விழாவறை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பவத்திறம்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அறுக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பாவைநோற்ற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முடிய</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30 காதைகள் உள்ளன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இந்நூல்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ஆசிரியப்பாவால்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ஆனது</a:t>
            </a:r>
            <a:r>
              <a:rPr lang="en-US" sz="1200" b="1" dirty="0" smtClean="0">
                <a:solidFill>
                  <a:srgbClr val="002060"/>
                </a:solidFill>
                <a:latin typeface="Times New Roman" pitchFamily="18" charset="0"/>
                <a:cs typeface="Times New Roman" pitchFamily="18" charset="0"/>
              </a:rPr>
              <a:t>.</a:t>
            </a:r>
            <a:r>
              <a:rPr lang="en-IN" sz="1200" dirty="0" smtClean="0">
                <a:solidFill>
                  <a:srgbClr val="002060"/>
                </a:solidFill>
                <a:latin typeface="Times New Roman" pitchFamily="18" charset="0"/>
                <a:cs typeface="Times New Roman" pitchFamily="18" charset="0"/>
              </a:rPr>
              <a:t>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தமிழன் இரண்டாம் காப்பிய நூல்</a:t>
            </a:r>
            <a:r>
              <a:rPr lang="en-US" sz="1200" b="1" dirty="0" smtClean="0">
                <a:solidFill>
                  <a:srgbClr val="002060"/>
                </a:solidFill>
                <a:latin typeface="Times New Roman" pitchFamily="18" charset="0"/>
                <a:cs typeface="Times New Roman" pitchFamily="18" charset="0"/>
              </a:rPr>
              <a:t>.</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சமய பூசலுக்கு வித்திட்ட நூல்</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துறவுக்கு முதன்மை கொடுக்கும் நூல்</a:t>
            </a:r>
            <a:r>
              <a:rPr lang="en-US" sz="1200" b="1" dirty="0" smtClean="0">
                <a:solidFill>
                  <a:srgbClr val="002060"/>
                </a:solidFill>
                <a:latin typeface="Times New Roman" pitchFamily="18" charset="0"/>
                <a:cs typeface="Times New Roman" pitchFamily="18" charset="0"/>
              </a:rPr>
              <a:t>.</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பெண்ணின் பெருமை பேசும் நூல்</a:t>
            </a:r>
            <a:r>
              <a:rPr lang="en-US" sz="1200" b="1" dirty="0" smtClean="0">
                <a:solidFill>
                  <a:srgbClr val="002060"/>
                </a:solidFill>
                <a:latin typeface="Times New Roman" pitchFamily="18" charset="0"/>
                <a:cs typeface="Times New Roman" pitchFamily="18" charset="0"/>
              </a:rPr>
              <a:t>.</a:t>
            </a:r>
            <a:r>
              <a:rPr lang="en-IN" sz="1200"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இது</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பெளத்த</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சமயக்காப்பியம்</a:t>
            </a:r>
            <a:r>
              <a:rPr lang="en-IN"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a:t>
            </a:r>
            <a:r>
              <a:rPr lang="en-IN" sz="1200" b="1" dirty="0" err="1" smtClean="0">
                <a:solidFill>
                  <a:srgbClr val="002060"/>
                </a:solidFill>
                <a:latin typeface="Times New Roman" pitchFamily="18" charset="0"/>
                <a:cs typeface="Times New Roman" pitchFamily="18" charset="0"/>
              </a:rPr>
              <a:t>த்தமதத்தைப்</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பரப்புதலே</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இக்காப்பியத்தின்</a:t>
            </a:r>
            <a:r>
              <a:rPr lang="en-IN" sz="1200" b="1" dirty="0" smtClean="0">
                <a:solidFill>
                  <a:srgbClr val="002060"/>
                </a:solidFill>
                <a:latin typeface="Times New Roman" pitchFamily="18" charset="0"/>
                <a:cs typeface="Times New Roman" pitchFamily="18" charset="0"/>
              </a:rPr>
              <a:t> </a:t>
            </a:r>
            <a:r>
              <a:rPr lang="en-IN" sz="1200" b="1" dirty="0" err="1" smtClean="0">
                <a:solidFill>
                  <a:srgbClr val="002060"/>
                </a:solidFill>
                <a:latin typeface="Times New Roman" pitchFamily="18" charset="0"/>
                <a:cs typeface="Times New Roman" pitchFamily="18" charset="0"/>
              </a:rPr>
              <a:t>குறிக்கோள்</a:t>
            </a:r>
            <a:r>
              <a:rPr lang="en-IN"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endParaRPr lang="en-IN" sz="1200" b="1" dirty="0" smtClean="0">
              <a:solidFill>
                <a:srgbClr val="002060"/>
              </a:solidFill>
              <a:latin typeface="Times New Roman" pitchFamily="18" charset="0"/>
              <a:cs typeface="Times New Roman" pitchFamily="18" charset="0"/>
            </a:endParaRPr>
          </a:p>
          <a:p>
            <a:pPr algn="ctr">
              <a:lnSpc>
                <a:spcPct val="150000"/>
              </a:lnSpc>
            </a:pPr>
            <a:r>
              <a:rPr lang="en-US" sz="1200" b="1" dirty="0" err="1" smtClean="0">
                <a:solidFill>
                  <a:srgbClr val="002060"/>
                </a:solidFill>
                <a:latin typeface="Times New Roman" pitchFamily="18" charset="0"/>
                <a:cs typeface="Times New Roman" pitchFamily="18" charset="0"/>
              </a:rPr>
              <a:t>மணிமேகலை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a:t>
            </a:r>
            <a:endParaRPr lang="en-US" sz="1200" b="1" dirty="0" smtClean="0">
              <a:solidFill>
                <a:srgbClr val="002060"/>
              </a:solidFill>
              <a:latin typeface="Times New Roman" pitchFamily="18" charset="0"/>
              <a:cs typeface="Times New Roman" pitchFamily="18" charset="0"/>
            </a:endParaRPr>
          </a:p>
          <a:p>
            <a:pPr algn="ctr">
              <a:lnSpc>
                <a:spcPct val="150000"/>
              </a:lnSpc>
            </a:pP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இக்காப்பியத்தின் தலைவி, மணிமேகலை, சிலப்பதிகாரத்தின் கோவலன் மற்றும் மாதவி என்பவர்களின் மகளாவாள். கோவலனின் மரணத்திற்குப் பிறகு மாதவி தன் மகளை ஒரு புத்தத் துறவியாக வளர்த்தாள்.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ஒரு சமயத்தில் மணிமேகலையும் அவளுடைய தோழியும் பூப்பறிக்கச் சென்றிருந்தபோது, உதயகுமரன் என்ற சோழ மன்னன் மணிமேகலையின் மீது காதல் மயக்கம் கொண்டான். கடலின் கடவுளான மணிமேகலா, மணிமேகலையின் உலக இன்பங்கள் துறந்த வாழ்க்கையைப் பாதுகாக்க, அவளை</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மணிபல்லவம் என்ற தீவில் கொண்டு விட்டாள்.</a:t>
            </a:r>
            <a:endParaRPr lang="en-IN" sz="1200" b="1"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52600" y="685801"/>
            <a:ext cx="6172200" cy="461665"/>
          </a:xfrm>
          <a:prstGeom prst="rect">
            <a:avLst/>
          </a:prstGeom>
        </p:spPr>
        <p:txBody>
          <a:bodyPr wrap="square">
            <a:spAutoFit/>
          </a:bodyPr>
          <a:lstStyle/>
          <a:p>
            <a:pPr algn="ctr"/>
            <a:endParaRPr lang="en-US" sz="1200" b="1" dirty="0" smtClean="0">
              <a:solidFill>
                <a:srgbClr val="002060"/>
              </a:solidFill>
              <a:latin typeface="Times New Roman" pitchFamily="18" charset="0"/>
              <a:cs typeface="Times New Roman" pitchFamily="18" charset="0"/>
            </a:endParaRPr>
          </a:p>
          <a:p>
            <a:pPr algn="ctr"/>
            <a:r>
              <a:rPr lang="en-US" sz="1200" b="1" dirty="0" err="1" smtClean="0">
                <a:solidFill>
                  <a:srgbClr val="002060"/>
                </a:solidFill>
                <a:latin typeface="Times New Roman" pitchFamily="18" charset="0"/>
                <a:cs typeface="Times New Roman" pitchFamily="18" charset="0"/>
              </a:rPr>
              <a:t>கதைத்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தொடர்ச்சி</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457200" y="1600199"/>
            <a:ext cx="8001000" cy="4801314"/>
          </a:xfrm>
          <a:prstGeom prst="rect">
            <a:avLst/>
          </a:prstGeom>
        </p:spPr>
        <p:txBody>
          <a:bodyPr wrap="square">
            <a:spAutoFit/>
          </a:bodyPr>
          <a:lstStyle/>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அத்தீவில் மணிமேகலை ஒரு புத்த பீடிகை மூலம் தனது முன்பிறப்பைப் பற்றி அறிந்தாள். அதன் பிறகு,</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கடவுள்</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மணிமேகலா, மணிமேகலையிடம் அவள் ஏன் மணிபல்லவத்திற்கு அழைத்து வரப்பட்டாள் என்பதைக்கூறி, மூன்று அதிசய மந்திரங்களையும் கற்றுக்கொடுத்தாள்</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அத்தீவில் மணிமேகலை 'அமுத சுரபி' என்ற உணவுக் கிண்ணத்தைக் கண்டெடுத்து, அதிலிருந்து அளவற்ற உணவை புகாரிலுள்ள ஏழைஎளியோருக்கு வழங்கினாள்.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இதையெல்லாம் கண்ட உதயகுமரன், மணிமேகலை தன்னை மணக்கவேண்டும் என்று அவளை வற்புறுத்தினான். ஆனால் மணிமேகலை தான்கற்ற வித்தையைப் பயன்படுத்தி காயசண்டிகையாக உருமாற்றிக் கொண்டாள்.</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உண்மையான காயசண்டிகையின் கணவன் சந்தர்ப்ப சூழ்நிலைகளால் உதயகுமரனைக் கொலை செய்துவிட்டான். இதற்காகக் காயசண்டிகையின் உருவத்தில் இருக்கும் மணிமேகலை கைது செய்யப்படுகிறாள். </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பிறகு அவள் வஞ்சி நகரத்திற்குச் சென்று</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கண்ணகியிடம் உரையாடி அறவுரை பெற்றாள்.</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தனது ஆசானான அறவண அடிகளிடம் படிப்பினை</a:t>
            </a:r>
            <a:r>
              <a:rPr lang="en-US" sz="1200" b="1" dirty="0" err="1" smtClean="0">
                <a:solidFill>
                  <a:srgbClr val="002060"/>
                </a:solidFill>
                <a:latin typeface="Times New Roman" pitchFamily="18" charset="0"/>
                <a:cs typeface="Times New Roman" pitchFamily="18" charset="0"/>
              </a:rPr>
              <a:t>ப்</a:t>
            </a:r>
            <a:r>
              <a:rPr lang="ta-IN" sz="1200" b="1" dirty="0" smtClean="0">
                <a:solidFill>
                  <a:srgbClr val="002060"/>
                </a:solidFill>
                <a:latin typeface="Times New Roman" pitchFamily="18" charset="0"/>
                <a:cs typeface="Latha" pitchFamily="34" charset="0"/>
              </a:rPr>
              <a:t> பெற்று புத்தத் துறவியாகி, தவத்தில் ஆழ்ந்தாள்</a:t>
            </a:r>
            <a:r>
              <a:rPr lang="en-US" sz="1200" b="1" dirty="0" smtClean="0">
                <a:solidFill>
                  <a:srgbClr val="00206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057401" y="228600"/>
            <a:ext cx="4648200" cy="276999"/>
          </a:xfrm>
          <a:prstGeom prst="rect">
            <a:avLst/>
          </a:prstGeom>
        </p:spPr>
        <p:txBody>
          <a:bodyPr wrap="square">
            <a:spAutoFit/>
          </a:bodyPr>
          <a:lstStyle/>
          <a:p>
            <a:pPr algn="ctr"/>
            <a:r>
              <a:rPr lang="en-US" sz="1200" b="1" dirty="0" smtClean="0">
                <a:solidFill>
                  <a:srgbClr val="FF0000"/>
                </a:solidFill>
                <a:latin typeface="Times New Roman" pitchFamily="18" charset="0"/>
                <a:cs typeface="Times New Roman" pitchFamily="18" charset="0"/>
              </a:rPr>
              <a:t>      </a:t>
            </a:r>
            <a:r>
              <a:rPr lang="ta-IN" sz="1200" b="1" dirty="0" smtClean="0">
                <a:solidFill>
                  <a:srgbClr val="002060"/>
                </a:solidFill>
                <a:latin typeface="Times New Roman" pitchFamily="18" charset="0"/>
              </a:rPr>
              <a:t>சீத்தலைச் சாத்தனார்</a:t>
            </a:r>
            <a:endParaRPr lang="en-US" sz="1200" dirty="0">
              <a:solidFill>
                <a:srgbClr val="002060"/>
              </a:solidFill>
              <a:latin typeface="Times New Roman" pitchFamily="18" charset="0"/>
              <a:cs typeface="Times New Roman" pitchFamily="18" charset="0"/>
            </a:endParaRPr>
          </a:p>
        </p:txBody>
      </p:sp>
      <p:sp>
        <p:nvSpPr>
          <p:cNvPr id="6" name="Rectangle 5"/>
          <p:cNvSpPr/>
          <p:nvPr/>
        </p:nvSpPr>
        <p:spPr>
          <a:xfrm>
            <a:off x="381000" y="914400"/>
            <a:ext cx="8458200" cy="5743111"/>
          </a:xfrm>
          <a:prstGeom prst="rect">
            <a:avLst/>
          </a:prstGeom>
        </p:spPr>
        <p:txBody>
          <a:bodyPr wrap="square">
            <a:spAutoFit/>
          </a:bodyPr>
          <a:lstStyle/>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சீத்தலைச் சாத்தனார்  சங்க காலத்தில் வாழ்ந்த புலவர்களில் ஒருவர்</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மணிமேகலை என்னும் காப்பியத்தைப் படைத்தவர்.</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பெற்றோர்: அறியப்படவில்லை</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ஊர்: சீத்தலை</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சமயம்: பௌத்தம்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காலம்: கி.பி. இரண்டாம் நூற்றாண்டு</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இவர் மதுரையில் வாழ்ந்தவர் என்றும்</a:t>
            </a:r>
            <a:r>
              <a:rPr lang="en-US" sz="1200" b="1" dirty="0" smtClean="0">
                <a:solidFill>
                  <a:srgbClr val="002060"/>
                </a:solidFill>
                <a:latin typeface="Times New Roman" pitchFamily="18" charset="0"/>
                <a:cs typeface="Latha" pitchFamily="34" charset="0"/>
              </a:rPr>
              <a:t>,</a:t>
            </a:r>
            <a:r>
              <a:rPr lang="ta-IN" sz="1200" b="1" dirty="0" smtClean="0">
                <a:solidFill>
                  <a:srgbClr val="002060"/>
                </a:solidFill>
                <a:latin typeface="Times New Roman" pitchFamily="18" charset="0"/>
                <a:cs typeface="Latha" pitchFamily="34" charset="0"/>
              </a:rPr>
              <a:t> தானிய வணிகம் செய்தவர் என்றும் இலக்கியத் தகவல்கள் கிடைக்கின்றன.</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சீத்தலைச் சாத்தன் என்கிற பெயரிலேயே மேலும் ஒரு சில புலவர்கள் இருந்ததனால் அவர்களிலிருந்து அடையாளம் பிரித்து காட்டுவதற்காக</a:t>
            </a:r>
            <a:r>
              <a:rPr lang="en-US" sz="1200" b="1" dirty="0" smtClean="0">
                <a:solidFill>
                  <a:srgbClr val="002060"/>
                </a:solidFill>
                <a:latin typeface="Times New Roman" pitchFamily="18" charset="0"/>
                <a:cs typeface="Times New Roman" pitchFamily="18" charset="0"/>
              </a:rPr>
              <a:t>,</a:t>
            </a:r>
            <a:r>
              <a:rPr lang="ta-IN" sz="1200" b="1" dirty="0" smtClean="0">
                <a:solidFill>
                  <a:srgbClr val="002060"/>
                </a:solidFill>
                <a:latin typeface="Times New Roman" pitchFamily="18" charset="0"/>
                <a:cs typeface="Latha" pitchFamily="34" charset="0"/>
              </a:rPr>
              <a:t> 'மதுரை கூலவாணிகன் சீத்தலைச் சாத்தன்' என அழைக்கப்படுகிறார்.</a:t>
            </a:r>
            <a:r>
              <a:rPr lang="en-US" sz="1200" b="1" dirty="0" smtClean="0">
                <a:solidFill>
                  <a:srgbClr val="002060"/>
                </a:solidFill>
                <a:latin typeface="Times New Roman" pitchFamily="18" charset="0"/>
                <a:cs typeface="Latha" pitchFamily="34" charset="0"/>
              </a:rPr>
              <a:t> </a:t>
            </a:r>
            <a:r>
              <a:rPr lang="ta-IN" sz="1200" b="1" dirty="0" smtClean="0">
                <a:solidFill>
                  <a:srgbClr val="002060"/>
                </a:solidFill>
                <a:latin typeface="Times New Roman" pitchFamily="18" charset="0"/>
                <a:cs typeface="Latha" pitchFamily="34" charset="0"/>
              </a:rPr>
              <a:t>சிலப்பதிகாரம்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இயற்றிய</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இளங்கோவடிக</a:t>
            </a:r>
            <a:r>
              <a:rPr lang="en-US" sz="1200" b="1" dirty="0" err="1" smtClean="0">
                <a:solidFill>
                  <a:srgbClr val="002060"/>
                </a:solidFill>
                <a:latin typeface="Times New Roman" pitchFamily="18" charset="0"/>
                <a:cs typeface="Times New Roman" pitchFamily="18" charset="0"/>
              </a:rPr>
              <a:t>ளும்</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மணிமேகலை இயற்றிய சீத்தலைச் சாத்தனா</a:t>
            </a:r>
            <a:r>
              <a:rPr lang="en-US" sz="1200" b="1" dirty="0" err="1" smtClean="0">
                <a:solidFill>
                  <a:srgbClr val="002060"/>
                </a:solidFill>
                <a:latin typeface="Times New Roman" pitchFamily="18" charset="0"/>
                <a:cs typeface="Times New Roman" pitchFamily="18" charset="0"/>
              </a:rPr>
              <a:t>ரும்</a:t>
            </a:r>
            <a:r>
              <a:rPr lang="ta-IN" sz="1200" b="1" dirty="0" smtClean="0">
                <a:solidFill>
                  <a:srgbClr val="002060"/>
                </a:solidFill>
                <a:latin typeface="Times New Roman" pitchFamily="18" charset="0"/>
                <a:cs typeface="Latha" pitchFamily="34" charset="0"/>
              </a:rPr>
              <a:t> மிக நெருங்கிய நண்பராக அறியப்படுகிறது.</a:t>
            </a:r>
            <a:r>
              <a:rPr lang="en-US" sz="1200" b="1" dirty="0" smtClean="0">
                <a:solidFill>
                  <a:srgbClr val="002060"/>
                </a:solidFill>
                <a:latin typeface="Times New Roman" pitchFamily="18" charset="0"/>
                <a:cs typeface="Times New Roman" pitchFamily="18" charset="0"/>
              </a:rPr>
              <a:t> </a:t>
            </a:r>
          </a:p>
          <a:p>
            <a:pPr algn="just">
              <a:lnSpc>
                <a:spcPct val="170000"/>
              </a:lnSpc>
            </a:pPr>
            <a:endParaRPr lang="en-US" sz="1200" b="1" dirty="0" smtClean="0">
              <a:solidFill>
                <a:srgbClr val="002060"/>
              </a:solidFill>
              <a:latin typeface="Times New Roman" pitchFamily="18" charset="0"/>
              <a:cs typeface="Times New Roman" pitchFamily="18" charset="0"/>
            </a:endParaRPr>
          </a:p>
          <a:p>
            <a:pPr algn="ctr">
              <a:lnSpc>
                <a:spcPct val="170000"/>
              </a:lnSpc>
            </a:pPr>
            <a:r>
              <a:rPr lang="en-US" sz="1200" b="1" dirty="0" err="1" smtClean="0">
                <a:solidFill>
                  <a:srgbClr val="002060"/>
                </a:solidFill>
                <a:latin typeface="Times New Roman" pitchFamily="18" charset="0"/>
                <a:cs typeface="Times New Roman" pitchFamily="18" charset="0"/>
              </a:rPr>
              <a:t>மணிமேகலை</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கதைத்தலைவி</a:t>
            </a: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endParaRPr lang="en-US" sz="1200" b="1" dirty="0" smtClean="0">
              <a:solidFill>
                <a:srgbClr val="002060"/>
              </a:solidFill>
              <a:latin typeface="Times New Roman" pitchFamily="18" charset="0"/>
              <a:cs typeface="Times New Roman" pitchFamily="18" charset="0"/>
            </a:endParaRP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மணிமேகலை</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கோவலன்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தம்பதியின்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துணிச்சல்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சிறந்த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பண்புகள்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அதிகம்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மணிமேகலை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விருப்பப்படியே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துறவியாகி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மக்களின்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பசியைப்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போக்குவதையே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கடமையாகக்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வாழ்ந்தவள்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அவள்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மறைவிற்கு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தெய்வமாகப்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போற்றப்பட்டாள்</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தனது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ஞானபிதாவின்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பேச்சை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நடக்கிறாள்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இக்காப்பியம்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மணிமேகலை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பெரியவர்களின்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பேச்சைக்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நடப்பதை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மூலமாகக்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அமைந்துள்ளது</a:t>
            </a:r>
            <a:r>
              <a:rPr lang="en-US" sz="1200" b="1" dirty="0" smtClean="0">
                <a:solidFill>
                  <a:srgbClr val="002060"/>
                </a:solidFill>
                <a:latin typeface="Times New Roman" pitchFamily="18" charset="0"/>
                <a:cs typeface="Times New Roman" pitchFamily="18" charset="0"/>
              </a:rPr>
              <a:t>.</a:t>
            </a:r>
            <a:endParaRPr lang="ta-IN" sz="1200" b="1" dirty="0">
              <a:solidFill>
                <a:srgbClr val="002060"/>
              </a:solidFill>
              <a:latin typeface="Times New Roman" pitchFamily="18" charset="0"/>
              <a:cs typeface="Lath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133600" y="304800"/>
            <a:ext cx="4953000" cy="276999"/>
          </a:xfrm>
          <a:prstGeom prst="rect">
            <a:avLst/>
          </a:prstGeom>
        </p:spPr>
        <p:txBody>
          <a:bodyPr wrap="square">
            <a:spAutoFit/>
          </a:bodyPr>
          <a:lstStyle/>
          <a:p>
            <a:pPr algn="ctr"/>
            <a:r>
              <a:rPr lang="en-US" sz="1200" b="1" dirty="0" err="1" smtClean="0">
                <a:solidFill>
                  <a:srgbClr val="002060"/>
                </a:solidFill>
                <a:latin typeface="Times New Roman" pitchFamily="18" charset="0"/>
                <a:cs typeface="Times New Roman" pitchFamily="18" charset="0"/>
              </a:rPr>
              <a:t>கதாப்பாத்திரங்கள்</a:t>
            </a:r>
            <a:endParaRPr lang="en-US" sz="1200" dirty="0">
              <a:solidFill>
                <a:srgbClr val="002060"/>
              </a:solidFill>
              <a:latin typeface="Times New Roman" pitchFamily="18" charset="0"/>
              <a:cs typeface="Times New Roman" pitchFamily="18" charset="0"/>
            </a:endParaRPr>
          </a:p>
        </p:txBody>
      </p:sp>
      <p:sp>
        <p:nvSpPr>
          <p:cNvPr id="6" name="Rectangle 5"/>
          <p:cNvSpPr/>
          <p:nvPr/>
        </p:nvSpPr>
        <p:spPr>
          <a:xfrm>
            <a:off x="304800" y="1447800"/>
            <a:ext cx="8077200" cy="4487382"/>
          </a:xfrm>
          <a:prstGeom prst="rect">
            <a:avLst/>
          </a:prstGeom>
        </p:spPr>
        <p:txBody>
          <a:bodyPr wrap="square">
            <a:spAutoFit/>
          </a:bodyPr>
          <a:lstStyle/>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உதயகுமரன்</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சோழ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மணிமேகலையின்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நினைத்ததை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அடையவேண்டும்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படைத்தவன்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இருக்கலாம்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ஆனால்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வெறித்தனமான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இருந்தால்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அழிவு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நிச்சயம்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உதயகுமரன்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கதாப்பாத்திரம்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காட்டியுள்ளது</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சுதமதி</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இக்காப்பியத்திலேயே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மணிமேகலையின்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தோழி</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சுதமதிதான்</a:t>
            </a:r>
            <a:r>
              <a:rPr lang="en-US" sz="1200" b="1" dirty="0" smtClean="0">
                <a:solidFill>
                  <a:srgbClr val="002060"/>
                </a:solidFill>
                <a:latin typeface="Times New Roman" pitchFamily="18" charset="0"/>
                <a:cs typeface="Times New Roman" pitchFamily="18" charset="0"/>
              </a:rPr>
              <a:t>.</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ஆதிரையின் கணவன் சாதுவன்</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மணிமேகலைக்கு முதன்முதலாக அமுதசுரபியில் பிச்சையிட்டவள் ஆதிரை</a:t>
            </a:r>
            <a:r>
              <a:rPr lang="en-US" sz="1200" b="1" dirty="0" smtClean="0">
                <a:solidFill>
                  <a:srgbClr val="002060"/>
                </a:solidFill>
                <a:latin typeface="Times New Roman" pitchFamily="18" charset="0"/>
                <a:cs typeface="Times New Roman" pitchFamily="18" charset="0"/>
              </a:rPr>
              <a:t>. </a:t>
            </a: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ஆதிரையின் வரலாற்றை மணிமேகலைக்குச் சொன்னவள் காய சண்டிகை</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விருச்சிக முனிவரால் பசிநோய் சாபம் பெற்றவள் காயசண்டிகை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இவளின்</a:t>
            </a:r>
            <a:r>
              <a:rPr lang="en-US" sz="1200" b="1" dirty="0" smtClean="0">
                <a:solidFill>
                  <a:srgbClr val="002060"/>
                </a:solidFill>
                <a:latin typeface="Times New Roman" pitchFamily="18" charset="0"/>
                <a:cs typeface="Times New Roman" pitchFamily="18" charset="0"/>
              </a:rPr>
              <a:t> </a:t>
            </a:r>
            <a:r>
              <a:rPr lang="ta-IN" sz="1200" b="1" dirty="0" smtClean="0">
                <a:solidFill>
                  <a:srgbClr val="002060"/>
                </a:solidFill>
                <a:latin typeface="Times New Roman" pitchFamily="18" charset="0"/>
                <a:cs typeface="Latha" pitchFamily="34" charset="0"/>
              </a:rPr>
              <a:t>பசிநோயைப் போக்கியவள் மணிமேகலை</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மணிமேகலையை மணிபல்லவத்தீவுக்கு அழைத்துச் சென்ற தெய்வம் மணிமேகலாத் தெய்வம்</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ஆபுத்திரனுக்கு அமுதசுரபியைக் கொடுத்தது சிந்தாதேவி</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அமுதசுரபியைக் கோமுகியில் இட்டவன் ஆபுத்திரன்</a:t>
            </a:r>
            <a:r>
              <a:rPr lang="en-US" sz="1200" b="1" dirty="0" smtClean="0">
                <a:solidFill>
                  <a:srgbClr val="002060"/>
                </a:solidFill>
                <a:latin typeface="Times New Roman" pitchFamily="18" charset="0"/>
                <a:cs typeface="Times New Roman" pitchFamily="18" charset="0"/>
              </a:rPr>
              <a:t>.</a:t>
            </a:r>
            <a:endParaRPr lang="ta-IN" sz="1200" b="1" dirty="0" smtClean="0">
              <a:solidFill>
                <a:srgbClr val="002060"/>
              </a:solidFill>
              <a:latin typeface="Times New Roman" pitchFamily="18" charset="0"/>
              <a:cs typeface="Latha" pitchFamily="34" charset="0"/>
            </a:endParaRPr>
          </a:p>
          <a:p>
            <a:pPr algn="just">
              <a:lnSpc>
                <a:spcPct val="170000"/>
              </a:lnSpc>
              <a:buFont typeface="Wingdings" pitchFamily="2" charset="2"/>
              <a:buChar char="Ø"/>
            </a:pPr>
            <a:r>
              <a:rPr lang="ta-IN" sz="1200" b="1" dirty="0" smtClean="0">
                <a:solidFill>
                  <a:srgbClr val="002060"/>
                </a:solidFill>
                <a:latin typeface="Times New Roman" pitchFamily="18" charset="0"/>
                <a:cs typeface="Latha" pitchFamily="34" charset="0"/>
              </a:rPr>
              <a:t>அமுத சுரபி பற்றி மணிமேகலைக்குச் சொன்னது தீவதிலகை</a:t>
            </a:r>
            <a:r>
              <a:rPr lang="en-US" sz="1200" b="1" dirty="0" smtClean="0">
                <a:solidFill>
                  <a:srgbClr val="002060"/>
                </a:solidFill>
                <a:latin typeface="Times New Roman" pitchFamily="18" charset="0"/>
                <a:cs typeface="Times New Roman" pitchFamily="18" charset="0"/>
              </a:rPr>
              <a:t>.</a:t>
            </a:r>
            <a:endParaRPr lang="en-US" sz="12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67000" y="228600"/>
            <a:ext cx="3810000" cy="646331"/>
          </a:xfrm>
          <a:prstGeom prst="rect">
            <a:avLst/>
          </a:prstGeom>
        </p:spPr>
        <p:txBody>
          <a:bodyPr wrap="square">
            <a:spAutoFit/>
          </a:bodyPr>
          <a:lstStyle/>
          <a:p>
            <a:pPr marL="109728" algn="ctr">
              <a:lnSpc>
                <a:spcPct val="150000"/>
              </a:lnSpc>
            </a:pPr>
            <a:r>
              <a:rPr lang="en-US" sz="1200" b="1" dirty="0" smtClean="0">
                <a:solidFill>
                  <a:srgbClr val="002060"/>
                </a:solidFill>
                <a:latin typeface="Times New Roman" pitchFamily="18" charset="0"/>
                <a:cs typeface="Times New Roman" pitchFamily="18" charset="0"/>
              </a:rPr>
              <a:t>3.சீவக </a:t>
            </a:r>
            <a:r>
              <a:rPr lang="en-US" sz="1200" b="1" dirty="0" err="1" smtClean="0">
                <a:solidFill>
                  <a:srgbClr val="002060"/>
                </a:solidFill>
                <a:latin typeface="Times New Roman" pitchFamily="18" charset="0"/>
                <a:cs typeface="Times New Roman" pitchFamily="18" charset="0"/>
              </a:rPr>
              <a:t>சிந்தாமணி</a:t>
            </a:r>
            <a:endParaRPr lang="en-US" sz="1200" b="1" dirty="0" smtClean="0">
              <a:solidFill>
                <a:srgbClr val="002060"/>
              </a:solidFill>
              <a:latin typeface="Times New Roman" pitchFamily="18" charset="0"/>
              <a:cs typeface="Times New Roman" pitchFamily="18" charset="0"/>
            </a:endParaRPr>
          </a:p>
          <a:p>
            <a:pPr marL="109728" algn="ctr">
              <a:lnSpc>
                <a:spcPct val="150000"/>
              </a:lnSpc>
            </a:pP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திருத்தக்கதேவர்</a:t>
            </a:r>
            <a:r>
              <a:rPr lang="en-US" sz="1200" b="1" dirty="0" smtClean="0">
                <a:solidFill>
                  <a:srgbClr val="002060"/>
                </a:solidFill>
                <a:latin typeface="Times New Roman" pitchFamily="18" charset="0"/>
                <a:cs typeface="Times New Roman" pitchFamily="18" charset="0"/>
              </a:rPr>
              <a:t>. </a:t>
            </a:r>
            <a:endParaRPr lang="en-US" sz="1200" b="1" dirty="0">
              <a:solidFill>
                <a:srgbClr val="002060"/>
              </a:solidFill>
              <a:latin typeface="Times New Roman" pitchFamily="18" charset="0"/>
              <a:cs typeface="Times New Roman" pitchFamily="18" charset="0"/>
            </a:endParaRPr>
          </a:p>
        </p:txBody>
      </p:sp>
      <p:sp>
        <p:nvSpPr>
          <p:cNvPr id="6" name="Rectangle 5"/>
          <p:cNvSpPr/>
          <p:nvPr/>
        </p:nvSpPr>
        <p:spPr>
          <a:xfrm>
            <a:off x="152400" y="838200"/>
            <a:ext cx="8839200" cy="5927777"/>
          </a:xfrm>
          <a:prstGeom prst="rect">
            <a:avLst/>
          </a:prstGeom>
        </p:spPr>
        <p:txBody>
          <a:bodyPr wrap="square">
            <a:spAutoFit/>
          </a:bodyPr>
          <a:lstStyle/>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சிந்தாமணி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தேவலோகத்தில்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மணியாகும்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கற்பகத்தரு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மற்றும்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காமதேனு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கேட்டதைத்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இயல்புடையதாகும்</a:t>
            </a:r>
            <a:r>
              <a:rPr lang="en-US" sz="1200" b="1" dirty="0" smtClean="0">
                <a:solidFill>
                  <a:srgbClr val="002060"/>
                </a:solidFill>
                <a:latin typeface="Times New Roman" pitchFamily="18" charset="0"/>
                <a:cs typeface="Times New Roman" pitchFamily="18" charset="0"/>
              </a:rPr>
              <a:t>. </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சீவகன்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பெண்களை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மணக்கின்ற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நிகழ்ச்சி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எட்டு</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இலம்பகங்களில்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கூறப்பட்டுள்ளது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இக்காப்பியத்திற்கு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மணநூல்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என்ற</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உண்டு</a:t>
            </a:r>
            <a:r>
              <a:rPr lang="en-US"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இக்காப்பியம்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சீவகனின்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அகவாழ்க்கையை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அடிப்படையாகக்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கொண்டது</a:t>
            </a:r>
            <a:r>
              <a:rPr lang="en-US"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சீவக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சிந்தாமணி</a:t>
            </a:r>
            <a:r>
              <a:rPr lang="en-US" sz="1200"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என்பது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சங்க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காலத்துக்குப்</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பின்னர்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தோன்றிய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ஐம்பெருங்காப்பியங்களுள்</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ஒன்று</a:t>
            </a:r>
            <a:r>
              <a:rPr lang="en-US" sz="1200" b="1" dirty="0" smtClean="0">
                <a:solidFill>
                  <a:srgbClr val="002060"/>
                </a:solidFill>
                <a:latin typeface="Times New Roman" pitchFamily="18" charset="0"/>
                <a:cs typeface="Times New Roman" pitchFamily="18" charset="0"/>
              </a:rPr>
              <a:t>. 3145 </a:t>
            </a:r>
            <a:r>
              <a:rPr lang="en-US" sz="1200" b="1" dirty="0" err="1" smtClean="0">
                <a:solidFill>
                  <a:srgbClr val="002060"/>
                </a:solidFill>
                <a:latin typeface="Times New Roman" pitchFamily="18" charset="0"/>
                <a:cs typeface="Times New Roman" pitchFamily="18" charset="0"/>
              </a:rPr>
              <a:t>பாடல்களையும்</a:t>
            </a:r>
            <a:r>
              <a:rPr lang="en-US" sz="1200" b="1" dirty="0" smtClean="0">
                <a:solidFill>
                  <a:srgbClr val="002060"/>
                </a:solidFill>
                <a:latin typeface="Times New Roman" pitchFamily="18" charset="0"/>
                <a:cs typeface="Times New Roman" pitchFamily="18" charset="0"/>
              </a:rPr>
              <a:t>, 13 </a:t>
            </a:r>
            <a:r>
              <a:rPr lang="en-US" sz="1200" b="1" dirty="0" err="1" smtClean="0">
                <a:solidFill>
                  <a:srgbClr val="002060"/>
                </a:solidFill>
                <a:latin typeface="Times New Roman" pitchFamily="18" charset="0"/>
                <a:cs typeface="Times New Roman" pitchFamily="18" charset="0"/>
              </a:rPr>
              <a:t>இலம்பகங்களையும்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உடையது</a:t>
            </a:r>
            <a:r>
              <a:rPr lang="en-US" sz="1200" b="1" dirty="0" smtClean="0">
                <a:solidFill>
                  <a:srgbClr val="002060"/>
                </a:solidFill>
                <a:latin typeface="Times New Roman" pitchFamily="18" charset="0"/>
                <a:cs typeface="Times New Roman" pitchFamily="18" charset="0"/>
              </a:rPr>
              <a:t>.</a:t>
            </a:r>
          </a:p>
          <a:p>
            <a:pPr algn="just">
              <a:lnSpc>
                <a:spcPct val="16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சீவக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சிந்தாமணி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விருத்தப்பாக்களால்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ஆனது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இதனால்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விருத்தப்பாக்களால்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முதல்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தமிழ்க்</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காப்பியமாகவும்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திகழ்கின்றது</a:t>
            </a:r>
            <a:r>
              <a:rPr lang="en-US" sz="1200" b="1" dirty="0" smtClean="0">
                <a:solidFill>
                  <a:srgbClr val="002060"/>
                </a:solidFill>
                <a:latin typeface="Times New Roman" pitchFamily="18" charset="0"/>
                <a:cs typeface="Times New Roman" pitchFamily="18" charset="0"/>
              </a:rPr>
              <a:t>.</a:t>
            </a:r>
          </a:p>
          <a:p>
            <a:pPr algn="just">
              <a:lnSpc>
                <a:spcPct val="15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முத்தி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இலம்பகம்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ஏனையவை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மகளிர்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பெயரையே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பெற்றுள்ளன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பெரும்பாலான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இலம்பகங்களில்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மணநிகழ்ச்சி</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கூறப்பட்டுள்ளது</a:t>
            </a:r>
            <a:r>
              <a:rPr lang="en-US" sz="1200" b="1" dirty="0" smtClean="0">
                <a:solidFill>
                  <a:srgbClr val="002060"/>
                </a:solidFill>
                <a:latin typeface="Times New Roman" pitchFamily="18" charset="0"/>
                <a:cs typeface="Times New Roman" pitchFamily="18" charset="0"/>
              </a:rPr>
              <a:t>. </a:t>
            </a:r>
          </a:p>
          <a:p>
            <a:pPr algn="just">
              <a:lnSpc>
                <a:spcPct val="150000"/>
              </a:lnSpc>
            </a:pPr>
            <a:endParaRPr lang="en-US" sz="1200" b="1" dirty="0" smtClean="0">
              <a:solidFill>
                <a:srgbClr val="002060"/>
              </a:solidFill>
              <a:latin typeface="Times New Roman" pitchFamily="18" charset="0"/>
              <a:cs typeface="Times New Roman" pitchFamily="18" charset="0"/>
            </a:endParaRPr>
          </a:p>
          <a:p>
            <a:pPr algn="just">
              <a:lnSpc>
                <a:spcPct val="150000"/>
              </a:lnSpc>
            </a:pP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முக்கிய</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கதைமாந்தர்கள்</a:t>
            </a:r>
            <a:endParaRPr lang="en-US" sz="1200" b="1" dirty="0" smtClean="0">
              <a:solidFill>
                <a:srgbClr val="002060"/>
              </a:solidFill>
              <a:latin typeface="Times New Roman" pitchFamily="18" charset="0"/>
              <a:cs typeface="Times New Roman" pitchFamily="18" charset="0"/>
            </a:endParaRPr>
          </a:p>
          <a:p>
            <a:pPr lvl="0">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சீவகன்</a:t>
            </a:r>
            <a:endParaRPr lang="en-US" sz="1200" b="1" dirty="0" smtClean="0">
              <a:solidFill>
                <a:srgbClr val="002060"/>
              </a:solidFill>
              <a:latin typeface="Times New Roman" pitchFamily="18" charset="0"/>
              <a:cs typeface="Times New Roman" pitchFamily="18" charset="0"/>
            </a:endParaRPr>
          </a:p>
          <a:p>
            <a:pPr lvl="0">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சச்சந்தன்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தந்தை</a:t>
            </a:r>
            <a:r>
              <a:rPr lang="en-US" sz="1200" b="1" dirty="0" smtClean="0">
                <a:solidFill>
                  <a:srgbClr val="002060"/>
                </a:solidFill>
                <a:latin typeface="Times New Roman" pitchFamily="18" charset="0"/>
                <a:cs typeface="Times New Roman" pitchFamily="18" charset="0"/>
              </a:rPr>
              <a:t>) , </a:t>
            </a:r>
            <a:r>
              <a:rPr lang="en-US" sz="1200" b="1" dirty="0" err="1" smtClean="0">
                <a:solidFill>
                  <a:srgbClr val="002060"/>
                </a:solidFill>
                <a:latin typeface="Times New Roman" pitchFamily="18" charset="0"/>
                <a:cs typeface="Times New Roman" pitchFamily="18" charset="0"/>
              </a:rPr>
              <a:t>விசயமாதேவி</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தாய்</a:t>
            </a:r>
            <a:r>
              <a:rPr lang="en-US" sz="1200" b="1" dirty="0" smtClean="0">
                <a:solidFill>
                  <a:srgbClr val="002060"/>
                </a:solidFill>
                <a:latin typeface="Times New Roman" pitchFamily="18" charset="0"/>
                <a:cs typeface="Times New Roman" pitchFamily="18" charset="0"/>
              </a:rPr>
              <a:t>)</a:t>
            </a:r>
          </a:p>
          <a:p>
            <a:pPr lvl="0">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கந்துக்கடன்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வளர்ப்புத்தந்தை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நந்தட்டன்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நபுலன்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விபுலன்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வளர்ப்புத்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தந்தையின்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மக்கள்</a:t>
            </a:r>
            <a:r>
              <a:rPr lang="en-US" sz="1200" b="1" dirty="0" smtClean="0">
                <a:solidFill>
                  <a:srgbClr val="002060"/>
                </a:solidFill>
                <a:latin typeface="Times New Roman" pitchFamily="18" charset="0"/>
                <a:cs typeface="Times New Roman" pitchFamily="18" charset="0"/>
              </a:rPr>
              <a:t>)</a:t>
            </a:r>
          </a:p>
          <a:p>
            <a:pPr lvl="0">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சீதத்தன்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புத்திசேனன்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பதுமுகன்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தேவதத்தன்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நண்பர்கள்</a:t>
            </a:r>
            <a:r>
              <a:rPr lang="en-US" sz="1200" b="1" dirty="0" smtClean="0">
                <a:solidFill>
                  <a:srgbClr val="002060"/>
                </a:solidFill>
                <a:latin typeface="Times New Roman" pitchFamily="18" charset="0"/>
                <a:cs typeface="Times New Roman" pitchFamily="18" charset="0"/>
              </a:rPr>
              <a:t>)</a:t>
            </a:r>
          </a:p>
          <a:p>
            <a:pPr lvl="0">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காந்தருவதத்தை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குணமாலை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பதுமை</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கேமசரி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கனகமாலை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விமலை</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சுரமஞ்சரி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இலக்கணை</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சீவகன்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மனைவியர்</a:t>
            </a:r>
            <a:r>
              <a:rPr lang="en-US" sz="1200" b="1" dirty="0" smtClean="0">
                <a:solidFill>
                  <a:srgbClr val="002060"/>
                </a:solidFill>
                <a:latin typeface="Times New Roman" pitchFamily="18" charset="0"/>
                <a:cs typeface="Times New Roman" pitchFamily="18" charset="0"/>
              </a:rPr>
              <a:t>)</a:t>
            </a:r>
          </a:p>
          <a:p>
            <a:pPr lvl="0">
              <a:lnSpc>
                <a:spcPct val="170000"/>
              </a:lnSpc>
              <a:buFont typeface="Wingdings" pitchFamily="2" charset="2"/>
              <a:buChar char="Ø"/>
            </a:pPr>
            <a:r>
              <a:rPr lang="en-US" sz="1200" b="1" dirty="0" err="1" smtClean="0">
                <a:solidFill>
                  <a:srgbClr val="002060"/>
                </a:solidFill>
                <a:latin typeface="Times New Roman" pitchFamily="18" charset="0"/>
                <a:cs typeface="Times New Roman" pitchFamily="18" charset="0"/>
              </a:rPr>
              <a:t>அச்சணந்தி</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ஆசிரியர்</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கட்டியங்காரன்</a:t>
            </a:r>
            <a:r>
              <a:rPr lang="en-US" sz="1200" b="1" dirty="0" smtClean="0">
                <a:solidFill>
                  <a:srgbClr val="002060"/>
                </a:solidFill>
                <a:latin typeface="Times New Roman" pitchFamily="18" charset="0"/>
                <a:cs typeface="Times New Roman" pitchFamily="18" charset="0"/>
              </a:rPr>
              <a:t> (</a:t>
            </a:r>
            <a:r>
              <a:rPr lang="en-US" sz="1200" b="1" dirty="0" err="1" smtClean="0">
                <a:solidFill>
                  <a:srgbClr val="002060"/>
                </a:solidFill>
                <a:latin typeface="Times New Roman" pitchFamily="18" charset="0"/>
                <a:cs typeface="Times New Roman" pitchFamily="18" charset="0"/>
              </a:rPr>
              <a:t>பகைவன்</a:t>
            </a:r>
            <a:r>
              <a:rPr lang="en-US" sz="1200" b="1" dirty="0" smtClean="0">
                <a:solidFill>
                  <a:srgbClr val="00206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4988412</TotalTime>
  <Words>1195</Words>
  <Application>Microsoft Office PowerPoint</Application>
  <PresentationFormat>On-screen Show (4:3)</PresentationFormat>
  <Paragraphs>332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library4</dc:creator>
  <cp:lastModifiedBy>sasi</cp:lastModifiedBy>
  <cp:revision>333</cp:revision>
  <dcterms:created xsi:type="dcterms:W3CDTF">2021-04-19T06:26:20Z</dcterms:created>
  <dcterms:modified xsi:type="dcterms:W3CDTF">2021-08-04T08:54:02Z</dcterms:modified>
</cp:coreProperties>
</file>