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8288000" cy="10287000"/>
  <p:notesSz cx="6858000" cy="9144000"/>
  <p:embeddedFontLst>
    <p:embeddedFont>
      <p:font typeface="Alice" panose="020B0604020202020204" charset="0"/>
      <p:regular r:id="rId25"/>
    </p:embeddedFont>
    <p:embeddedFont>
      <p:font typeface="Alice Bold" panose="020B0604020202020204" charset="0"/>
      <p:regular r:id="rId26"/>
    </p:embeddedFont>
    <p:embeddedFont>
      <p:font typeface="Bodoni FLF Italics" panose="020B06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DFB28-2E1A-41E9-9A53-9F678B98DC53}" v="1" dt="2024-05-07T12:47:42.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9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idya nedunuri" userId="23a36c16d6e3bb58" providerId="LiveId" clId="{06CDFB28-2E1A-41E9-9A53-9F678B98DC53}"/>
    <pc:docChg chg="addSld modSld sldOrd">
      <pc:chgData name="srividya nedunuri" userId="23a36c16d6e3bb58" providerId="LiveId" clId="{06CDFB28-2E1A-41E9-9A53-9F678B98DC53}" dt="2024-05-08T03:42:42.275" v="5" actId="113"/>
      <pc:docMkLst>
        <pc:docMk/>
      </pc:docMkLst>
      <pc:sldChg chg="modSp mod">
        <pc:chgData name="srividya nedunuri" userId="23a36c16d6e3bb58" providerId="LiveId" clId="{06CDFB28-2E1A-41E9-9A53-9F678B98DC53}" dt="2024-05-08T03:42:42.275" v="5" actId="113"/>
        <pc:sldMkLst>
          <pc:docMk/>
          <pc:sldMk cId="0" sldId="262"/>
        </pc:sldMkLst>
        <pc:spChg chg="mod">
          <ac:chgData name="srividya nedunuri" userId="23a36c16d6e3bb58" providerId="LiveId" clId="{06CDFB28-2E1A-41E9-9A53-9F678B98DC53}" dt="2024-05-08T03:42:42.275" v="5" actId="113"/>
          <ac:spMkLst>
            <pc:docMk/>
            <pc:sldMk cId="0" sldId="262"/>
            <ac:spMk id="9" creationId="{00000000-0000-0000-0000-000000000000}"/>
          </ac:spMkLst>
        </pc:spChg>
      </pc:sldChg>
      <pc:sldChg chg="modSp mod">
        <pc:chgData name="srividya nedunuri" userId="23a36c16d6e3bb58" providerId="LiveId" clId="{06CDFB28-2E1A-41E9-9A53-9F678B98DC53}" dt="2024-05-08T03:30:07.421" v="3" actId="14100"/>
        <pc:sldMkLst>
          <pc:docMk/>
          <pc:sldMk cId="0" sldId="266"/>
        </pc:sldMkLst>
        <pc:spChg chg="mod">
          <ac:chgData name="srividya nedunuri" userId="23a36c16d6e3bb58" providerId="LiveId" clId="{06CDFB28-2E1A-41E9-9A53-9F678B98DC53}" dt="2024-05-08T03:30:07.421" v="3" actId="14100"/>
          <ac:spMkLst>
            <pc:docMk/>
            <pc:sldMk cId="0" sldId="266"/>
            <ac:spMk id="3" creationId="{00000000-0000-0000-0000-000000000000}"/>
          </ac:spMkLst>
        </pc:spChg>
      </pc:sldChg>
      <pc:sldChg chg="add ord setBg">
        <pc:chgData name="srividya nedunuri" userId="23a36c16d6e3bb58" providerId="LiveId" clId="{06CDFB28-2E1A-41E9-9A53-9F678B98DC53}" dt="2024-05-07T12:47:52.379" v="2"/>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F1EF3-870A-4F63-A12F-A67AE4936145}"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86860-9A14-4095-9B6B-CC0962AD94C1}" type="slidenum">
              <a:rPr lang="en-IN" smtClean="0"/>
              <a:t>‹#›</a:t>
            </a:fld>
            <a:endParaRPr lang="en-IN"/>
          </a:p>
        </p:txBody>
      </p:sp>
    </p:spTree>
    <p:extLst>
      <p:ext uri="{BB962C8B-B14F-4D97-AF65-F5344CB8AC3E}">
        <p14:creationId xmlns:p14="http://schemas.microsoft.com/office/powerpoint/2010/main" val="694705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86860-9A14-4095-9B6B-CC0962AD94C1}" type="slidenum">
              <a:rPr lang="en-IN" smtClean="0"/>
              <a:t>11</a:t>
            </a:fld>
            <a:endParaRPr lang="en-IN"/>
          </a:p>
        </p:txBody>
      </p:sp>
    </p:spTree>
    <p:extLst>
      <p:ext uri="{BB962C8B-B14F-4D97-AF65-F5344CB8AC3E}">
        <p14:creationId xmlns:p14="http://schemas.microsoft.com/office/powerpoint/2010/main" val="400588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9080" y="4232896"/>
            <a:ext cx="9945432" cy="1543050"/>
          </a:xfrm>
          <a:prstGeom prst="rect">
            <a:avLst/>
          </a:prstGeom>
        </p:spPr>
        <p:txBody>
          <a:bodyPr lIns="0" tIns="0" rIns="0" bIns="0" rtlCol="0" anchor="t">
            <a:spAutoFit/>
          </a:bodyPr>
          <a:lstStyle/>
          <a:p>
            <a:pPr algn="ctr">
              <a:lnSpc>
                <a:spcPts val="6000"/>
              </a:lnSpc>
            </a:pPr>
            <a:r>
              <a:rPr lang="en-US" sz="5000">
                <a:solidFill>
                  <a:srgbClr val="271905"/>
                </a:solidFill>
                <a:latin typeface="Alice"/>
              </a:rPr>
              <a:t>MBS6099 - MASTER THESIS</a:t>
            </a:r>
          </a:p>
          <a:p>
            <a:pPr algn="ctr">
              <a:lnSpc>
                <a:spcPts val="6000"/>
              </a:lnSpc>
            </a:pPr>
            <a:r>
              <a:rPr lang="en-US" sz="5000">
                <a:solidFill>
                  <a:srgbClr val="271905"/>
                </a:solidFill>
                <a:latin typeface="Alice"/>
              </a:rPr>
              <a:t>PROJECT REVIEW</a:t>
            </a: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291796" y="7871460"/>
            <a:ext cx="10793833" cy="1405890"/>
          </a:xfrm>
          <a:prstGeom prst="rect">
            <a:avLst/>
          </a:prstGeom>
        </p:spPr>
        <p:txBody>
          <a:bodyPr lIns="0" tIns="0" rIns="0" bIns="0" rtlCol="0" anchor="t">
            <a:spAutoFit/>
          </a:bodyPr>
          <a:lstStyle/>
          <a:p>
            <a:pPr algn="ctr">
              <a:lnSpc>
                <a:spcPts val="3600"/>
              </a:lnSpc>
            </a:pPr>
            <a:r>
              <a:rPr lang="en-US" sz="3600">
                <a:solidFill>
                  <a:srgbClr val="271905"/>
                </a:solidFill>
                <a:latin typeface="Alice"/>
              </a:rPr>
              <a:t>Presented By</a:t>
            </a:r>
          </a:p>
          <a:p>
            <a:pPr algn="ctr">
              <a:lnSpc>
                <a:spcPts val="3600"/>
              </a:lnSpc>
            </a:pPr>
            <a:r>
              <a:rPr lang="en-US" sz="3600">
                <a:solidFill>
                  <a:srgbClr val="271905"/>
                </a:solidFill>
                <a:latin typeface="Alice"/>
              </a:rPr>
              <a:t>Nedunuri Sai Srividya</a:t>
            </a:r>
          </a:p>
          <a:p>
            <a:pPr algn="ctr">
              <a:lnSpc>
                <a:spcPts val="3600"/>
              </a:lnSpc>
            </a:pPr>
            <a:r>
              <a:rPr lang="en-US" sz="3600">
                <a:solidFill>
                  <a:srgbClr val="271905"/>
                </a:solidFill>
                <a:latin typeface="Alice"/>
              </a:rPr>
              <a:t>22MBS0032</a:t>
            </a:r>
          </a:p>
        </p:txBody>
      </p:sp>
      <p:sp>
        <p:nvSpPr>
          <p:cNvPr id="7" name="TextBox 7"/>
          <p:cNvSpPr txBox="1"/>
          <p:nvPr/>
        </p:nvSpPr>
        <p:spPr>
          <a:xfrm>
            <a:off x="2147406" y="588631"/>
            <a:ext cx="13132090" cy="2800350"/>
          </a:xfrm>
          <a:prstGeom prst="rect">
            <a:avLst/>
          </a:prstGeom>
        </p:spPr>
        <p:txBody>
          <a:bodyPr lIns="0" tIns="0" rIns="0" bIns="0" rtlCol="0" anchor="t">
            <a:spAutoFit/>
          </a:bodyPr>
          <a:lstStyle/>
          <a:p>
            <a:pPr algn="ctr">
              <a:lnSpc>
                <a:spcPts val="7215"/>
              </a:lnSpc>
            </a:pPr>
            <a:r>
              <a:rPr lang="en-US" sz="6012">
                <a:solidFill>
                  <a:srgbClr val="271905"/>
                </a:solidFill>
                <a:latin typeface="Bodoni FLF Italics"/>
              </a:rPr>
              <a:t>"A Data-Driven Perspective on India's Renewable Energy Growth and Trends: Visualization and Time Series Analysis"</a:t>
            </a:r>
          </a:p>
        </p:txBody>
      </p:sp>
      <p:grpSp>
        <p:nvGrpSpPr>
          <p:cNvPr id="8" name="Group 8"/>
          <p:cNvGrpSpPr/>
          <p:nvPr/>
        </p:nvGrpSpPr>
        <p:grpSpPr>
          <a:xfrm>
            <a:off x="1363492" y="8746101"/>
            <a:ext cx="3521040" cy="352104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1" name="AutoShape 11"/>
          <p:cNvSpPr/>
          <p:nvPr/>
        </p:nvSpPr>
        <p:spPr>
          <a:xfrm>
            <a:off x="10986615" y="9258300"/>
            <a:ext cx="7301385" cy="0"/>
          </a:xfrm>
          <a:prstGeom prst="line">
            <a:avLst/>
          </a:prstGeom>
          <a:ln w="38100" cap="flat">
            <a:solidFill>
              <a:srgbClr val="967D55"/>
            </a:solidFill>
            <a:prstDash val="solid"/>
            <a:headEnd type="none" w="sm" len="sm"/>
            <a:tailEnd type="none" w="sm" len="sm"/>
          </a:ln>
        </p:spPr>
        <p:txBody>
          <a:bodyPr/>
          <a:lstStyle/>
          <a:p>
            <a:endParaRPr lang="en-IN"/>
          </a:p>
        </p:txBody>
      </p:sp>
      <p:sp>
        <p:nvSpPr>
          <p:cNvPr id="12" name="TextBox 12"/>
          <p:cNvSpPr txBox="1"/>
          <p:nvPr/>
        </p:nvSpPr>
        <p:spPr>
          <a:xfrm>
            <a:off x="3894880" y="6120758"/>
            <a:ext cx="10793833" cy="1863090"/>
          </a:xfrm>
          <a:prstGeom prst="rect">
            <a:avLst/>
          </a:prstGeom>
        </p:spPr>
        <p:txBody>
          <a:bodyPr lIns="0" tIns="0" rIns="0" bIns="0" rtlCol="0" anchor="t">
            <a:spAutoFit/>
          </a:bodyPr>
          <a:lstStyle/>
          <a:p>
            <a:pPr algn="ctr">
              <a:lnSpc>
                <a:spcPts val="3600"/>
              </a:lnSpc>
            </a:pPr>
            <a:r>
              <a:rPr lang="en-US" sz="3600">
                <a:solidFill>
                  <a:srgbClr val="271905"/>
                </a:solidFill>
                <a:latin typeface="Alice"/>
              </a:rPr>
              <a:t>Under the guidance of</a:t>
            </a:r>
          </a:p>
          <a:p>
            <a:pPr algn="ctr">
              <a:lnSpc>
                <a:spcPts val="3600"/>
              </a:lnSpc>
            </a:pPr>
            <a:r>
              <a:rPr lang="en-US" sz="3600">
                <a:solidFill>
                  <a:srgbClr val="271905"/>
                </a:solidFill>
                <a:latin typeface="Alice"/>
              </a:rPr>
              <a:t>Dr. Jitendra Kumar</a:t>
            </a:r>
          </a:p>
          <a:p>
            <a:pPr algn="ctr">
              <a:lnSpc>
                <a:spcPts val="3600"/>
              </a:lnSpc>
            </a:pPr>
            <a:r>
              <a:rPr lang="en-US" sz="3600">
                <a:solidFill>
                  <a:srgbClr val="271905"/>
                </a:solidFill>
                <a:latin typeface="Alice"/>
              </a:rPr>
              <a:t>(Associate Professor)</a:t>
            </a:r>
          </a:p>
          <a:p>
            <a:pPr algn="ctr">
              <a:lnSpc>
                <a:spcPts val="3600"/>
              </a:lnSpc>
            </a:pPr>
            <a:r>
              <a:rPr lang="en-US" sz="3600">
                <a:solidFill>
                  <a:srgbClr val="271905"/>
                </a:solidFill>
                <a:latin typeface="Alice"/>
              </a:rPr>
              <a:t> </a:t>
            </a:r>
          </a:p>
        </p:txBody>
      </p:sp>
      <p:sp>
        <p:nvSpPr>
          <p:cNvPr id="13" name="Freeform 13"/>
          <p:cNvSpPr/>
          <p:nvPr/>
        </p:nvSpPr>
        <p:spPr>
          <a:xfrm>
            <a:off x="239952" y="374904"/>
            <a:ext cx="1907454" cy="2008688"/>
          </a:xfrm>
          <a:custGeom>
            <a:avLst/>
            <a:gdLst/>
            <a:ahLst/>
            <a:cxnLst/>
            <a:rect l="l" t="t" r="r" b="b"/>
            <a:pathLst>
              <a:path w="1907454" h="2008688">
                <a:moveTo>
                  <a:pt x="0" y="0"/>
                </a:moveTo>
                <a:lnTo>
                  <a:pt x="1907454" y="0"/>
                </a:lnTo>
                <a:lnTo>
                  <a:pt x="1907454" y="2008688"/>
                </a:lnTo>
                <a:lnTo>
                  <a:pt x="0" y="2008688"/>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632881" y="238126"/>
            <a:ext cx="7779084" cy="790574"/>
          </a:xfrm>
          <a:prstGeom prst="rect">
            <a:avLst/>
          </a:prstGeom>
        </p:spPr>
        <p:txBody>
          <a:bodyPr lIns="0" tIns="0" rIns="0" bIns="0" rtlCol="0" anchor="t">
            <a:spAutoFit/>
          </a:bodyPr>
          <a:lstStyle/>
          <a:p>
            <a:pPr algn="just">
              <a:lnSpc>
                <a:spcPts val="5999"/>
              </a:lnSpc>
            </a:pPr>
            <a:r>
              <a:rPr lang="en-US" sz="5999">
                <a:solidFill>
                  <a:srgbClr val="F4EADB"/>
                </a:solidFill>
                <a:latin typeface="Alice"/>
              </a:rPr>
              <a:t>ARIMA and SARIMA </a:t>
            </a:r>
          </a:p>
        </p:txBody>
      </p:sp>
      <p:sp>
        <p:nvSpPr>
          <p:cNvPr id="3" name="TextBox 3"/>
          <p:cNvSpPr txBox="1"/>
          <p:nvPr/>
        </p:nvSpPr>
        <p:spPr>
          <a:xfrm>
            <a:off x="98755" y="1221326"/>
            <a:ext cx="16626419" cy="13107926"/>
          </a:xfrm>
          <a:prstGeom prst="rect">
            <a:avLst/>
          </a:prstGeom>
        </p:spPr>
        <p:txBody>
          <a:bodyPr lIns="0" tIns="0" rIns="0" bIns="0" rtlCol="0" anchor="t">
            <a:spAutoFit/>
          </a:bodyPr>
          <a:lstStyle/>
          <a:p>
            <a:pPr marL="669283" lvl="1" indent="-334641" algn="just">
              <a:lnSpc>
                <a:spcPts val="5207"/>
              </a:lnSpc>
              <a:buFont typeface="Arial"/>
              <a:buChar char="•"/>
            </a:pPr>
            <a:r>
              <a:rPr lang="en-US" sz="3099">
                <a:solidFill>
                  <a:srgbClr val="F4EADB"/>
                </a:solidFill>
                <a:latin typeface="Alice"/>
              </a:rPr>
              <a:t>ARIMA models are useful tools for grid management, energy trading, and resource allocation because they can accurately estimate future energy production levels by analysing historical energy generation data and detecting autoregressive (AR), differencing (I), and moving average (MA) components. And the order is denoted with (p, d, q).</a:t>
            </a:r>
          </a:p>
          <a:p>
            <a:pPr marL="669283" lvl="1" indent="-334641" algn="just">
              <a:lnSpc>
                <a:spcPts val="5207"/>
              </a:lnSpc>
              <a:buFont typeface="Arial"/>
              <a:buChar char="•"/>
            </a:pPr>
            <a:r>
              <a:rPr lang="en-US" sz="3099">
                <a:solidFill>
                  <a:srgbClr val="F4EADB"/>
                </a:solidFill>
                <a:latin typeface="Alice"/>
              </a:rPr>
              <a:t>The autoregression component develops a model for the observation and its lagged values which in turn gives the dependency of the observation on its past values. The value of p is the number of lagged observations included in the model.</a:t>
            </a:r>
          </a:p>
          <a:p>
            <a:pPr marL="669283" lvl="1" indent="-334641" algn="just">
              <a:lnSpc>
                <a:spcPts val="5207"/>
              </a:lnSpc>
              <a:buFont typeface="Arial"/>
              <a:buChar char="•"/>
            </a:pPr>
            <a:r>
              <a:rPr lang="en-US" sz="3099">
                <a:solidFill>
                  <a:srgbClr val="F4EADB"/>
                </a:solidFill>
                <a:latin typeface="Alice"/>
              </a:rPr>
              <a:t>The differencing component in the ARIMA model is to make the data stationary.</a:t>
            </a:r>
          </a:p>
          <a:p>
            <a:pPr marL="669283" lvl="1" indent="-334641" algn="just">
              <a:lnSpc>
                <a:spcPts val="5207"/>
              </a:lnSpc>
              <a:buFont typeface="Arial"/>
              <a:buChar char="•"/>
            </a:pPr>
            <a:r>
              <a:rPr lang="en-US" sz="3099">
                <a:solidFill>
                  <a:srgbClr val="F4EADB"/>
                </a:solidFill>
                <a:latin typeface="Alice"/>
              </a:rPr>
              <a:t>The moving average component establishes a relationship between the observations and its residuals with a moving average model on lagged observations. The value of q is the number of lagged residuals.</a:t>
            </a: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a:p>
            <a:pPr algn="just">
              <a:lnSpc>
                <a:spcPts val="5207"/>
              </a:lnSpc>
            </a:pPr>
            <a:endParaRPr lang="en-US" sz="3099">
              <a:solidFill>
                <a:srgbClr val="F4EADB"/>
              </a:solidFill>
              <a:latin typeface="Ali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Freeform 2"/>
          <p:cNvSpPr/>
          <p:nvPr/>
        </p:nvSpPr>
        <p:spPr>
          <a:xfrm>
            <a:off x="257175" y="4129354"/>
            <a:ext cx="8713443" cy="5387433"/>
          </a:xfrm>
          <a:custGeom>
            <a:avLst/>
            <a:gdLst/>
            <a:ahLst/>
            <a:cxnLst/>
            <a:rect l="l" t="t" r="r" b="b"/>
            <a:pathLst>
              <a:path w="8713443" h="5387433">
                <a:moveTo>
                  <a:pt x="0" y="0"/>
                </a:moveTo>
                <a:lnTo>
                  <a:pt x="8713443" y="0"/>
                </a:lnTo>
                <a:lnTo>
                  <a:pt x="8713443" y="5387434"/>
                </a:lnTo>
                <a:lnTo>
                  <a:pt x="0" y="5387434"/>
                </a:lnTo>
                <a:lnTo>
                  <a:pt x="0" y="0"/>
                </a:lnTo>
                <a:close/>
              </a:path>
            </a:pathLst>
          </a:custGeom>
          <a:blipFill>
            <a:blip r:embed="rId3"/>
            <a:stretch>
              <a:fillRect t="-1045" b="-1045"/>
            </a:stretch>
          </a:blipFill>
        </p:spPr>
        <p:txBody>
          <a:bodyPr/>
          <a:lstStyle/>
          <a:p>
            <a:endParaRPr lang="en-IN"/>
          </a:p>
        </p:txBody>
      </p:sp>
      <p:sp>
        <p:nvSpPr>
          <p:cNvPr id="3" name="Freeform 3"/>
          <p:cNvSpPr/>
          <p:nvPr/>
        </p:nvSpPr>
        <p:spPr>
          <a:xfrm>
            <a:off x="9601201" y="4129354"/>
            <a:ext cx="8342254" cy="5387432"/>
          </a:xfrm>
          <a:custGeom>
            <a:avLst/>
            <a:gdLst/>
            <a:ahLst/>
            <a:cxnLst/>
            <a:rect l="l" t="t" r="r" b="b"/>
            <a:pathLst>
              <a:path w="8323711" h="5128946">
                <a:moveTo>
                  <a:pt x="0" y="0"/>
                </a:moveTo>
                <a:lnTo>
                  <a:pt x="8323711" y="0"/>
                </a:lnTo>
                <a:lnTo>
                  <a:pt x="8323711" y="5128946"/>
                </a:lnTo>
                <a:lnTo>
                  <a:pt x="0" y="5128946"/>
                </a:lnTo>
                <a:lnTo>
                  <a:pt x="0" y="0"/>
                </a:lnTo>
                <a:close/>
              </a:path>
            </a:pathLst>
          </a:custGeom>
          <a:blipFill>
            <a:blip r:embed="rId4"/>
            <a:stretch>
              <a:fillRect/>
            </a:stretch>
          </a:blipFill>
        </p:spPr>
        <p:txBody>
          <a:bodyPr/>
          <a:lstStyle/>
          <a:p>
            <a:endParaRPr lang="en-IN"/>
          </a:p>
        </p:txBody>
      </p:sp>
      <p:sp>
        <p:nvSpPr>
          <p:cNvPr id="4" name="TextBox 4"/>
          <p:cNvSpPr txBox="1"/>
          <p:nvPr/>
        </p:nvSpPr>
        <p:spPr>
          <a:xfrm>
            <a:off x="257175" y="575976"/>
            <a:ext cx="17686279" cy="3294890"/>
          </a:xfrm>
          <a:prstGeom prst="rect">
            <a:avLst/>
          </a:prstGeom>
        </p:spPr>
        <p:txBody>
          <a:bodyPr lIns="0" tIns="0" rIns="0" bIns="0" rtlCol="0" anchor="t">
            <a:spAutoFit/>
          </a:bodyPr>
          <a:lstStyle/>
          <a:p>
            <a:pPr marL="0" lvl="0" indent="0" algn="just">
              <a:lnSpc>
                <a:spcPts val="5300"/>
              </a:lnSpc>
            </a:pPr>
            <a:r>
              <a:rPr lang="en-US" sz="3099" u="none" strike="noStrike">
                <a:solidFill>
                  <a:srgbClr val="F4EADB"/>
                </a:solidFill>
                <a:latin typeface="Alice"/>
              </a:rPr>
              <a:t>For renewable energy sources with distinct seasonal patterns, SARIMA models—an extension of ARIMA that takes seasonal variations in the data into account—further improve forecasting accuracy. Because of things like daylight hours and weather patterns, renewable energy generation—including solar and wind power—often shows seasonality. The order is denoted with (p,d,q) (P,D,Q) where the later term indicates seasonality.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403231" y="690563"/>
            <a:ext cx="7779084" cy="790574"/>
          </a:xfrm>
          <a:prstGeom prst="rect">
            <a:avLst/>
          </a:prstGeom>
        </p:spPr>
        <p:txBody>
          <a:bodyPr lIns="0" tIns="0" rIns="0" bIns="0" rtlCol="0" anchor="t">
            <a:spAutoFit/>
          </a:bodyPr>
          <a:lstStyle/>
          <a:p>
            <a:pPr algn="just">
              <a:lnSpc>
                <a:spcPts val="5999"/>
              </a:lnSpc>
            </a:pPr>
            <a:r>
              <a:rPr lang="en-US" sz="5999">
                <a:solidFill>
                  <a:srgbClr val="F4EADB"/>
                </a:solidFill>
                <a:latin typeface="Alice"/>
              </a:rPr>
              <a:t>XGBoost </a:t>
            </a:r>
          </a:p>
        </p:txBody>
      </p:sp>
      <p:sp>
        <p:nvSpPr>
          <p:cNvPr id="3" name="TextBox 3"/>
          <p:cNvSpPr txBox="1"/>
          <p:nvPr/>
        </p:nvSpPr>
        <p:spPr>
          <a:xfrm>
            <a:off x="403231" y="1587149"/>
            <a:ext cx="17481539" cy="8773162"/>
          </a:xfrm>
          <a:prstGeom prst="rect">
            <a:avLst/>
          </a:prstGeom>
        </p:spPr>
        <p:txBody>
          <a:bodyPr lIns="0" tIns="0" rIns="0" bIns="0" rtlCol="0" anchor="t">
            <a:spAutoFit/>
          </a:bodyPr>
          <a:lstStyle/>
          <a:p>
            <a:pPr marL="690872" lvl="1" indent="-345436" algn="just">
              <a:lnSpc>
                <a:spcPts val="4959"/>
              </a:lnSpc>
              <a:buFont typeface="Arial"/>
              <a:buChar char="•"/>
            </a:pPr>
            <a:r>
              <a:rPr lang="en-US" sz="3199" u="none" strike="noStrike">
                <a:solidFill>
                  <a:srgbClr val="F4EADB"/>
                </a:solidFill>
                <a:latin typeface="Alice"/>
              </a:rPr>
              <a:t>XGBoost (Extreme Gradient Boosting) is a powerful machine learning algorithm that has shown remarkable performance in a wide range of prediction tasks, including renewable energy forecasting. XGBoost's ability to handle large datasets and optimize model performance through hyperparameter tuning further enhances its utility for renewable energy forecasting applications. </a:t>
            </a:r>
          </a:p>
          <a:p>
            <a:pPr marL="690872" lvl="1" indent="-345436" algn="just">
              <a:lnSpc>
                <a:spcPts val="4959"/>
              </a:lnSpc>
              <a:buFont typeface="Arial"/>
              <a:buChar char="•"/>
            </a:pPr>
            <a:r>
              <a:rPr lang="en-US" sz="3199" u="none" strike="noStrike">
                <a:solidFill>
                  <a:srgbClr val="F4EADB"/>
                </a:solidFill>
                <a:latin typeface="Alice"/>
              </a:rPr>
              <a:t> XGBoost creates a powerful predictive model by optimising a predetermined objective function and gradually adding </a:t>
            </a:r>
            <a:r>
              <a:rPr lang="en-US" sz="3199" u="none" strike="noStrike">
                <a:solidFill>
                  <a:srgbClr val="F4EADB"/>
                </a:solidFill>
                <a:latin typeface="Alice Bold"/>
              </a:rPr>
              <a:t>weak learners (decision trees)</a:t>
            </a:r>
            <a:r>
              <a:rPr lang="en-US" sz="3199" u="none" strike="noStrike">
                <a:solidFill>
                  <a:srgbClr val="F4EADB"/>
                </a:solidFill>
                <a:latin typeface="Alice"/>
              </a:rPr>
              <a:t>. Using the residuals—the differences between expected and actual values—of the previous model, a new tree is fitted in each iteration of the method with the goal of minimising the total prediction error.</a:t>
            </a:r>
          </a:p>
          <a:p>
            <a:pPr marL="690872" lvl="1" indent="-345436" algn="just">
              <a:lnSpc>
                <a:spcPts val="4959"/>
              </a:lnSpc>
              <a:buFont typeface="Arial"/>
              <a:buChar char="•"/>
            </a:pPr>
            <a:r>
              <a:rPr lang="en-US" sz="3199" u="none" strike="noStrike">
                <a:solidFill>
                  <a:srgbClr val="F4EADB"/>
                </a:solidFill>
                <a:latin typeface="Alice"/>
              </a:rPr>
              <a:t>XGboost uses the concept of </a:t>
            </a:r>
            <a:r>
              <a:rPr lang="en-US" sz="3199" u="none" strike="noStrike">
                <a:solidFill>
                  <a:srgbClr val="F4EADB"/>
                </a:solidFill>
                <a:latin typeface="Alice Bold"/>
              </a:rPr>
              <a:t>regularisation (L1 and L2) </a:t>
            </a:r>
            <a:r>
              <a:rPr lang="en-US" sz="3199" u="none" strike="noStrike">
                <a:solidFill>
                  <a:srgbClr val="F4EADB"/>
                </a:solidFill>
                <a:latin typeface="Alice"/>
              </a:rPr>
              <a:t> , which is made up of a regularisation term and a loss function, in order to optimise the new tree model. The regularisation term penalises complicated models to prevent overfitting, while the loss function quantifies the difference between the actual target values and the predicted values.</a:t>
            </a:r>
          </a:p>
          <a:p>
            <a:pPr marL="0" lvl="0" indent="0" algn="just">
              <a:lnSpc>
                <a:spcPts val="4959"/>
              </a:lnSpc>
              <a:spcBef>
                <a:spcPct val="0"/>
              </a:spcBef>
            </a:pPr>
            <a:endParaRPr lang="en-US" sz="3199" u="none" strike="noStrike">
              <a:solidFill>
                <a:srgbClr val="F4EADB"/>
              </a:solidFill>
              <a:latin typeface="Ali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403231" y="690563"/>
            <a:ext cx="7779084" cy="790574"/>
          </a:xfrm>
          <a:prstGeom prst="rect">
            <a:avLst/>
          </a:prstGeom>
        </p:spPr>
        <p:txBody>
          <a:bodyPr lIns="0" tIns="0" rIns="0" bIns="0" rtlCol="0" anchor="t">
            <a:spAutoFit/>
          </a:bodyPr>
          <a:lstStyle/>
          <a:p>
            <a:pPr algn="just">
              <a:lnSpc>
                <a:spcPts val="5999"/>
              </a:lnSpc>
            </a:pPr>
            <a:r>
              <a:rPr lang="en-US" sz="5999">
                <a:solidFill>
                  <a:srgbClr val="F4EADB"/>
                </a:solidFill>
                <a:latin typeface="Alice"/>
              </a:rPr>
              <a:t>Ensemble Model</a:t>
            </a:r>
          </a:p>
        </p:txBody>
      </p:sp>
      <p:sp>
        <p:nvSpPr>
          <p:cNvPr id="3" name="TextBox 3"/>
          <p:cNvSpPr txBox="1"/>
          <p:nvPr/>
        </p:nvSpPr>
        <p:spPr>
          <a:xfrm>
            <a:off x="403231" y="2097635"/>
            <a:ext cx="17076996" cy="6887212"/>
          </a:xfrm>
          <a:prstGeom prst="rect">
            <a:avLst/>
          </a:prstGeom>
        </p:spPr>
        <p:txBody>
          <a:bodyPr lIns="0" tIns="0" rIns="0" bIns="0" rtlCol="0" anchor="t">
            <a:spAutoFit/>
          </a:bodyPr>
          <a:lstStyle/>
          <a:p>
            <a:pPr marL="0" lvl="0" indent="0" algn="just">
              <a:lnSpc>
                <a:spcPts val="4959"/>
              </a:lnSpc>
              <a:spcBef>
                <a:spcPct val="0"/>
              </a:spcBef>
            </a:pPr>
            <a:r>
              <a:rPr lang="en-US" sz="3199" u="none" strike="noStrike">
                <a:solidFill>
                  <a:srgbClr val="F4EADB"/>
                </a:solidFill>
                <a:latin typeface="Alice"/>
              </a:rPr>
              <a:t>An ensemble model is a machine learning approach that generates a final prediction that is more reliable and accurate by combining the predictions from numerous distinct models. By combining the predictions of several models, it takes use of the wisdom of crowds and frequently outperforms any one model used alone.</a:t>
            </a:r>
          </a:p>
          <a:p>
            <a:pPr marL="0" lvl="0" indent="0" algn="just">
              <a:lnSpc>
                <a:spcPts val="4959"/>
              </a:lnSpc>
              <a:spcBef>
                <a:spcPct val="0"/>
              </a:spcBef>
            </a:pPr>
            <a:endParaRPr lang="en-US" sz="3199" u="none" strike="noStrike">
              <a:solidFill>
                <a:srgbClr val="F4EADB"/>
              </a:solidFill>
              <a:latin typeface="Alice"/>
            </a:endParaRPr>
          </a:p>
          <a:p>
            <a:pPr marL="0" lvl="0" indent="0" algn="just">
              <a:lnSpc>
                <a:spcPts val="4959"/>
              </a:lnSpc>
              <a:spcBef>
                <a:spcPct val="0"/>
              </a:spcBef>
            </a:pPr>
            <a:r>
              <a:rPr lang="en-US" sz="3199" u="none" strike="noStrike">
                <a:solidFill>
                  <a:srgbClr val="F4EADB"/>
                </a:solidFill>
                <a:latin typeface="Alice"/>
              </a:rPr>
              <a:t>In this research, an ensemble model of Random Forest, Gradient Boosting, XGBoost has been used with Randomized search hyper parameter tuning. Ensemble models, including those built with Random Forest, Gradient Boosting, and XGBoost, work by combining the predictions of multiple base models (decision trees in these cases) to achieve better overall performance, robustness, and generalization.</a:t>
            </a:r>
          </a:p>
          <a:p>
            <a:pPr marL="0" lvl="0" indent="0" algn="just">
              <a:lnSpc>
                <a:spcPts val="4959"/>
              </a:lnSpc>
              <a:spcBef>
                <a:spcPct val="0"/>
              </a:spcBef>
            </a:pPr>
            <a:endParaRPr lang="en-US" sz="3199" u="none" strike="noStrike">
              <a:solidFill>
                <a:srgbClr val="F4EADB"/>
              </a:solidFill>
              <a:latin typeface="Ali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403231" y="238126"/>
            <a:ext cx="7779084" cy="790574"/>
          </a:xfrm>
          <a:prstGeom prst="rect">
            <a:avLst/>
          </a:prstGeom>
        </p:spPr>
        <p:txBody>
          <a:bodyPr lIns="0" tIns="0" rIns="0" bIns="0" rtlCol="0" anchor="t">
            <a:spAutoFit/>
          </a:bodyPr>
          <a:lstStyle/>
          <a:p>
            <a:pPr algn="just">
              <a:lnSpc>
                <a:spcPts val="5999"/>
              </a:lnSpc>
            </a:pPr>
            <a:r>
              <a:rPr lang="en-US" sz="5999">
                <a:solidFill>
                  <a:srgbClr val="F4EADB"/>
                </a:solidFill>
                <a:latin typeface="Alice"/>
              </a:rPr>
              <a:t>GridSearch  </a:t>
            </a:r>
          </a:p>
        </p:txBody>
      </p:sp>
      <p:sp>
        <p:nvSpPr>
          <p:cNvPr id="3" name="TextBox 3"/>
          <p:cNvSpPr txBox="1"/>
          <p:nvPr/>
        </p:nvSpPr>
        <p:spPr>
          <a:xfrm>
            <a:off x="403231" y="4805363"/>
            <a:ext cx="7779084" cy="790574"/>
          </a:xfrm>
          <a:prstGeom prst="rect">
            <a:avLst/>
          </a:prstGeom>
        </p:spPr>
        <p:txBody>
          <a:bodyPr lIns="0" tIns="0" rIns="0" bIns="0" rtlCol="0" anchor="t">
            <a:spAutoFit/>
          </a:bodyPr>
          <a:lstStyle/>
          <a:p>
            <a:pPr algn="just">
              <a:lnSpc>
                <a:spcPts val="5999"/>
              </a:lnSpc>
            </a:pPr>
            <a:r>
              <a:rPr lang="en-US" sz="5999">
                <a:solidFill>
                  <a:srgbClr val="F4EADB"/>
                </a:solidFill>
                <a:latin typeface="Alice"/>
              </a:rPr>
              <a:t>Randomized Search</a:t>
            </a:r>
          </a:p>
        </p:txBody>
      </p:sp>
      <p:sp>
        <p:nvSpPr>
          <p:cNvPr id="4" name="TextBox 4"/>
          <p:cNvSpPr txBox="1"/>
          <p:nvPr/>
        </p:nvSpPr>
        <p:spPr>
          <a:xfrm>
            <a:off x="403231" y="1030700"/>
            <a:ext cx="17464727" cy="3515489"/>
          </a:xfrm>
          <a:prstGeom prst="rect">
            <a:avLst/>
          </a:prstGeom>
        </p:spPr>
        <p:txBody>
          <a:bodyPr lIns="0" tIns="0" rIns="0" bIns="0" rtlCol="0" anchor="t">
            <a:spAutoFit/>
          </a:bodyPr>
          <a:lstStyle/>
          <a:p>
            <a:pPr marL="0" lvl="0" indent="0" algn="just">
              <a:lnSpc>
                <a:spcPts val="4703"/>
              </a:lnSpc>
              <a:spcBef>
                <a:spcPct val="0"/>
              </a:spcBef>
            </a:pPr>
            <a:r>
              <a:rPr lang="en-US" sz="2799" u="none" strike="noStrike">
                <a:solidFill>
                  <a:srgbClr val="F4EADB"/>
                </a:solidFill>
                <a:latin typeface="Alice"/>
              </a:rPr>
              <a:t>In defining the grid we define the parameters with different values. Afterwards, you run k-fold cross-validation for every set of hyperparameters the grid contains. When a model is trained and assessed k times, utilising a different subset as the validation set and the remaining subsets as the training set, the training dataset is divided into k subsets. This technique is known as k-fold cross-validation. Based on the performance on the validation set, you choose the best set of the parameters and is used on the training dataset.</a:t>
            </a:r>
          </a:p>
        </p:txBody>
      </p:sp>
      <p:sp>
        <p:nvSpPr>
          <p:cNvPr id="5" name="TextBox 5"/>
          <p:cNvSpPr txBox="1"/>
          <p:nvPr/>
        </p:nvSpPr>
        <p:spPr>
          <a:xfrm>
            <a:off x="403231" y="5738812"/>
            <a:ext cx="17464727" cy="4106039"/>
          </a:xfrm>
          <a:prstGeom prst="rect">
            <a:avLst/>
          </a:prstGeom>
        </p:spPr>
        <p:txBody>
          <a:bodyPr lIns="0" tIns="0" rIns="0" bIns="0" rtlCol="0" anchor="t">
            <a:spAutoFit/>
          </a:bodyPr>
          <a:lstStyle/>
          <a:p>
            <a:pPr marL="0" lvl="0" indent="0" algn="just">
              <a:lnSpc>
                <a:spcPts val="4703"/>
              </a:lnSpc>
              <a:spcBef>
                <a:spcPct val="0"/>
              </a:spcBef>
            </a:pPr>
            <a:r>
              <a:rPr lang="en-US" sz="2799" u="none" strike="noStrike">
                <a:solidFill>
                  <a:srgbClr val="F4EADB"/>
                </a:solidFill>
                <a:latin typeface="Alice"/>
              </a:rPr>
              <a:t>Similar to Grid search, in random search also the first step is to define the search space and values of the parameters. But the main or significant difference between grid search and random search is the selection of combinations of parameters. Unlike grid search, Random search does not evaluate or go through all possible combinations of parameters. Instead, random search evaluates the combinations by selecting them randomly. The values are chosen randomly for each parameter within its specified range. After selection of this combinations, the steps are same as the ones which are performed in Grid search, and the best combination will be selected to train the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5443308" y="-969726"/>
            <a:ext cx="3631984" cy="363198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63492" y="9296400"/>
            <a:ext cx="2516197" cy="251619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076297" y="2453570"/>
            <a:ext cx="14135405" cy="7476183"/>
          </a:xfrm>
          <a:custGeom>
            <a:avLst/>
            <a:gdLst/>
            <a:ahLst/>
            <a:cxnLst/>
            <a:rect l="l" t="t" r="r" b="b"/>
            <a:pathLst>
              <a:path w="14135405" h="7476183">
                <a:moveTo>
                  <a:pt x="0" y="0"/>
                </a:moveTo>
                <a:lnTo>
                  <a:pt x="14135406" y="0"/>
                </a:lnTo>
                <a:lnTo>
                  <a:pt x="14135406" y="7476183"/>
                </a:lnTo>
                <a:lnTo>
                  <a:pt x="0" y="7476183"/>
                </a:lnTo>
                <a:lnTo>
                  <a:pt x="0" y="0"/>
                </a:lnTo>
                <a:close/>
              </a:path>
            </a:pathLst>
          </a:custGeom>
          <a:blipFill>
            <a:blip r:embed="rId2"/>
            <a:stretch>
              <a:fillRect r="-2524"/>
            </a:stretch>
          </a:blipFill>
        </p:spPr>
        <p:txBody>
          <a:bodyPr/>
          <a:lstStyle/>
          <a:p>
            <a:endParaRPr lang="en-IN"/>
          </a:p>
        </p:txBody>
      </p:sp>
      <p:sp>
        <p:nvSpPr>
          <p:cNvPr id="9" name="TextBox 9"/>
          <p:cNvSpPr txBox="1"/>
          <p:nvPr/>
        </p:nvSpPr>
        <p:spPr>
          <a:xfrm>
            <a:off x="1910717" y="1733480"/>
            <a:ext cx="11745373" cy="491490"/>
          </a:xfrm>
          <a:prstGeom prst="rect">
            <a:avLst/>
          </a:prstGeom>
        </p:spPr>
        <p:txBody>
          <a:bodyPr lIns="0" tIns="0" rIns="0" bIns="0" rtlCol="0" anchor="t">
            <a:spAutoFit/>
          </a:bodyPr>
          <a:lstStyle/>
          <a:p>
            <a:pPr algn="ctr">
              <a:lnSpc>
                <a:spcPts val="3600"/>
              </a:lnSpc>
            </a:pPr>
            <a:r>
              <a:rPr lang="en-US" sz="3600">
                <a:solidFill>
                  <a:srgbClr val="271905"/>
                </a:solidFill>
                <a:latin typeface="Alice Bold"/>
              </a:rPr>
              <a:t>Data Of Installed capacities of Renewable energy in India</a:t>
            </a:r>
          </a:p>
        </p:txBody>
      </p:sp>
      <p:sp>
        <p:nvSpPr>
          <p:cNvPr id="10" name="TextBox 10"/>
          <p:cNvSpPr txBox="1"/>
          <p:nvPr/>
        </p:nvSpPr>
        <p:spPr>
          <a:xfrm>
            <a:off x="595983" y="169991"/>
            <a:ext cx="7832294" cy="1276350"/>
          </a:xfrm>
          <a:prstGeom prst="rect">
            <a:avLst/>
          </a:prstGeom>
        </p:spPr>
        <p:txBody>
          <a:bodyPr lIns="0" tIns="0" rIns="0" bIns="0" rtlCol="0" anchor="t">
            <a:spAutoFit/>
          </a:bodyPr>
          <a:lstStyle/>
          <a:p>
            <a:pPr algn="ctr">
              <a:lnSpc>
                <a:spcPts val="9479"/>
              </a:lnSpc>
            </a:pPr>
            <a:r>
              <a:rPr lang="en-US" sz="7899">
                <a:solidFill>
                  <a:srgbClr val="271905"/>
                </a:solidFill>
                <a:latin typeface="Bodoni FLF Italics"/>
              </a:rPr>
              <a:t>Visualization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595983" y="169991"/>
            <a:ext cx="10449482" cy="1276350"/>
          </a:xfrm>
          <a:prstGeom prst="rect">
            <a:avLst/>
          </a:prstGeom>
        </p:spPr>
        <p:txBody>
          <a:bodyPr lIns="0" tIns="0" rIns="0" bIns="0" rtlCol="0" anchor="t">
            <a:spAutoFit/>
          </a:bodyPr>
          <a:lstStyle/>
          <a:p>
            <a:pPr algn="ctr">
              <a:lnSpc>
                <a:spcPts val="9479"/>
              </a:lnSpc>
            </a:pPr>
            <a:r>
              <a:rPr lang="en-US" sz="7899">
                <a:solidFill>
                  <a:srgbClr val="271905"/>
                </a:solidFill>
                <a:latin typeface="Bodoni FLF Italics"/>
              </a:rPr>
              <a:t>Results and Conclusion</a:t>
            </a:r>
          </a:p>
        </p:txBody>
      </p:sp>
      <p:sp>
        <p:nvSpPr>
          <p:cNvPr id="3" name="TextBox 3"/>
          <p:cNvSpPr txBox="1"/>
          <p:nvPr/>
        </p:nvSpPr>
        <p:spPr>
          <a:xfrm>
            <a:off x="1028700" y="1792263"/>
            <a:ext cx="16622132" cy="7670549"/>
          </a:xfrm>
          <a:prstGeom prst="rect">
            <a:avLst/>
          </a:prstGeom>
        </p:spPr>
        <p:txBody>
          <a:bodyPr lIns="0" tIns="0" rIns="0" bIns="0" rtlCol="0" anchor="t">
            <a:spAutoFit/>
          </a:bodyPr>
          <a:lstStyle/>
          <a:p>
            <a:pPr marL="798820" lvl="1" indent="-399410" algn="just">
              <a:lnSpc>
                <a:spcPts val="6141"/>
              </a:lnSpc>
              <a:spcBef>
                <a:spcPct val="0"/>
              </a:spcBef>
              <a:buFont typeface="Arial"/>
              <a:buChar char="•"/>
            </a:pPr>
            <a:r>
              <a:rPr lang="en-US" sz="3699" u="none" strike="noStrike">
                <a:solidFill>
                  <a:srgbClr val="000000"/>
                </a:solidFill>
                <a:latin typeface="Alice"/>
              </a:rPr>
              <a:t>The traditional time series models ARIMA and SARIMA have been implemented first on the data of monthly power generation in the states of India by different forms of renewable energy like Solar, Small Hydro, Biomass, and Wind.</a:t>
            </a:r>
          </a:p>
          <a:p>
            <a:pPr marL="798820" lvl="1" indent="-399410" algn="just">
              <a:lnSpc>
                <a:spcPts val="6141"/>
              </a:lnSpc>
              <a:spcBef>
                <a:spcPct val="0"/>
              </a:spcBef>
              <a:buFont typeface="Arial"/>
              <a:buChar char="•"/>
            </a:pPr>
            <a:r>
              <a:rPr lang="en-US" sz="3699" u="none" strike="noStrike">
                <a:solidFill>
                  <a:srgbClr val="000000"/>
                </a:solidFill>
                <a:latin typeface="Alice"/>
              </a:rPr>
              <a:t>Later Machine learning model XGBoost with Gridsearch hyperparameter tuning and an Ensemble Model of Random Forest, Gradient Boosting, XGBoost with Randomized search hyperparameter tuning have been implemented on the same data.</a:t>
            </a:r>
          </a:p>
          <a:p>
            <a:pPr marL="798820" lvl="1" indent="-399410" algn="just">
              <a:lnSpc>
                <a:spcPts val="6141"/>
              </a:lnSpc>
              <a:spcBef>
                <a:spcPct val="0"/>
              </a:spcBef>
              <a:buFont typeface="Arial"/>
              <a:buChar char="•"/>
            </a:pPr>
            <a:r>
              <a:rPr lang="en-US" sz="3699" u="none" strike="noStrike">
                <a:solidFill>
                  <a:srgbClr val="000000"/>
                </a:solidFill>
                <a:latin typeface="Alice"/>
              </a:rPr>
              <a:t>The performances of these models have been compared to observe which model is giving a good forecast with better accuracy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12710"/>
          <a:ext cx="15594628" cy="5423630"/>
        </p:xfrm>
        <a:graphic>
          <a:graphicData uri="http://schemas.openxmlformats.org/drawingml/2006/table">
            <a:tbl>
              <a:tblPr/>
              <a:tblGrid>
                <a:gridCol w="4906720">
                  <a:extLst>
                    <a:ext uri="{9D8B030D-6E8A-4147-A177-3AD203B41FA5}">
                      <a16:colId xmlns:a16="http://schemas.microsoft.com/office/drawing/2014/main" val="20000"/>
                    </a:ext>
                  </a:extLst>
                </a:gridCol>
                <a:gridCol w="2326788">
                  <a:extLst>
                    <a:ext uri="{9D8B030D-6E8A-4147-A177-3AD203B41FA5}">
                      <a16:colId xmlns:a16="http://schemas.microsoft.com/office/drawing/2014/main" val="20001"/>
                    </a:ext>
                  </a:extLst>
                </a:gridCol>
                <a:gridCol w="2337563">
                  <a:extLst>
                    <a:ext uri="{9D8B030D-6E8A-4147-A177-3AD203B41FA5}">
                      <a16:colId xmlns:a16="http://schemas.microsoft.com/office/drawing/2014/main" val="20002"/>
                    </a:ext>
                  </a:extLst>
                </a:gridCol>
                <a:gridCol w="2541737">
                  <a:extLst>
                    <a:ext uri="{9D8B030D-6E8A-4147-A177-3AD203B41FA5}">
                      <a16:colId xmlns:a16="http://schemas.microsoft.com/office/drawing/2014/main" val="20003"/>
                    </a:ext>
                  </a:extLst>
                </a:gridCol>
                <a:gridCol w="3481820">
                  <a:extLst>
                    <a:ext uri="{9D8B030D-6E8A-4147-A177-3AD203B41FA5}">
                      <a16:colId xmlns:a16="http://schemas.microsoft.com/office/drawing/2014/main" val="20004"/>
                    </a:ext>
                  </a:extLst>
                </a:gridCol>
              </a:tblGrid>
              <a:tr h="1205811">
                <a:tc>
                  <a:txBody>
                    <a:bodyPr/>
                    <a:lstStyle/>
                    <a:p>
                      <a:pPr algn="ctr">
                        <a:lnSpc>
                          <a:spcPts val="4479"/>
                        </a:lnSpc>
                        <a:defRPr/>
                      </a:pPr>
                      <a:r>
                        <a:rPr lang="en-US" sz="3199">
                          <a:solidFill>
                            <a:srgbClr val="000000"/>
                          </a:solidFill>
                          <a:latin typeface="Alice Bold"/>
                        </a:rPr>
                        <a:t>Metrics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Bold"/>
                        </a:rPr>
                        <a:t>ARIMA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Bold"/>
                        </a:rPr>
                        <a:t>SARIMA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Bold"/>
                        </a:rPr>
                        <a:t>XGBoost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Bold"/>
                        </a:rPr>
                        <a:t>Ensemble 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extLst>
                  <a:ext uri="{0D108BD9-81ED-4DB2-BD59-A6C34878D82A}">
                    <a16:rowId xmlns:a16="http://schemas.microsoft.com/office/drawing/2014/main" val="10000"/>
                  </a:ext>
                </a:extLst>
              </a:tr>
              <a:tr h="1506004">
                <a:tc>
                  <a:txBody>
                    <a:bodyPr/>
                    <a:lstStyle/>
                    <a:p>
                      <a:pPr algn="ctr">
                        <a:lnSpc>
                          <a:spcPts val="4199"/>
                        </a:lnSpc>
                        <a:defRPr/>
                      </a:pPr>
                      <a:r>
                        <a:rPr lang="en-US" sz="2999">
                          <a:solidFill>
                            <a:srgbClr val="000000"/>
                          </a:solidFill>
                          <a:latin typeface="Alice"/>
                        </a:rPr>
                        <a:t>Mean Squared Error</a:t>
                      </a:r>
                      <a:endParaRPr lang="en-US" sz="1100"/>
                    </a:p>
                    <a:p>
                      <a:pPr algn="ctr">
                        <a:lnSpc>
                          <a:spcPts val="4199"/>
                        </a:lnSpc>
                      </a:pPr>
                      <a:r>
                        <a:rPr lang="en-US" sz="2999">
                          <a:solidFill>
                            <a:srgbClr val="000000"/>
                          </a:solidFill>
                          <a:latin typeface="Alice"/>
                        </a:rPr>
                        <a:t>(MSE)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144.4804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91.5849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49.323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45.9142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extLst>
                  <a:ext uri="{0D108BD9-81ED-4DB2-BD59-A6C34878D82A}">
                    <a16:rowId xmlns:a16="http://schemas.microsoft.com/office/drawing/2014/main" val="10001"/>
                  </a:ext>
                </a:extLst>
              </a:tr>
              <a:tr h="1506004">
                <a:tc>
                  <a:txBody>
                    <a:bodyPr/>
                    <a:lstStyle/>
                    <a:p>
                      <a:pPr algn="ctr">
                        <a:lnSpc>
                          <a:spcPts val="4199"/>
                        </a:lnSpc>
                        <a:defRPr/>
                      </a:pPr>
                      <a:r>
                        <a:rPr lang="en-US" sz="2999">
                          <a:solidFill>
                            <a:srgbClr val="000000"/>
                          </a:solidFill>
                          <a:latin typeface="Alice"/>
                        </a:rPr>
                        <a:t>Root Mean Squared Error</a:t>
                      </a:r>
                      <a:endParaRPr lang="en-US" sz="1100"/>
                    </a:p>
                    <a:p>
                      <a:pPr algn="ctr">
                        <a:lnSpc>
                          <a:spcPts val="4199"/>
                        </a:lnSpc>
                      </a:pPr>
                      <a:r>
                        <a:rPr lang="en-US" sz="2999">
                          <a:solidFill>
                            <a:srgbClr val="000000"/>
                          </a:solidFill>
                          <a:latin typeface="Alice"/>
                        </a:rPr>
                        <a:t>(RMSE)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12.02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9.57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7.023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6.776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extLst>
                  <a:ext uri="{0D108BD9-81ED-4DB2-BD59-A6C34878D82A}">
                    <a16:rowId xmlns:a16="http://schemas.microsoft.com/office/drawing/2014/main" val="10002"/>
                  </a:ext>
                </a:extLst>
              </a:tr>
              <a:tr h="1205811">
                <a:tc>
                  <a:txBody>
                    <a:bodyPr/>
                    <a:lstStyle/>
                    <a:p>
                      <a:pPr algn="ctr">
                        <a:lnSpc>
                          <a:spcPts val="4199"/>
                        </a:lnSpc>
                        <a:defRPr/>
                      </a:pPr>
                      <a:r>
                        <a:rPr lang="en-US" sz="2999">
                          <a:solidFill>
                            <a:srgbClr val="000000"/>
                          </a:solidFill>
                          <a:latin typeface="Alice"/>
                        </a:rPr>
                        <a:t>Mean Absolute Error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7.32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6.88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5.23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tc>
                  <a:txBody>
                    <a:bodyPr/>
                    <a:lstStyle/>
                    <a:p>
                      <a:pPr algn="ctr">
                        <a:lnSpc>
                          <a:spcPts val="4199"/>
                        </a:lnSpc>
                        <a:defRPr/>
                      </a:pPr>
                      <a:r>
                        <a:rPr lang="en-US" sz="2999">
                          <a:solidFill>
                            <a:srgbClr val="000000"/>
                          </a:solidFill>
                          <a:latin typeface="Alice"/>
                        </a:rPr>
                        <a:t>5.2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DFDFD"/>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199116" y="857250"/>
            <a:ext cx="17060184" cy="1498349"/>
          </a:xfrm>
          <a:prstGeom prst="rect">
            <a:avLst/>
          </a:prstGeom>
        </p:spPr>
        <p:txBody>
          <a:bodyPr lIns="0" tIns="0" rIns="0" bIns="0" rtlCol="0" anchor="t">
            <a:spAutoFit/>
          </a:bodyPr>
          <a:lstStyle/>
          <a:p>
            <a:pPr marL="798820" lvl="1" indent="-399410" algn="just">
              <a:lnSpc>
                <a:spcPts val="6141"/>
              </a:lnSpc>
              <a:spcBef>
                <a:spcPct val="0"/>
              </a:spcBef>
              <a:buFont typeface="Arial"/>
              <a:buChar char="•"/>
            </a:pPr>
            <a:r>
              <a:rPr lang="en-US" sz="3699" u="none" strike="noStrike">
                <a:solidFill>
                  <a:srgbClr val="000000"/>
                </a:solidFill>
                <a:latin typeface="Alice"/>
              </a:rPr>
              <a:t>The following table shows the sample results of all the models implemented on the Monthly power generation of Wind energy in the state of  Telangana.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Freeform 2"/>
          <p:cNvSpPr/>
          <p:nvPr/>
        </p:nvSpPr>
        <p:spPr>
          <a:xfrm>
            <a:off x="869730" y="965372"/>
            <a:ext cx="5758786" cy="4436616"/>
          </a:xfrm>
          <a:custGeom>
            <a:avLst/>
            <a:gdLst/>
            <a:ahLst/>
            <a:cxnLst/>
            <a:rect l="l" t="t" r="r" b="b"/>
            <a:pathLst>
              <a:path w="5758786" h="4436616">
                <a:moveTo>
                  <a:pt x="0" y="0"/>
                </a:moveTo>
                <a:lnTo>
                  <a:pt x="5758786" y="0"/>
                </a:lnTo>
                <a:lnTo>
                  <a:pt x="5758786" y="4436616"/>
                </a:lnTo>
                <a:lnTo>
                  <a:pt x="0" y="4436616"/>
                </a:lnTo>
                <a:lnTo>
                  <a:pt x="0" y="0"/>
                </a:lnTo>
                <a:close/>
              </a:path>
            </a:pathLst>
          </a:custGeom>
          <a:blipFill>
            <a:blip r:embed="rId2"/>
            <a:stretch>
              <a:fillRect/>
            </a:stretch>
          </a:blipFill>
        </p:spPr>
        <p:txBody>
          <a:bodyPr/>
          <a:lstStyle/>
          <a:p>
            <a:endParaRPr lang="en-IN"/>
          </a:p>
        </p:txBody>
      </p:sp>
      <p:sp>
        <p:nvSpPr>
          <p:cNvPr id="3" name="Freeform 3"/>
          <p:cNvSpPr/>
          <p:nvPr/>
        </p:nvSpPr>
        <p:spPr>
          <a:xfrm>
            <a:off x="11776956" y="929965"/>
            <a:ext cx="5068703" cy="4317784"/>
          </a:xfrm>
          <a:custGeom>
            <a:avLst/>
            <a:gdLst/>
            <a:ahLst/>
            <a:cxnLst/>
            <a:rect l="l" t="t" r="r" b="b"/>
            <a:pathLst>
              <a:path w="5068703" h="4317784">
                <a:moveTo>
                  <a:pt x="0" y="0"/>
                </a:moveTo>
                <a:lnTo>
                  <a:pt x="5068703" y="0"/>
                </a:lnTo>
                <a:lnTo>
                  <a:pt x="5068703" y="4317784"/>
                </a:lnTo>
                <a:lnTo>
                  <a:pt x="0" y="4317784"/>
                </a:lnTo>
                <a:lnTo>
                  <a:pt x="0" y="0"/>
                </a:lnTo>
                <a:close/>
              </a:path>
            </a:pathLst>
          </a:custGeom>
          <a:blipFill>
            <a:blip r:embed="rId3"/>
            <a:stretch>
              <a:fillRect/>
            </a:stretch>
          </a:blipFill>
        </p:spPr>
        <p:txBody>
          <a:bodyPr/>
          <a:lstStyle/>
          <a:p>
            <a:endParaRPr lang="en-IN"/>
          </a:p>
        </p:txBody>
      </p:sp>
      <p:sp>
        <p:nvSpPr>
          <p:cNvPr id="4" name="Freeform 4"/>
          <p:cNvSpPr/>
          <p:nvPr/>
        </p:nvSpPr>
        <p:spPr>
          <a:xfrm>
            <a:off x="3257334" y="5814234"/>
            <a:ext cx="6300872" cy="4472766"/>
          </a:xfrm>
          <a:custGeom>
            <a:avLst/>
            <a:gdLst/>
            <a:ahLst/>
            <a:cxnLst/>
            <a:rect l="l" t="t" r="r" b="b"/>
            <a:pathLst>
              <a:path w="6300872" h="4472766">
                <a:moveTo>
                  <a:pt x="0" y="0"/>
                </a:moveTo>
                <a:lnTo>
                  <a:pt x="6300872" y="0"/>
                </a:lnTo>
                <a:lnTo>
                  <a:pt x="6300872" y="4472766"/>
                </a:lnTo>
                <a:lnTo>
                  <a:pt x="0" y="4472766"/>
                </a:lnTo>
                <a:lnTo>
                  <a:pt x="0" y="0"/>
                </a:lnTo>
                <a:close/>
              </a:path>
            </a:pathLst>
          </a:custGeom>
          <a:blipFill>
            <a:blip r:embed="rId4"/>
            <a:stretch>
              <a:fillRect/>
            </a:stretch>
          </a:blipFill>
        </p:spPr>
        <p:txBody>
          <a:bodyPr/>
          <a:lstStyle/>
          <a:p>
            <a:endParaRPr lang="en-IN"/>
          </a:p>
        </p:txBody>
      </p:sp>
      <p:sp>
        <p:nvSpPr>
          <p:cNvPr id="5" name="Freeform 5"/>
          <p:cNvSpPr/>
          <p:nvPr/>
        </p:nvSpPr>
        <p:spPr>
          <a:xfrm>
            <a:off x="10917564" y="5814234"/>
            <a:ext cx="4734249" cy="4472766"/>
          </a:xfrm>
          <a:custGeom>
            <a:avLst/>
            <a:gdLst/>
            <a:ahLst/>
            <a:cxnLst/>
            <a:rect l="l" t="t" r="r" b="b"/>
            <a:pathLst>
              <a:path w="4734249" h="4472766">
                <a:moveTo>
                  <a:pt x="0" y="0"/>
                </a:moveTo>
                <a:lnTo>
                  <a:pt x="4734249" y="0"/>
                </a:lnTo>
                <a:lnTo>
                  <a:pt x="4734249" y="4472766"/>
                </a:lnTo>
                <a:lnTo>
                  <a:pt x="0" y="4472766"/>
                </a:lnTo>
                <a:lnTo>
                  <a:pt x="0" y="0"/>
                </a:lnTo>
                <a:close/>
              </a:path>
            </a:pathLst>
          </a:custGeom>
          <a:blipFill>
            <a:blip r:embed="rId5"/>
            <a:stretch>
              <a:fillRect r="-133212"/>
            </a:stretch>
          </a:blipFill>
        </p:spPr>
        <p:txBody>
          <a:bodyPr/>
          <a:lstStyle/>
          <a:p>
            <a:endParaRPr lang="en-IN"/>
          </a:p>
        </p:txBody>
      </p:sp>
      <p:sp>
        <p:nvSpPr>
          <p:cNvPr id="6" name="TextBox 6"/>
          <p:cNvSpPr txBox="1"/>
          <p:nvPr/>
        </p:nvSpPr>
        <p:spPr>
          <a:xfrm>
            <a:off x="1028700" y="473882"/>
            <a:ext cx="1838406" cy="491490"/>
          </a:xfrm>
          <a:prstGeom prst="rect">
            <a:avLst/>
          </a:prstGeom>
        </p:spPr>
        <p:txBody>
          <a:bodyPr lIns="0" tIns="0" rIns="0" bIns="0" rtlCol="0" anchor="t">
            <a:spAutoFit/>
          </a:bodyPr>
          <a:lstStyle/>
          <a:p>
            <a:pPr algn="l">
              <a:lnSpc>
                <a:spcPts val="3600"/>
              </a:lnSpc>
            </a:pPr>
            <a:r>
              <a:rPr lang="en-US" sz="3600">
                <a:solidFill>
                  <a:srgbClr val="271905"/>
                </a:solidFill>
                <a:latin typeface="Alice Bold"/>
              </a:rPr>
              <a:t>ARIMA</a:t>
            </a:r>
          </a:p>
        </p:txBody>
      </p:sp>
      <p:sp>
        <p:nvSpPr>
          <p:cNvPr id="7" name="TextBox 7"/>
          <p:cNvSpPr txBox="1"/>
          <p:nvPr/>
        </p:nvSpPr>
        <p:spPr>
          <a:xfrm>
            <a:off x="12010520" y="419425"/>
            <a:ext cx="1838406" cy="491490"/>
          </a:xfrm>
          <a:prstGeom prst="rect">
            <a:avLst/>
          </a:prstGeom>
        </p:spPr>
        <p:txBody>
          <a:bodyPr lIns="0" tIns="0" rIns="0" bIns="0" rtlCol="0" anchor="t">
            <a:spAutoFit/>
          </a:bodyPr>
          <a:lstStyle/>
          <a:p>
            <a:pPr algn="l">
              <a:lnSpc>
                <a:spcPts val="3600"/>
              </a:lnSpc>
            </a:pPr>
            <a:r>
              <a:rPr lang="en-US" sz="3600">
                <a:solidFill>
                  <a:srgbClr val="271905"/>
                </a:solidFill>
                <a:latin typeface="Alice Bold"/>
              </a:rPr>
              <a:t>SARIMA</a:t>
            </a:r>
          </a:p>
        </p:txBody>
      </p:sp>
      <p:sp>
        <p:nvSpPr>
          <p:cNvPr id="8" name="TextBox 8"/>
          <p:cNvSpPr txBox="1"/>
          <p:nvPr/>
        </p:nvSpPr>
        <p:spPr>
          <a:xfrm>
            <a:off x="869730" y="7146880"/>
            <a:ext cx="1838406" cy="491490"/>
          </a:xfrm>
          <a:prstGeom prst="rect">
            <a:avLst/>
          </a:prstGeom>
        </p:spPr>
        <p:txBody>
          <a:bodyPr lIns="0" tIns="0" rIns="0" bIns="0" rtlCol="0" anchor="t">
            <a:spAutoFit/>
          </a:bodyPr>
          <a:lstStyle/>
          <a:p>
            <a:pPr algn="l">
              <a:lnSpc>
                <a:spcPts val="3600"/>
              </a:lnSpc>
            </a:pPr>
            <a:r>
              <a:rPr lang="en-US" sz="3600">
                <a:solidFill>
                  <a:srgbClr val="271905"/>
                </a:solidFill>
                <a:latin typeface="Alice Bold"/>
              </a:rPr>
              <a:t>XGBoost</a:t>
            </a:r>
          </a:p>
        </p:txBody>
      </p:sp>
      <p:sp>
        <p:nvSpPr>
          <p:cNvPr id="9" name="TextBox 9"/>
          <p:cNvSpPr txBox="1"/>
          <p:nvPr/>
        </p:nvSpPr>
        <p:spPr>
          <a:xfrm>
            <a:off x="15900308" y="6689680"/>
            <a:ext cx="2387692" cy="948690"/>
          </a:xfrm>
          <a:prstGeom prst="rect">
            <a:avLst/>
          </a:prstGeom>
        </p:spPr>
        <p:txBody>
          <a:bodyPr lIns="0" tIns="0" rIns="0" bIns="0" rtlCol="0" anchor="t">
            <a:spAutoFit/>
          </a:bodyPr>
          <a:lstStyle/>
          <a:p>
            <a:pPr algn="l">
              <a:lnSpc>
                <a:spcPts val="3600"/>
              </a:lnSpc>
            </a:pPr>
            <a:r>
              <a:rPr lang="en-US" sz="3600">
                <a:solidFill>
                  <a:srgbClr val="271905"/>
                </a:solidFill>
                <a:latin typeface="Alice Bold"/>
              </a:rPr>
              <a:t>Ensemble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0" y="640848"/>
            <a:ext cx="18288000" cy="6127499"/>
          </a:xfrm>
          <a:prstGeom prst="rect">
            <a:avLst/>
          </a:prstGeom>
        </p:spPr>
        <p:txBody>
          <a:bodyPr lIns="0" tIns="0" rIns="0" bIns="0" rtlCol="0" anchor="t">
            <a:spAutoFit/>
          </a:bodyPr>
          <a:lstStyle/>
          <a:p>
            <a:pPr marL="798820" lvl="1" indent="-399410" algn="just">
              <a:lnSpc>
                <a:spcPts val="6141"/>
              </a:lnSpc>
              <a:spcBef>
                <a:spcPct val="0"/>
              </a:spcBef>
              <a:buFont typeface="Arial"/>
              <a:buChar char="•"/>
            </a:pPr>
            <a:r>
              <a:rPr lang="en-US" sz="3699" u="none" strike="noStrike">
                <a:solidFill>
                  <a:srgbClr val="000000"/>
                </a:solidFill>
                <a:latin typeface="Alice"/>
              </a:rPr>
              <a:t>After comparing all the above models for forecasting this renewable energy generation based on the past monthly data of Solar, Wind, Small hydro and Bio mass energies, It has been observed that the ensemble model of the Random Forest, Gradient Boost and XGBoost gave a better result in the overall machine learning models and time series models where as Seasonal Autoregressive Integrated Moving average (SARIMA) gave better results compared to ARIMA in the traditional time series models alone. So, the forecast obtained through these models can be used for further analysis and 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6037394"/>
            <a:ext cx="2712720" cy="27127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1820" y="-930219"/>
            <a:ext cx="3521040" cy="35210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62806" y="2783994"/>
            <a:ext cx="4904796" cy="1132686"/>
            <a:chOff x="0" y="0"/>
            <a:chExt cx="1291798" cy="298320"/>
          </a:xfrm>
        </p:grpSpPr>
        <p:sp>
          <p:nvSpPr>
            <p:cNvPr id="9" name="Freeform 9"/>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10" name="TextBox 10"/>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774999" y="3104592"/>
            <a:ext cx="3354798" cy="5200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Relevance</a:t>
            </a:r>
          </a:p>
        </p:txBody>
      </p:sp>
      <p:grpSp>
        <p:nvGrpSpPr>
          <p:cNvPr id="12" name="Group 12"/>
          <p:cNvGrpSpPr/>
          <p:nvPr/>
        </p:nvGrpSpPr>
        <p:grpSpPr>
          <a:xfrm>
            <a:off x="6691602" y="2783994"/>
            <a:ext cx="4904796" cy="1132686"/>
            <a:chOff x="0" y="0"/>
            <a:chExt cx="1291798" cy="298320"/>
          </a:xfrm>
        </p:grpSpPr>
        <p:sp>
          <p:nvSpPr>
            <p:cNvPr id="13" name="Freeform 13"/>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14" name="TextBox 14"/>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466601" y="2939415"/>
            <a:ext cx="3354798" cy="9772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Problem Statement</a:t>
            </a:r>
          </a:p>
        </p:txBody>
      </p:sp>
      <p:grpSp>
        <p:nvGrpSpPr>
          <p:cNvPr id="16" name="Group 16"/>
          <p:cNvGrpSpPr/>
          <p:nvPr/>
        </p:nvGrpSpPr>
        <p:grpSpPr>
          <a:xfrm>
            <a:off x="253281" y="6037394"/>
            <a:ext cx="4904796" cy="1132686"/>
            <a:chOff x="0" y="0"/>
            <a:chExt cx="1291798" cy="298320"/>
          </a:xfrm>
        </p:grpSpPr>
        <p:sp>
          <p:nvSpPr>
            <p:cNvPr id="17" name="Freeform 17"/>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18" name="TextBox 18"/>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682761" y="6304761"/>
            <a:ext cx="3354798" cy="5200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Objectives</a:t>
            </a:r>
          </a:p>
        </p:txBody>
      </p:sp>
      <p:grpSp>
        <p:nvGrpSpPr>
          <p:cNvPr id="20" name="Group 20"/>
          <p:cNvGrpSpPr/>
          <p:nvPr/>
        </p:nvGrpSpPr>
        <p:grpSpPr>
          <a:xfrm>
            <a:off x="6691602" y="5984163"/>
            <a:ext cx="4904796" cy="1132686"/>
            <a:chOff x="0" y="0"/>
            <a:chExt cx="1291798" cy="298320"/>
          </a:xfrm>
        </p:grpSpPr>
        <p:sp>
          <p:nvSpPr>
            <p:cNvPr id="21" name="Freeform 21"/>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22" name="TextBox 22"/>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7466601" y="6304761"/>
            <a:ext cx="3354798" cy="5200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Literature Review</a:t>
            </a:r>
          </a:p>
        </p:txBody>
      </p:sp>
      <p:sp>
        <p:nvSpPr>
          <p:cNvPr id="24" name="TextBox 24"/>
          <p:cNvSpPr txBox="1"/>
          <p:nvPr/>
        </p:nvSpPr>
        <p:spPr>
          <a:xfrm>
            <a:off x="2904263" y="340626"/>
            <a:ext cx="9663706" cy="1169670"/>
          </a:xfrm>
          <a:prstGeom prst="rect">
            <a:avLst/>
          </a:prstGeom>
        </p:spPr>
        <p:txBody>
          <a:bodyPr lIns="0" tIns="0" rIns="0" bIns="0" rtlCol="0" anchor="t">
            <a:spAutoFit/>
          </a:bodyPr>
          <a:lstStyle/>
          <a:p>
            <a:pPr algn="ctr">
              <a:lnSpc>
                <a:spcPts val="8640"/>
              </a:lnSpc>
            </a:pPr>
            <a:r>
              <a:rPr lang="en-US" sz="7200">
                <a:solidFill>
                  <a:srgbClr val="271905"/>
                </a:solidFill>
                <a:latin typeface="Bodoni FLF Italics"/>
              </a:rPr>
              <a:t>Table of Content</a:t>
            </a:r>
          </a:p>
        </p:txBody>
      </p:sp>
      <p:grpSp>
        <p:nvGrpSpPr>
          <p:cNvPr id="25" name="Group 25"/>
          <p:cNvGrpSpPr/>
          <p:nvPr/>
        </p:nvGrpSpPr>
        <p:grpSpPr>
          <a:xfrm>
            <a:off x="13124716" y="2783994"/>
            <a:ext cx="4904796" cy="1132686"/>
            <a:chOff x="0" y="0"/>
            <a:chExt cx="1291798" cy="298320"/>
          </a:xfrm>
        </p:grpSpPr>
        <p:sp>
          <p:nvSpPr>
            <p:cNvPr id="26" name="Freeform 26"/>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27" name="TextBox 27"/>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3904502" y="3168015"/>
            <a:ext cx="3354798" cy="5200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Abstract</a:t>
            </a:r>
          </a:p>
        </p:txBody>
      </p:sp>
      <p:grpSp>
        <p:nvGrpSpPr>
          <p:cNvPr id="29" name="Group 29"/>
          <p:cNvGrpSpPr/>
          <p:nvPr/>
        </p:nvGrpSpPr>
        <p:grpSpPr>
          <a:xfrm>
            <a:off x="6691602" y="8691957"/>
            <a:ext cx="4904796" cy="1132686"/>
            <a:chOff x="0" y="0"/>
            <a:chExt cx="1291798" cy="298320"/>
          </a:xfrm>
        </p:grpSpPr>
        <p:sp>
          <p:nvSpPr>
            <p:cNvPr id="30" name="Freeform 30"/>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31" name="TextBox 31"/>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7466601" y="9012555"/>
            <a:ext cx="3354798" cy="5200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Future Scope</a:t>
            </a:r>
          </a:p>
        </p:txBody>
      </p:sp>
      <p:sp>
        <p:nvSpPr>
          <p:cNvPr id="33" name="TextBox 33"/>
          <p:cNvSpPr txBox="1"/>
          <p:nvPr/>
        </p:nvSpPr>
        <p:spPr>
          <a:xfrm>
            <a:off x="13904502" y="6304761"/>
            <a:ext cx="3354798" cy="5200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Methodology</a:t>
            </a:r>
          </a:p>
        </p:txBody>
      </p:sp>
      <p:grpSp>
        <p:nvGrpSpPr>
          <p:cNvPr id="34" name="Group 34"/>
          <p:cNvGrpSpPr/>
          <p:nvPr/>
        </p:nvGrpSpPr>
        <p:grpSpPr>
          <a:xfrm>
            <a:off x="13129503" y="5984163"/>
            <a:ext cx="4904796" cy="1132686"/>
            <a:chOff x="0" y="0"/>
            <a:chExt cx="1291798" cy="298320"/>
          </a:xfrm>
        </p:grpSpPr>
        <p:sp>
          <p:nvSpPr>
            <p:cNvPr id="35" name="Freeform 35"/>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36" name="TextBox 36"/>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336822" y="8691957"/>
            <a:ext cx="4904796" cy="1132686"/>
            <a:chOff x="0" y="0"/>
            <a:chExt cx="1291798" cy="298320"/>
          </a:xfrm>
        </p:grpSpPr>
        <p:sp>
          <p:nvSpPr>
            <p:cNvPr id="38" name="Freeform 38"/>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txBody>
            <a:bodyPr/>
            <a:lstStyle/>
            <a:p>
              <a:endParaRPr lang="en-IN"/>
            </a:p>
          </p:txBody>
        </p:sp>
        <p:sp>
          <p:nvSpPr>
            <p:cNvPr id="39" name="TextBox 39"/>
            <p:cNvSpPr txBox="1"/>
            <p:nvPr/>
          </p:nvSpPr>
          <p:spPr>
            <a:xfrm>
              <a:off x="0" y="-47625"/>
              <a:ext cx="1291798" cy="345945"/>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682761" y="8783955"/>
            <a:ext cx="4212918" cy="977265"/>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Results and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0" y="447675"/>
            <a:ext cx="5858619" cy="1038225"/>
          </a:xfrm>
          <a:prstGeom prst="rect">
            <a:avLst/>
          </a:prstGeom>
        </p:spPr>
        <p:txBody>
          <a:bodyPr lIns="0" tIns="0" rIns="0" bIns="0" rtlCol="0" anchor="t">
            <a:spAutoFit/>
          </a:bodyPr>
          <a:lstStyle/>
          <a:p>
            <a:pPr algn="ctr">
              <a:lnSpc>
                <a:spcPts val="8400"/>
              </a:lnSpc>
              <a:spcBef>
                <a:spcPct val="0"/>
              </a:spcBef>
            </a:pPr>
            <a:r>
              <a:rPr lang="en-US" sz="6000">
                <a:solidFill>
                  <a:srgbClr val="000000"/>
                </a:solidFill>
                <a:latin typeface="Alice"/>
              </a:rPr>
              <a:t>Future Scope</a:t>
            </a:r>
          </a:p>
        </p:txBody>
      </p:sp>
      <p:sp>
        <p:nvSpPr>
          <p:cNvPr id="3" name="TextBox 3"/>
          <p:cNvSpPr txBox="1"/>
          <p:nvPr/>
        </p:nvSpPr>
        <p:spPr>
          <a:xfrm>
            <a:off x="514350" y="2062530"/>
            <a:ext cx="17385919" cy="6809997"/>
          </a:xfrm>
          <a:prstGeom prst="rect">
            <a:avLst/>
          </a:prstGeom>
        </p:spPr>
        <p:txBody>
          <a:bodyPr lIns="0" tIns="0" rIns="0" bIns="0" rtlCol="0" anchor="t">
            <a:spAutoFit/>
          </a:bodyPr>
          <a:lstStyle/>
          <a:p>
            <a:pPr marL="0" lvl="0" indent="0" algn="just">
              <a:lnSpc>
                <a:spcPts val="6047"/>
              </a:lnSpc>
              <a:spcBef>
                <a:spcPct val="0"/>
              </a:spcBef>
            </a:pPr>
            <a:r>
              <a:rPr lang="en-US" sz="3599" u="none" strike="noStrike">
                <a:solidFill>
                  <a:srgbClr val="F4EADB"/>
                </a:solidFill>
                <a:latin typeface="Alice"/>
              </a:rPr>
              <a:t>Deep learning models like Recurrent Neural Networks (RNN) namely Long Short-Term Memory (LSTM) and advanced models like FB Prophet etc can also be used for further analysis or comparison with the above tested models. But the main result or focus of all these models is to forecast the demand of the power generation through renewable energies. This demand forecast can be used to develop plans to increase the capacities of the renewable energy plants in the respective states. And also the effect of various factors in the energy production from these renewable energy sources can also be studied and analysed as that also plays a major role in the power generation and its demand.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6347" y="202600"/>
            <a:ext cx="6273519" cy="1169670"/>
          </a:xfrm>
          <a:prstGeom prst="rect">
            <a:avLst/>
          </a:prstGeom>
        </p:spPr>
        <p:txBody>
          <a:bodyPr lIns="0" tIns="0" rIns="0" bIns="0" rtlCol="0" anchor="t">
            <a:spAutoFit/>
          </a:bodyPr>
          <a:lstStyle/>
          <a:p>
            <a:pPr marL="0" lvl="0" indent="0" algn="l">
              <a:lnSpc>
                <a:spcPts val="8640"/>
              </a:lnSpc>
              <a:spcBef>
                <a:spcPct val="0"/>
              </a:spcBef>
            </a:pPr>
            <a:r>
              <a:rPr lang="en-US" sz="7200" u="none" strike="noStrike" dirty="0">
                <a:solidFill>
                  <a:srgbClr val="271905"/>
                </a:solidFill>
                <a:latin typeface="Bodoni FLF Italics"/>
              </a:rPr>
              <a:t>References</a:t>
            </a:r>
          </a:p>
        </p:txBody>
      </p:sp>
      <p:sp>
        <p:nvSpPr>
          <p:cNvPr id="3" name="TextBox 3"/>
          <p:cNvSpPr txBox="1"/>
          <p:nvPr/>
        </p:nvSpPr>
        <p:spPr>
          <a:xfrm>
            <a:off x="261389" y="1267495"/>
            <a:ext cx="17599910" cy="8519810"/>
          </a:xfrm>
          <a:prstGeom prst="rect">
            <a:avLst/>
          </a:prstGeom>
        </p:spPr>
        <p:txBody>
          <a:bodyPr lIns="0" tIns="0" rIns="0" bIns="0" rtlCol="0" anchor="t">
            <a:spAutoFit/>
          </a:bodyPr>
          <a:lstStyle/>
          <a:p>
            <a:pPr marL="699723" lvl="1" indent="-349862" algn="just">
              <a:lnSpc>
                <a:spcPts val="4829"/>
              </a:lnSpc>
              <a:buFont typeface="Arial"/>
              <a:buChar char="•"/>
            </a:pPr>
            <a:r>
              <a:rPr lang="en-US" sz="3240">
                <a:solidFill>
                  <a:srgbClr val="271905"/>
                </a:solidFill>
                <a:latin typeface="Alice"/>
              </a:rPr>
              <a:t>A Review of deep learning for renewable energy forecasting by Huaizhi Wanga, Zhenxing Leia, Xian Zhangb, Bin Zhouc, Jianchun Penga,2019.</a:t>
            </a:r>
          </a:p>
          <a:p>
            <a:pPr marL="699723" lvl="1" indent="-349862" algn="just">
              <a:lnSpc>
                <a:spcPts val="4829"/>
              </a:lnSpc>
              <a:buFont typeface="Arial"/>
              <a:buChar char="•"/>
            </a:pPr>
            <a:r>
              <a:rPr lang="en-US" sz="3240">
                <a:solidFill>
                  <a:srgbClr val="271905"/>
                </a:solidFill>
                <a:latin typeface="Alice"/>
              </a:rPr>
              <a:t>The future of forecasting Renewable energy by Conor Sweeney1,2 | Ricardo J. Bessa3 | Jethro Browell4 | Pierre Pinson5, 2019.</a:t>
            </a:r>
          </a:p>
          <a:p>
            <a:pPr marL="699723" lvl="1" indent="-349862" algn="just">
              <a:lnSpc>
                <a:spcPts val="4829"/>
              </a:lnSpc>
              <a:buFont typeface="Arial"/>
              <a:buChar char="•"/>
            </a:pPr>
            <a:r>
              <a:rPr lang="en-US" sz="3240">
                <a:solidFill>
                  <a:srgbClr val="271905"/>
                </a:solidFill>
                <a:latin typeface="Alice"/>
              </a:rPr>
              <a:t>A deep learning -based forecasting model for renewable energy scenarios to guide sustainable energy policy: A case study in Korea by KiJeon Nam a,1, Soonho Hwangbo b,1, ChangKyoo Yoo a , 2020.</a:t>
            </a:r>
          </a:p>
          <a:p>
            <a:pPr marL="699723" lvl="1" indent="-349862" algn="just">
              <a:lnSpc>
                <a:spcPts val="4829"/>
              </a:lnSpc>
              <a:buFont typeface="Arial"/>
              <a:buChar char="•"/>
            </a:pPr>
            <a:r>
              <a:rPr lang="en-US" sz="3240">
                <a:solidFill>
                  <a:srgbClr val="271905"/>
                </a:solidFill>
                <a:latin typeface="Alice"/>
              </a:rPr>
              <a:t>Multi-aspect Renewable energy Forecasting by Roberto Corizzo , Michelangelo Ceci , Hadi Fanaee-T , Joao Gama ,2020.</a:t>
            </a:r>
          </a:p>
          <a:p>
            <a:pPr marL="699723" lvl="1" indent="-349862" algn="just">
              <a:lnSpc>
                <a:spcPts val="4829"/>
              </a:lnSpc>
              <a:buFont typeface="Arial"/>
              <a:buChar char="•"/>
            </a:pPr>
            <a:r>
              <a:rPr lang="en-US" sz="3240">
                <a:solidFill>
                  <a:srgbClr val="271905"/>
                </a:solidFill>
                <a:latin typeface="Alice"/>
              </a:rPr>
              <a:t>Future Scope of Solar Energy in India by Bharat Raj Singh and Omkar Singh, 2016.</a:t>
            </a:r>
          </a:p>
          <a:p>
            <a:pPr marL="699723" lvl="1" indent="-349862" algn="just">
              <a:lnSpc>
                <a:spcPts val="4829"/>
              </a:lnSpc>
              <a:buFont typeface="Arial"/>
              <a:buChar char="•"/>
            </a:pPr>
            <a:r>
              <a:rPr lang="en-US" sz="3240">
                <a:solidFill>
                  <a:srgbClr val="271905"/>
                </a:solidFill>
                <a:latin typeface="Alice"/>
              </a:rPr>
              <a:t>Spatial Autocorrelation and Entropy for renewable energy forecasting by Michelangelo Ceci , Roberto Corizzo, Donato Malerba, Aleksandra Rashkovska, 2019.</a:t>
            </a:r>
          </a:p>
          <a:p>
            <a:pPr marL="699723" lvl="1" indent="-349862" algn="just">
              <a:lnSpc>
                <a:spcPts val="4829"/>
              </a:lnSpc>
              <a:buFont typeface="Arial"/>
              <a:buChar char="•"/>
            </a:pPr>
            <a:r>
              <a:rPr lang="en-US" sz="3240">
                <a:solidFill>
                  <a:srgbClr val="271905"/>
                </a:solidFill>
                <a:latin typeface="Alice"/>
              </a:rPr>
              <a:t>Towards Data Markets in Renewable Energy Forecasting by Carla Goncalves,Pierre Pinson, Ricardo J. Bessa , 2020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grpSp>
        <p:nvGrpSpPr>
          <p:cNvPr id="2" name="Group 2"/>
          <p:cNvGrpSpPr/>
          <p:nvPr/>
        </p:nvGrpSpPr>
        <p:grpSpPr>
          <a:xfrm>
            <a:off x="1363492" y="8746101"/>
            <a:ext cx="3521040" cy="352104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021348" y="3962400"/>
            <a:ext cx="9663706" cy="1743075"/>
          </a:xfrm>
          <a:prstGeom prst="rect">
            <a:avLst/>
          </a:prstGeom>
        </p:spPr>
        <p:txBody>
          <a:bodyPr lIns="0" tIns="0" rIns="0" bIns="0" rtlCol="0" anchor="t">
            <a:spAutoFit/>
          </a:bodyPr>
          <a:lstStyle/>
          <a:p>
            <a:pPr algn="ctr">
              <a:lnSpc>
                <a:spcPts val="13078"/>
              </a:lnSpc>
            </a:pPr>
            <a:r>
              <a:rPr lang="en-US" sz="10899">
                <a:solidFill>
                  <a:srgbClr val="F4EADB"/>
                </a:solidFill>
                <a:latin typeface="Bodoni FLF Italics"/>
              </a:rPr>
              <a:t>Thank You</a:t>
            </a:r>
          </a:p>
        </p:txBody>
      </p:sp>
      <p:sp>
        <p:nvSpPr>
          <p:cNvPr id="6" name="TextBox 6"/>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967D55"/>
                </a:solidFill>
                <a:latin typeface="Alice"/>
              </a:rPr>
              <a:t>reallygreatsite.com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2452784" y="8405337"/>
            <a:ext cx="4249100" cy="4249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89502" y="-2038670"/>
            <a:ext cx="3067370" cy="3067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471300" y="789752"/>
            <a:ext cx="9663706" cy="1169670"/>
          </a:xfrm>
          <a:prstGeom prst="rect">
            <a:avLst/>
          </a:prstGeom>
        </p:spPr>
        <p:txBody>
          <a:bodyPr lIns="0" tIns="0" rIns="0" bIns="0" rtlCol="0" anchor="t">
            <a:spAutoFit/>
          </a:bodyPr>
          <a:lstStyle/>
          <a:p>
            <a:pPr algn="ctr">
              <a:lnSpc>
                <a:spcPts val="8640"/>
              </a:lnSpc>
            </a:pPr>
            <a:r>
              <a:rPr lang="en-US" sz="7200">
                <a:solidFill>
                  <a:srgbClr val="271905"/>
                </a:solidFill>
                <a:latin typeface="Bodoni FLF Italics"/>
              </a:rPr>
              <a:t>Relevance</a:t>
            </a:r>
          </a:p>
        </p:txBody>
      </p:sp>
      <p:sp>
        <p:nvSpPr>
          <p:cNvPr id="9" name="TextBox 9"/>
          <p:cNvSpPr txBox="1"/>
          <p:nvPr/>
        </p:nvSpPr>
        <p:spPr>
          <a:xfrm>
            <a:off x="789502" y="2172335"/>
            <a:ext cx="17005146" cy="6902450"/>
          </a:xfrm>
          <a:prstGeom prst="rect">
            <a:avLst/>
          </a:prstGeom>
        </p:spPr>
        <p:txBody>
          <a:bodyPr lIns="0" tIns="0" rIns="0" bIns="0" rtlCol="0" anchor="t">
            <a:spAutoFit/>
          </a:bodyPr>
          <a:lstStyle/>
          <a:p>
            <a:pPr marL="604519" lvl="1" indent="-302260" algn="just">
              <a:lnSpc>
                <a:spcPts val="4759"/>
              </a:lnSpc>
              <a:buFont typeface="Arial"/>
              <a:buChar char="•"/>
            </a:pPr>
            <a:r>
              <a:rPr lang="en-US" sz="2799">
                <a:solidFill>
                  <a:srgbClr val="271905"/>
                </a:solidFill>
                <a:latin typeface="Alice"/>
              </a:rPr>
              <a:t>Renewable energy is one of the most effective and sustainable alternative to the fossil fuels or non renewable energy.</a:t>
            </a:r>
          </a:p>
          <a:p>
            <a:pPr marL="647698" lvl="1" indent="-323849" algn="just">
              <a:lnSpc>
                <a:spcPts val="5099"/>
              </a:lnSpc>
              <a:buFont typeface="Arial"/>
              <a:buChar char="•"/>
            </a:pPr>
            <a:r>
              <a:rPr lang="en-US" sz="2999">
                <a:solidFill>
                  <a:srgbClr val="271905"/>
                </a:solidFill>
                <a:latin typeface="Alice"/>
              </a:rPr>
              <a:t>Renewable energy is derived from naturally replenishing sources that are virtually inexhaustible over human timescales, such as sunlight, wind, water (hydro), biomass, and geothermal heat.</a:t>
            </a:r>
          </a:p>
          <a:p>
            <a:pPr marL="647698" lvl="1" indent="-323849" algn="just">
              <a:lnSpc>
                <a:spcPts val="5099"/>
              </a:lnSpc>
              <a:buFont typeface="Arial"/>
              <a:buChar char="•"/>
            </a:pPr>
            <a:r>
              <a:rPr lang="en-US" sz="2999">
                <a:solidFill>
                  <a:srgbClr val="271905"/>
                </a:solidFill>
                <a:latin typeface="Alice"/>
              </a:rPr>
              <a:t>Renewable energy sources produce minimal or no greenhouse gas emissions during energy generation, unlike fossil fuels, which contribute to climate change and air pollution. They help reduce reliance on fossil fuels and mitigate environmental impacts.</a:t>
            </a:r>
          </a:p>
          <a:p>
            <a:pPr marL="647698" lvl="1" indent="-323849" algn="just">
              <a:lnSpc>
                <a:spcPts val="5099"/>
              </a:lnSpc>
              <a:buFont typeface="Arial"/>
              <a:buChar char="•"/>
            </a:pPr>
            <a:r>
              <a:rPr lang="en-US" sz="2999">
                <a:solidFill>
                  <a:srgbClr val="271905"/>
                </a:solidFill>
                <a:latin typeface="Alice"/>
              </a:rPr>
              <a:t>Renewable energy encompasses a diverse range of technologies, including solar photovoltaic (PV) and solar thermal, wind turbines, hydropower plants, biomass combustion, geothermal power plants, and tidal energy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3010200" y="8961121"/>
            <a:ext cx="4249100" cy="4249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89502" y="-2333945"/>
            <a:ext cx="3067370" cy="3067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666750"/>
            <a:ext cx="9663706" cy="1169670"/>
          </a:xfrm>
          <a:prstGeom prst="rect">
            <a:avLst/>
          </a:prstGeom>
        </p:spPr>
        <p:txBody>
          <a:bodyPr lIns="0" tIns="0" rIns="0" bIns="0" rtlCol="0" anchor="t">
            <a:spAutoFit/>
          </a:bodyPr>
          <a:lstStyle/>
          <a:p>
            <a:pPr algn="ctr">
              <a:lnSpc>
                <a:spcPts val="8640"/>
              </a:lnSpc>
            </a:pPr>
            <a:r>
              <a:rPr lang="en-US" sz="7200">
                <a:solidFill>
                  <a:srgbClr val="271905"/>
                </a:solidFill>
                <a:latin typeface="Bodoni FLF Italics"/>
              </a:rPr>
              <a:t>Problem Statement</a:t>
            </a:r>
          </a:p>
        </p:txBody>
      </p:sp>
      <p:sp>
        <p:nvSpPr>
          <p:cNvPr id="9" name="TextBox 9"/>
          <p:cNvSpPr txBox="1"/>
          <p:nvPr/>
        </p:nvSpPr>
        <p:spPr>
          <a:xfrm>
            <a:off x="542985" y="1988820"/>
            <a:ext cx="16562158" cy="6972300"/>
          </a:xfrm>
          <a:prstGeom prst="rect">
            <a:avLst/>
          </a:prstGeom>
        </p:spPr>
        <p:txBody>
          <a:bodyPr lIns="0" tIns="0" rIns="0" bIns="0" rtlCol="0" anchor="t">
            <a:spAutoFit/>
          </a:bodyPr>
          <a:lstStyle/>
          <a:p>
            <a:pPr marL="647698" lvl="1" indent="-323849" algn="just">
              <a:lnSpc>
                <a:spcPts val="5099"/>
              </a:lnSpc>
              <a:spcBef>
                <a:spcPct val="0"/>
              </a:spcBef>
              <a:buFont typeface="Arial"/>
              <a:buChar char="•"/>
            </a:pPr>
            <a:r>
              <a:rPr lang="en-US" sz="2999" u="none" strike="noStrike">
                <a:solidFill>
                  <a:srgbClr val="271905"/>
                </a:solidFill>
                <a:latin typeface="Alice"/>
              </a:rPr>
              <a:t>India stands 4th globally in Renewable Energy Installed Capacity (including Large Hydro), 4th in Wind Power capacity &amp; 4th in Solar Power capacity .The country has set an enhanced target at the COP26 of 500 GW of non-fossil fuel-based energy by 2030.</a:t>
            </a:r>
          </a:p>
          <a:p>
            <a:pPr marL="647698" lvl="1" indent="-323849" algn="just">
              <a:lnSpc>
                <a:spcPts val="5099"/>
              </a:lnSpc>
              <a:spcBef>
                <a:spcPct val="0"/>
              </a:spcBef>
              <a:buFont typeface="Arial"/>
              <a:buChar char="•"/>
            </a:pPr>
            <a:r>
              <a:rPr lang="en-US" sz="2999" u="none" strike="noStrike">
                <a:solidFill>
                  <a:srgbClr val="271905"/>
                </a:solidFill>
                <a:latin typeface="Alice"/>
              </a:rPr>
              <a:t>India’s installed non-fossil fuel capacity has increased 396% in the last 8.5 years and stands at more than 179.57 GW (including large Hydro and nuclear), about 42% of the country’s total capacity (as of Nov 2023). India saw the highest year-on-year growth in renewable energy additions of 9.83% in 2022.</a:t>
            </a:r>
          </a:p>
          <a:p>
            <a:pPr marL="647698" lvl="1" indent="-323849" algn="just">
              <a:lnSpc>
                <a:spcPts val="5099"/>
              </a:lnSpc>
              <a:spcBef>
                <a:spcPct val="0"/>
              </a:spcBef>
              <a:buFont typeface="Arial"/>
              <a:buChar char="•"/>
            </a:pPr>
            <a:r>
              <a:rPr lang="en-US" sz="2999" u="none" strike="noStrike">
                <a:solidFill>
                  <a:srgbClr val="271905"/>
                </a:solidFill>
                <a:latin typeface="Alice"/>
              </a:rPr>
              <a:t>With the increasing integration of renewable energy sources like wind and solar into the power grid, accurate forecasting becomes crucial for efficient grid operation and energy management and the focus of this research is on implementing various time series models in order to check the performance and obtain better forecasts.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1715211" y="-66675"/>
            <a:ext cx="9663706" cy="1169670"/>
          </a:xfrm>
          <a:prstGeom prst="rect">
            <a:avLst/>
          </a:prstGeom>
        </p:spPr>
        <p:txBody>
          <a:bodyPr lIns="0" tIns="0" rIns="0" bIns="0" rtlCol="0" anchor="t">
            <a:spAutoFit/>
          </a:bodyPr>
          <a:lstStyle/>
          <a:p>
            <a:pPr algn="ctr">
              <a:lnSpc>
                <a:spcPts val="8640"/>
              </a:lnSpc>
            </a:pPr>
            <a:r>
              <a:rPr lang="en-US" sz="7200">
                <a:solidFill>
                  <a:srgbClr val="271905"/>
                </a:solidFill>
                <a:latin typeface="Bodoni FLF Italics"/>
              </a:rPr>
              <a:t>Abstract</a:t>
            </a:r>
          </a:p>
        </p:txBody>
      </p:sp>
      <p:grpSp>
        <p:nvGrpSpPr>
          <p:cNvPr id="3" name="Group 3"/>
          <p:cNvGrpSpPr/>
          <p:nvPr/>
        </p:nvGrpSpPr>
        <p:grpSpPr>
          <a:xfrm>
            <a:off x="17513466" y="9046528"/>
            <a:ext cx="1549068" cy="154906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383441" y="-3163553"/>
            <a:ext cx="5268290" cy="526829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16506" y="1359993"/>
            <a:ext cx="17454988" cy="10001504"/>
          </a:xfrm>
          <a:prstGeom prst="rect">
            <a:avLst/>
          </a:prstGeom>
        </p:spPr>
        <p:txBody>
          <a:bodyPr lIns="0" tIns="0" rIns="0" bIns="0" rtlCol="0" anchor="t">
            <a:spAutoFit/>
          </a:bodyPr>
          <a:lstStyle/>
          <a:p>
            <a:pPr algn="just">
              <a:lnSpc>
                <a:spcPts val="3807"/>
              </a:lnSpc>
            </a:pPr>
            <a:r>
              <a:rPr lang="en-US" sz="2799" dirty="0">
                <a:solidFill>
                  <a:srgbClr val="271905"/>
                </a:solidFill>
                <a:latin typeface="Alice"/>
              </a:rPr>
              <a:t>The term "renewable energy" describes energy produced from naturally occurring resources, such as biomass, geothermal heat, wind, sunshine, and water (hydro). In contrast to fossil fuels, which are limited and release pollutants into the atmosphere and contribute to climate change when burned, renewable energy sources are thought to be sustainable and have negligible environmental effects.</a:t>
            </a:r>
          </a:p>
          <a:p>
            <a:pPr algn="just">
              <a:lnSpc>
                <a:spcPts val="3807"/>
              </a:lnSpc>
            </a:pPr>
            <a:endParaRPr lang="en-US" sz="2799" dirty="0">
              <a:solidFill>
                <a:srgbClr val="271905"/>
              </a:solidFill>
              <a:latin typeface="Alice"/>
            </a:endParaRPr>
          </a:p>
          <a:p>
            <a:pPr algn="just">
              <a:lnSpc>
                <a:spcPts val="3807"/>
              </a:lnSpc>
            </a:pPr>
            <a:r>
              <a:rPr lang="en-US" sz="2799" dirty="0">
                <a:solidFill>
                  <a:srgbClr val="271905"/>
                </a:solidFill>
                <a:latin typeface="Alice"/>
              </a:rPr>
              <a:t>The utilization of renewable energy sources is deemed essential in the fight against climate change and the shift to a more ecologically friendly and sustainable energy system. They have many advantages, including as lowering greenhouse gas emissions, improving energy security, generating employment, and fostering economic growth.</a:t>
            </a:r>
          </a:p>
          <a:p>
            <a:pPr algn="just">
              <a:lnSpc>
                <a:spcPts val="3807"/>
              </a:lnSpc>
            </a:pPr>
            <a:endParaRPr lang="en-US" sz="2799" dirty="0">
              <a:solidFill>
                <a:srgbClr val="271905"/>
              </a:solidFill>
              <a:latin typeface="Alice"/>
            </a:endParaRPr>
          </a:p>
          <a:p>
            <a:pPr algn="just">
              <a:lnSpc>
                <a:spcPts val="3807"/>
              </a:lnSpc>
            </a:pPr>
            <a:r>
              <a:rPr lang="en-US" sz="2799" dirty="0">
                <a:solidFill>
                  <a:srgbClr val="271905"/>
                </a:solidFill>
                <a:latin typeface="Alice"/>
              </a:rPr>
              <a:t>The report starts with a summary of the state of renewable energy in India, emphasizing investment patterns, regulatory measures, and technical developments that have impacted the sector's expansion in the last ten years. Visualization has been carried out to identify the growth and trends in various sources of renewable energy installation capacities and power generation in every state using </a:t>
            </a:r>
            <a:r>
              <a:rPr lang="en-US" sz="2799" dirty="0" err="1">
                <a:solidFill>
                  <a:srgbClr val="271905"/>
                </a:solidFill>
                <a:latin typeface="Alice"/>
              </a:rPr>
              <a:t>PowerBi</a:t>
            </a:r>
            <a:r>
              <a:rPr lang="en-US" sz="2799" dirty="0">
                <a:solidFill>
                  <a:srgbClr val="271905"/>
                </a:solidFill>
                <a:latin typeface="Alice"/>
              </a:rPr>
              <a:t>. In order to predict future patterns in renewable energy consumption, a variety of time series models are then used to the data, such as autoregressive integrated moving average (ARIMA),</a:t>
            </a:r>
            <a:r>
              <a:rPr lang="en-US" sz="2799" dirty="0" err="1">
                <a:solidFill>
                  <a:srgbClr val="271905"/>
                </a:solidFill>
                <a:latin typeface="Alice"/>
              </a:rPr>
              <a:t>XGBoost</a:t>
            </a:r>
            <a:r>
              <a:rPr lang="en-US" sz="2799" dirty="0">
                <a:solidFill>
                  <a:srgbClr val="271905"/>
                </a:solidFill>
                <a:latin typeface="Alice"/>
              </a:rPr>
              <a:t> and other techniques. This analysis is helpful in identifying the future scope of renewable energy in India and its contribution in the energy sector.</a:t>
            </a:r>
          </a:p>
          <a:p>
            <a:pPr algn="just">
              <a:lnSpc>
                <a:spcPts val="3807"/>
              </a:lnSpc>
            </a:pPr>
            <a:endParaRPr lang="en-US" sz="2799" dirty="0">
              <a:solidFill>
                <a:srgbClr val="271905"/>
              </a:solidFill>
              <a:latin typeface="Alice"/>
            </a:endParaRPr>
          </a:p>
          <a:p>
            <a:pPr algn="just">
              <a:lnSpc>
                <a:spcPts val="3807"/>
              </a:lnSpc>
            </a:pPr>
            <a:r>
              <a:rPr lang="en-US" sz="2799" dirty="0">
                <a:solidFill>
                  <a:srgbClr val="271905"/>
                </a:solidFill>
                <a:latin typeface="Alice"/>
              </a:rPr>
              <a:t>Key words: Renewable energy, Sustainability, Solar energy, Time series analysis, </a:t>
            </a:r>
            <a:r>
              <a:rPr lang="en-US" sz="2799" dirty="0" err="1">
                <a:solidFill>
                  <a:srgbClr val="271905"/>
                </a:solidFill>
                <a:latin typeface="Alice"/>
              </a:rPr>
              <a:t>PowerBi</a:t>
            </a:r>
            <a:r>
              <a:rPr lang="en-US" sz="2799" dirty="0">
                <a:solidFill>
                  <a:srgbClr val="271905"/>
                </a:solidFill>
                <a:latin typeface="Alice"/>
              </a:rPr>
              <a:t>.</a:t>
            </a:r>
          </a:p>
          <a:p>
            <a:pPr algn="just">
              <a:lnSpc>
                <a:spcPts val="3807"/>
              </a:lnSpc>
            </a:pPr>
            <a:endParaRPr lang="en-US" sz="2799" dirty="0">
              <a:solidFill>
                <a:srgbClr val="271905"/>
              </a:solidFill>
              <a:latin typeface="Ali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1848862" y="39876"/>
            <a:ext cx="9663706" cy="1169670"/>
          </a:xfrm>
          <a:prstGeom prst="rect">
            <a:avLst/>
          </a:prstGeom>
        </p:spPr>
        <p:txBody>
          <a:bodyPr lIns="0" tIns="0" rIns="0" bIns="0" rtlCol="0" anchor="t">
            <a:spAutoFit/>
          </a:bodyPr>
          <a:lstStyle/>
          <a:p>
            <a:pPr algn="ctr">
              <a:lnSpc>
                <a:spcPts val="8640"/>
              </a:lnSpc>
            </a:pPr>
            <a:r>
              <a:rPr lang="en-US" sz="7200">
                <a:solidFill>
                  <a:srgbClr val="F4EADB"/>
                </a:solidFill>
                <a:latin typeface="Bodoni FLF Italics"/>
              </a:rPr>
              <a:t>Objectives</a:t>
            </a:r>
          </a:p>
        </p:txBody>
      </p:sp>
      <p:sp>
        <p:nvSpPr>
          <p:cNvPr id="3" name="TextBox 3"/>
          <p:cNvSpPr txBox="1"/>
          <p:nvPr/>
        </p:nvSpPr>
        <p:spPr>
          <a:xfrm>
            <a:off x="445468" y="1289112"/>
            <a:ext cx="16813832" cy="7516368"/>
          </a:xfrm>
          <a:prstGeom prst="rect">
            <a:avLst/>
          </a:prstGeom>
        </p:spPr>
        <p:txBody>
          <a:bodyPr lIns="0" tIns="0" rIns="0" bIns="0" rtlCol="0" anchor="t">
            <a:spAutoFit/>
          </a:bodyPr>
          <a:lstStyle/>
          <a:p>
            <a:pPr marL="777240" lvl="1" indent="-388620" algn="l">
              <a:lnSpc>
                <a:spcPts val="5436"/>
              </a:lnSpc>
              <a:buFont typeface="Arial"/>
              <a:buChar char="•"/>
            </a:pPr>
            <a:r>
              <a:rPr lang="en-US" sz="3600">
                <a:solidFill>
                  <a:srgbClr val="F4EADB"/>
                </a:solidFill>
                <a:latin typeface="Alice"/>
              </a:rPr>
              <a:t>The main objective of this research is firstly to collect the state wise data about monthly generation of energy from renewable sources such as solar, wind, bio mass, small hydro etc and also the data about the installed capacities of energies in various states</a:t>
            </a:r>
          </a:p>
          <a:p>
            <a:pPr marL="777240" lvl="1" indent="-388620" algn="l">
              <a:lnSpc>
                <a:spcPts val="5436"/>
              </a:lnSpc>
              <a:buFont typeface="Arial"/>
              <a:buChar char="•"/>
            </a:pPr>
            <a:r>
              <a:rPr lang="en-US" sz="3600">
                <a:solidFill>
                  <a:srgbClr val="F4EADB"/>
                </a:solidFill>
                <a:latin typeface="Alice"/>
              </a:rPr>
              <a:t>Later visualize this data to gather insights about various states production of energy from renewable sources.</a:t>
            </a:r>
          </a:p>
          <a:p>
            <a:pPr marL="777240" lvl="1" indent="-388620" algn="l">
              <a:lnSpc>
                <a:spcPts val="5436"/>
              </a:lnSpc>
              <a:buFont typeface="Arial"/>
              <a:buChar char="•"/>
            </a:pPr>
            <a:r>
              <a:rPr lang="en-US" sz="3600">
                <a:solidFill>
                  <a:srgbClr val="F4EADB"/>
                </a:solidFill>
                <a:latin typeface="Alice"/>
              </a:rPr>
              <a:t>The second objective of this research is to forecast the monthly power generation for the coming periods in order to understand the future requirement or demand of the energy .</a:t>
            </a:r>
          </a:p>
          <a:p>
            <a:pPr marL="777240" lvl="1" indent="-388620" algn="l">
              <a:lnSpc>
                <a:spcPts val="5436"/>
              </a:lnSpc>
              <a:buFont typeface="Arial"/>
              <a:buChar char="•"/>
            </a:pPr>
            <a:r>
              <a:rPr lang="en-US" sz="3600">
                <a:solidFill>
                  <a:srgbClr val="F4EADB"/>
                </a:solidFill>
                <a:latin typeface="Alice"/>
              </a:rPr>
              <a:t>Various models of Time series analysis and Machine learning have been used for this forecasting.</a:t>
            </a:r>
          </a:p>
        </p:txBody>
      </p:sp>
      <p:grpSp>
        <p:nvGrpSpPr>
          <p:cNvPr id="4" name="Group 4"/>
          <p:cNvGrpSpPr/>
          <p:nvPr/>
        </p:nvGrpSpPr>
        <p:grpSpPr>
          <a:xfrm>
            <a:off x="16593978" y="658048"/>
            <a:ext cx="2046866" cy="204686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p:spPr>
          <p:txBody>
            <a:bodyPr/>
            <a:lstStyle/>
            <a:p>
              <a:endParaRPr lang="en-IN"/>
            </a:p>
          </p:txBody>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2492340" y="4219596"/>
            <a:ext cx="3521040" cy="352104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593351" y="410527"/>
            <a:ext cx="10167523" cy="1169670"/>
          </a:xfrm>
          <a:prstGeom prst="rect">
            <a:avLst/>
          </a:prstGeom>
        </p:spPr>
        <p:txBody>
          <a:bodyPr lIns="0" tIns="0" rIns="0" bIns="0" rtlCol="0" anchor="t">
            <a:spAutoFit/>
          </a:bodyPr>
          <a:lstStyle/>
          <a:p>
            <a:pPr algn="l">
              <a:lnSpc>
                <a:spcPts val="8640"/>
              </a:lnSpc>
            </a:pPr>
            <a:r>
              <a:rPr lang="en-US" sz="7200">
                <a:solidFill>
                  <a:srgbClr val="271905"/>
                </a:solidFill>
                <a:latin typeface="Bodoni FLF Italics"/>
              </a:rPr>
              <a:t>Literature Review</a:t>
            </a:r>
          </a:p>
        </p:txBody>
      </p:sp>
      <p:grpSp>
        <p:nvGrpSpPr>
          <p:cNvPr id="3" name="Group 3"/>
          <p:cNvGrpSpPr/>
          <p:nvPr/>
        </p:nvGrpSpPr>
        <p:grpSpPr>
          <a:xfrm>
            <a:off x="16619608" y="-1121382"/>
            <a:ext cx="2150082" cy="215008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027891" y="9258300"/>
            <a:ext cx="5603430" cy="560343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93351" y="1759267"/>
            <a:ext cx="17101299" cy="7612661"/>
          </a:xfrm>
          <a:prstGeom prst="rect">
            <a:avLst/>
          </a:prstGeom>
        </p:spPr>
        <p:txBody>
          <a:bodyPr lIns="0" tIns="0" rIns="0" bIns="0" rtlCol="0" anchor="t">
            <a:spAutoFit/>
          </a:bodyPr>
          <a:lstStyle/>
          <a:p>
            <a:pPr algn="just">
              <a:lnSpc>
                <a:spcPts val="4639"/>
              </a:lnSpc>
            </a:pPr>
            <a:r>
              <a:rPr lang="en-US" sz="2899" dirty="0">
                <a:solidFill>
                  <a:srgbClr val="271905"/>
                </a:solidFill>
                <a:latin typeface="Alice"/>
              </a:rPr>
              <a:t>Traditional forecasting methods often face challenges in handling the complex and nonlinear nature of renewable energy data. Deep learning, a subset of machine learning, has shown promise in addressing these challenges by automatically learning complex patterns and dependencies in data.</a:t>
            </a:r>
          </a:p>
          <a:p>
            <a:pPr algn="just">
              <a:lnSpc>
                <a:spcPts val="4639"/>
              </a:lnSpc>
            </a:pPr>
            <a:endParaRPr lang="en-US" sz="2899" dirty="0">
              <a:solidFill>
                <a:srgbClr val="271905"/>
              </a:solidFill>
              <a:latin typeface="Alice"/>
            </a:endParaRPr>
          </a:p>
          <a:p>
            <a:pPr algn="just">
              <a:lnSpc>
                <a:spcPts val="4639"/>
              </a:lnSpc>
            </a:pPr>
            <a:r>
              <a:rPr lang="en-US" sz="2899" dirty="0">
                <a:solidFill>
                  <a:srgbClr val="271905"/>
                </a:solidFill>
                <a:latin typeface="Alice"/>
              </a:rPr>
              <a:t>In a paper presented by Conor Sweeney, Ricardo J. </a:t>
            </a:r>
            <a:r>
              <a:rPr lang="en-US" sz="2899" dirty="0" err="1">
                <a:solidFill>
                  <a:srgbClr val="271905"/>
                </a:solidFill>
                <a:latin typeface="Alice"/>
              </a:rPr>
              <a:t>Bessa</a:t>
            </a:r>
            <a:r>
              <a:rPr lang="en-US" sz="2899" dirty="0">
                <a:solidFill>
                  <a:srgbClr val="271905"/>
                </a:solidFill>
                <a:latin typeface="Alice"/>
              </a:rPr>
              <a:t>,  Jethro </a:t>
            </a:r>
            <a:r>
              <a:rPr lang="en-US" sz="2899" dirty="0" err="1">
                <a:solidFill>
                  <a:srgbClr val="271905"/>
                </a:solidFill>
                <a:latin typeface="Alice"/>
              </a:rPr>
              <a:t>Browell</a:t>
            </a:r>
            <a:r>
              <a:rPr lang="en-US" sz="2899" dirty="0">
                <a:solidFill>
                  <a:srgbClr val="271905"/>
                </a:solidFill>
                <a:latin typeface="Alice"/>
              </a:rPr>
              <a:t>, Pierre Pinson , the authors discussed the promising potential of machine learning models, including </a:t>
            </a:r>
            <a:r>
              <a:rPr lang="en-US" sz="2899" b="1" dirty="0">
                <a:solidFill>
                  <a:srgbClr val="271905"/>
                </a:solidFill>
                <a:latin typeface="Alice"/>
              </a:rPr>
              <a:t>deep learning </a:t>
            </a:r>
            <a:r>
              <a:rPr lang="en-US" sz="2899" dirty="0">
                <a:solidFill>
                  <a:srgbClr val="271905"/>
                </a:solidFill>
                <a:latin typeface="Alice"/>
              </a:rPr>
              <a:t>and neural networks, in capturing intricate spatiotemporal patterns within renewable energy data, thereby enhancing forecast accuracy for high-resolution data obtained from various sources like weather models, satellites, and IoT sensors</a:t>
            </a:r>
          </a:p>
          <a:p>
            <a:pPr algn="just">
              <a:lnSpc>
                <a:spcPts val="4639"/>
              </a:lnSpc>
            </a:pPr>
            <a:endParaRPr lang="en-US" sz="2899" dirty="0">
              <a:solidFill>
                <a:srgbClr val="271905"/>
              </a:solidFill>
              <a:latin typeface="Alice"/>
            </a:endParaRPr>
          </a:p>
          <a:p>
            <a:pPr algn="just">
              <a:lnSpc>
                <a:spcPts val="4639"/>
              </a:lnSpc>
            </a:pPr>
            <a:r>
              <a:rPr lang="en-US" sz="2899" dirty="0">
                <a:solidFill>
                  <a:srgbClr val="271905"/>
                </a:solidFill>
                <a:latin typeface="Alice"/>
              </a:rPr>
              <a:t>Another paper introduces the concept of </a:t>
            </a:r>
            <a:r>
              <a:rPr lang="en-US" sz="2899" b="1" dirty="0">
                <a:solidFill>
                  <a:srgbClr val="271905"/>
                </a:solidFill>
                <a:latin typeface="Alice"/>
              </a:rPr>
              <a:t>multi-aspect renewable energy forecasting</a:t>
            </a:r>
            <a:r>
              <a:rPr lang="en-US" sz="2899" dirty="0">
                <a:solidFill>
                  <a:srgbClr val="271905"/>
                </a:solidFill>
                <a:latin typeface="Alice"/>
              </a:rPr>
              <a:t>, which aims to enhance the accuracy and reliability of renewable energy forecasts by considering multiple relevant aspects simultaneously.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grpSp>
        <p:nvGrpSpPr>
          <p:cNvPr id="2" name="Group 2"/>
          <p:cNvGrpSpPr/>
          <p:nvPr/>
        </p:nvGrpSpPr>
        <p:grpSpPr>
          <a:xfrm>
            <a:off x="16583384" y="-1324471"/>
            <a:ext cx="2150082" cy="215008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973988" y="8245102"/>
            <a:ext cx="5603430" cy="560343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57175" y="1412628"/>
            <a:ext cx="17686279" cy="7646290"/>
          </a:xfrm>
          <a:prstGeom prst="rect">
            <a:avLst/>
          </a:prstGeom>
        </p:spPr>
        <p:txBody>
          <a:bodyPr lIns="0" tIns="0" rIns="0" bIns="0" rtlCol="0" anchor="t">
            <a:spAutoFit/>
          </a:bodyPr>
          <a:lstStyle/>
          <a:p>
            <a:pPr algn="just">
              <a:lnSpc>
                <a:spcPts val="4697"/>
              </a:lnSpc>
            </a:pPr>
            <a:r>
              <a:rPr lang="en-US" sz="2899">
                <a:solidFill>
                  <a:srgbClr val="271905"/>
                </a:solidFill>
                <a:latin typeface="Alice"/>
              </a:rPr>
              <a:t> The authors, Roberto Corizzo, Michelangelo Ceci, Hadi Fanaee-T, and Joao Gama emphasize the importance of considering multiple aspects, including weather data, historical trends, and system dynamics, to improve forecasting performance.The paper explores various modeling approaches for multi-aspect renewable energy forecasting, including regression analysis, time series analysis, and ensemble methods.</a:t>
            </a:r>
          </a:p>
          <a:p>
            <a:pPr algn="just">
              <a:lnSpc>
                <a:spcPts val="4697"/>
              </a:lnSpc>
            </a:pPr>
            <a:endParaRPr lang="en-US" sz="2899">
              <a:solidFill>
                <a:srgbClr val="271905"/>
              </a:solidFill>
              <a:latin typeface="Alice"/>
            </a:endParaRPr>
          </a:p>
          <a:p>
            <a:pPr algn="just">
              <a:lnSpc>
                <a:spcPts val="4697"/>
              </a:lnSpc>
            </a:pPr>
            <a:r>
              <a:rPr lang="en-US" sz="2899">
                <a:solidFill>
                  <a:srgbClr val="271905"/>
                </a:solidFill>
                <a:latin typeface="Alice"/>
              </a:rPr>
              <a:t>In a paper presented by Michelangelo Ceci, Roberto Corizzo, Donato Malerba, and Aleksandra Rashkovska, The authors investigate spatial autocorrelation, which refers to the degree of similarity between neighboring geographical locations in terms of renewable energy generation. By analyzing spatial patterns and dependencies, the paper aims to identify spatial clusters or regions with similar energy generation characteristics. The paper also explores the concept of entropy, a measure of uncertainty or randomness in a system. The authors propose to incorporate entropy measures into forecasting models to capture the variability and unpredictability of renewable energy generation across different spatial locations.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grpSp>
        <p:nvGrpSpPr>
          <p:cNvPr id="2" name="Group 2"/>
          <p:cNvGrpSpPr/>
          <p:nvPr/>
        </p:nvGrpSpPr>
        <p:grpSpPr>
          <a:xfrm>
            <a:off x="-293986" y="-804768"/>
            <a:ext cx="2645371" cy="264537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571305" y="414337"/>
            <a:ext cx="11010179" cy="1169670"/>
          </a:xfrm>
          <a:prstGeom prst="rect">
            <a:avLst/>
          </a:prstGeom>
        </p:spPr>
        <p:txBody>
          <a:bodyPr lIns="0" tIns="0" rIns="0" bIns="0" rtlCol="0" anchor="t">
            <a:spAutoFit/>
          </a:bodyPr>
          <a:lstStyle/>
          <a:p>
            <a:pPr algn="l">
              <a:lnSpc>
                <a:spcPts val="8640"/>
              </a:lnSpc>
            </a:pPr>
            <a:r>
              <a:rPr lang="en-US" sz="7200">
                <a:solidFill>
                  <a:srgbClr val="F4EADB"/>
                </a:solidFill>
                <a:latin typeface="Bodoni FLF Italics"/>
              </a:rPr>
              <a:t>Methodology And Tools used</a:t>
            </a:r>
          </a:p>
        </p:txBody>
      </p:sp>
      <p:sp>
        <p:nvSpPr>
          <p:cNvPr id="6" name="TextBox 6"/>
          <p:cNvSpPr txBox="1"/>
          <p:nvPr/>
        </p:nvSpPr>
        <p:spPr>
          <a:xfrm>
            <a:off x="786732" y="2337650"/>
            <a:ext cx="7779084" cy="790574"/>
          </a:xfrm>
          <a:prstGeom prst="rect">
            <a:avLst/>
          </a:prstGeom>
        </p:spPr>
        <p:txBody>
          <a:bodyPr lIns="0" tIns="0" rIns="0" bIns="0" rtlCol="0" anchor="t">
            <a:spAutoFit/>
          </a:bodyPr>
          <a:lstStyle/>
          <a:p>
            <a:pPr algn="just">
              <a:lnSpc>
                <a:spcPts val="5999"/>
              </a:lnSpc>
            </a:pPr>
            <a:r>
              <a:rPr lang="en-US" sz="5999">
                <a:solidFill>
                  <a:srgbClr val="F4EADB"/>
                </a:solidFill>
                <a:latin typeface="Alice"/>
              </a:rPr>
              <a:t>PowerBi </a:t>
            </a:r>
          </a:p>
        </p:txBody>
      </p:sp>
      <p:sp>
        <p:nvSpPr>
          <p:cNvPr id="7" name="TextBox 7"/>
          <p:cNvSpPr txBox="1"/>
          <p:nvPr/>
        </p:nvSpPr>
        <p:spPr>
          <a:xfrm>
            <a:off x="406704" y="3404449"/>
            <a:ext cx="17474592" cy="5037329"/>
          </a:xfrm>
          <a:prstGeom prst="rect">
            <a:avLst/>
          </a:prstGeom>
        </p:spPr>
        <p:txBody>
          <a:bodyPr lIns="0" tIns="0" rIns="0" bIns="0" rtlCol="0" anchor="t">
            <a:spAutoFit/>
          </a:bodyPr>
          <a:lstStyle/>
          <a:p>
            <a:pPr algn="just">
              <a:lnSpc>
                <a:spcPts val="4465"/>
              </a:lnSpc>
            </a:pPr>
            <a:r>
              <a:rPr lang="en-US" sz="2899">
                <a:solidFill>
                  <a:srgbClr val="F4EADB"/>
                </a:solidFill>
                <a:latin typeface="Alice"/>
              </a:rPr>
              <a:t>With the help of a broad range of visualisation tools, including tables, charts, graphs, and maps, users of Power BI can create dynamic and engaging dashboards and reports. Power BI is a potent tool for data visualisation. In order to help users obtain a deeper understanding of their data, Power BI also offers sophisticated tools including data modelling, custom calculations, and predictive analytics. </a:t>
            </a:r>
          </a:p>
          <a:p>
            <a:pPr algn="just">
              <a:lnSpc>
                <a:spcPts val="4465"/>
              </a:lnSpc>
            </a:pPr>
            <a:endParaRPr lang="en-US" sz="2899">
              <a:solidFill>
                <a:srgbClr val="F4EADB"/>
              </a:solidFill>
              <a:latin typeface="Alice"/>
            </a:endParaRPr>
          </a:p>
          <a:p>
            <a:pPr algn="just">
              <a:lnSpc>
                <a:spcPts val="4465"/>
              </a:lnSpc>
            </a:pPr>
            <a:r>
              <a:rPr lang="en-US" sz="2899">
                <a:solidFill>
                  <a:srgbClr val="F4EADB"/>
                </a:solidFill>
                <a:latin typeface="Alice"/>
              </a:rPr>
              <a:t>In this research PowerBi has been used to visualize the data of monthly power generation of various states of India by different renewable sources like Solar, Wind, Small hydro, Bio mass in the period 2016-2023 and also data of installed capacities of various energy sources in the different states. This helps in gaining various insights about the power consumption from the renewable energy sources across India.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2510</Words>
  <Application>Microsoft Office PowerPoint</Application>
  <PresentationFormat>Custom</PresentationFormat>
  <Paragraphs>126</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Alice</vt:lpstr>
      <vt:lpstr>Alice Bold</vt:lpstr>
      <vt:lpstr>Bodoni FLF Italics</vt: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Perspective on India's Renewable Energy Growth and Trends: Visualization and Time Series Analysis"</dc:title>
  <cp:lastModifiedBy>srividya nedunuri</cp:lastModifiedBy>
  <cp:revision>1</cp:revision>
  <dcterms:created xsi:type="dcterms:W3CDTF">2006-08-16T00:00:00Z</dcterms:created>
  <dcterms:modified xsi:type="dcterms:W3CDTF">2024-05-08T03:42:51Z</dcterms:modified>
  <dc:identifier>DAF-ucTv6ig</dc:identifier>
</cp:coreProperties>
</file>