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7519147-02F6-4830-80C7-5BD6EE778E8B}"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5228256-7998-42D6-849C-0804134BBFAB}" type="slidenum">
              <a:rPr lang="en-IN" smtClean="0"/>
              <a:t>‹#›</a:t>
            </a:fld>
            <a:endParaRPr lang="en-IN"/>
          </a:p>
        </p:txBody>
      </p:sp>
    </p:spTree>
    <p:extLst>
      <p:ext uri="{BB962C8B-B14F-4D97-AF65-F5344CB8AC3E}">
        <p14:creationId xmlns:p14="http://schemas.microsoft.com/office/powerpoint/2010/main" val="3608737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228256-7998-42D6-849C-0804134BBFAB}" type="slidenum">
              <a:rPr lang="en-IN" smtClean="0"/>
              <a:t>10</a:t>
            </a:fld>
            <a:endParaRPr lang="en-IN"/>
          </a:p>
        </p:txBody>
      </p:sp>
    </p:spTree>
    <p:extLst>
      <p:ext uri="{BB962C8B-B14F-4D97-AF65-F5344CB8AC3E}">
        <p14:creationId xmlns:p14="http://schemas.microsoft.com/office/powerpoint/2010/main" val="77242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hyperlink" Target="https://github.com/Srividya-R123/Facial_emotion_Recognition_using_CNN.git" TargetMode="External"/><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spc="15" dirty="0"/>
              <a:t>S</a:t>
            </a:r>
            <a:r>
              <a:rPr lang="en-US" spc="15" dirty="0"/>
              <a:t>RIVIDYA 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675285" y="5097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30665" y="27351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F0AFFC1B-8AD0-712B-D903-CC800AE78092}"/>
              </a:ext>
            </a:extLst>
          </p:cNvPr>
          <p:cNvPicPr>
            <a:picLocks noChangeAspect="1"/>
          </p:cNvPicPr>
          <p:nvPr/>
        </p:nvPicPr>
        <p:blipFill>
          <a:blip r:embed="rId4"/>
          <a:stretch>
            <a:fillRect/>
          </a:stretch>
        </p:blipFill>
        <p:spPr>
          <a:xfrm>
            <a:off x="162861" y="1205707"/>
            <a:ext cx="2924812" cy="2653438"/>
          </a:xfrm>
          <a:prstGeom prst="rect">
            <a:avLst/>
          </a:prstGeom>
        </p:spPr>
      </p:pic>
      <p:pic>
        <p:nvPicPr>
          <p:cNvPr id="13" name="Picture 12">
            <a:extLst>
              <a:ext uri="{FF2B5EF4-FFF2-40B4-BE49-F238E27FC236}">
                <a16:creationId xmlns:a16="http://schemas.microsoft.com/office/drawing/2014/main" id="{B3032BF3-350D-E693-EAED-0BB3157C84AA}"/>
              </a:ext>
            </a:extLst>
          </p:cNvPr>
          <p:cNvPicPr>
            <a:picLocks noChangeAspect="1"/>
          </p:cNvPicPr>
          <p:nvPr/>
        </p:nvPicPr>
        <p:blipFill>
          <a:blip r:embed="rId5"/>
          <a:stretch>
            <a:fillRect/>
          </a:stretch>
        </p:blipFill>
        <p:spPr>
          <a:xfrm>
            <a:off x="2710872" y="1229813"/>
            <a:ext cx="3664471" cy="2524413"/>
          </a:xfrm>
          <a:prstGeom prst="rect">
            <a:avLst/>
          </a:prstGeom>
        </p:spPr>
      </p:pic>
      <p:pic>
        <p:nvPicPr>
          <p:cNvPr id="15" name="Picture 14">
            <a:extLst>
              <a:ext uri="{FF2B5EF4-FFF2-40B4-BE49-F238E27FC236}">
                <a16:creationId xmlns:a16="http://schemas.microsoft.com/office/drawing/2014/main" id="{906A04A8-575F-EC25-B93A-07A1EE2A3C93}"/>
              </a:ext>
            </a:extLst>
          </p:cNvPr>
          <p:cNvPicPr>
            <a:picLocks noChangeAspect="1"/>
          </p:cNvPicPr>
          <p:nvPr/>
        </p:nvPicPr>
        <p:blipFill>
          <a:blip r:embed="rId6"/>
          <a:stretch>
            <a:fillRect/>
          </a:stretch>
        </p:blipFill>
        <p:spPr>
          <a:xfrm>
            <a:off x="6235467" y="1229813"/>
            <a:ext cx="3299058" cy="2362993"/>
          </a:xfrm>
          <a:prstGeom prst="rect">
            <a:avLst/>
          </a:prstGeom>
        </p:spPr>
      </p:pic>
      <p:pic>
        <p:nvPicPr>
          <p:cNvPr id="17" name="Picture 16">
            <a:extLst>
              <a:ext uri="{FF2B5EF4-FFF2-40B4-BE49-F238E27FC236}">
                <a16:creationId xmlns:a16="http://schemas.microsoft.com/office/drawing/2014/main" id="{605F1D5B-3CB1-A3A2-58E7-260F9B2898F1}"/>
              </a:ext>
            </a:extLst>
          </p:cNvPr>
          <p:cNvPicPr>
            <a:picLocks noChangeAspect="1"/>
          </p:cNvPicPr>
          <p:nvPr/>
        </p:nvPicPr>
        <p:blipFill>
          <a:blip r:embed="rId7"/>
          <a:stretch>
            <a:fillRect/>
          </a:stretch>
        </p:blipFill>
        <p:spPr>
          <a:xfrm>
            <a:off x="6317896" y="3669006"/>
            <a:ext cx="3216629" cy="2233307"/>
          </a:xfrm>
          <a:prstGeom prst="rect">
            <a:avLst/>
          </a:prstGeom>
        </p:spPr>
      </p:pic>
      <p:pic>
        <p:nvPicPr>
          <p:cNvPr id="19" name="Picture 18">
            <a:extLst>
              <a:ext uri="{FF2B5EF4-FFF2-40B4-BE49-F238E27FC236}">
                <a16:creationId xmlns:a16="http://schemas.microsoft.com/office/drawing/2014/main" id="{F201E5CE-7A2D-44CE-C4EC-4C0DC2887275}"/>
              </a:ext>
            </a:extLst>
          </p:cNvPr>
          <p:cNvPicPr>
            <a:picLocks noChangeAspect="1"/>
          </p:cNvPicPr>
          <p:nvPr/>
        </p:nvPicPr>
        <p:blipFill>
          <a:blip r:embed="rId8"/>
          <a:stretch>
            <a:fillRect/>
          </a:stretch>
        </p:blipFill>
        <p:spPr>
          <a:xfrm>
            <a:off x="1190073" y="3806466"/>
            <a:ext cx="2069669" cy="2524413"/>
          </a:xfrm>
          <a:prstGeom prst="rect">
            <a:avLst/>
          </a:prstGeom>
        </p:spPr>
      </p:pic>
      <p:pic>
        <p:nvPicPr>
          <p:cNvPr id="21" name="Picture 20">
            <a:extLst>
              <a:ext uri="{FF2B5EF4-FFF2-40B4-BE49-F238E27FC236}">
                <a16:creationId xmlns:a16="http://schemas.microsoft.com/office/drawing/2014/main" id="{86E4AD0E-AF56-BE04-7561-1AD67BEDBEF6}"/>
              </a:ext>
            </a:extLst>
          </p:cNvPr>
          <p:cNvPicPr>
            <a:picLocks noChangeAspect="1"/>
          </p:cNvPicPr>
          <p:nvPr/>
        </p:nvPicPr>
        <p:blipFill>
          <a:blip r:embed="rId9"/>
          <a:stretch>
            <a:fillRect/>
          </a:stretch>
        </p:blipFill>
        <p:spPr>
          <a:xfrm>
            <a:off x="3618627" y="3737661"/>
            <a:ext cx="2616840" cy="2524413"/>
          </a:xfrm>
          <a:prstGeom prst="rect">
            <a:avLst/>
          </a:prstGeom>
        </p:spPr>
      </p:pic>
      <p:sp>
        <p:nvSpPr>
          <p:cNvPr id="22" name="TextBox 21">
            <a:extLst>
              <a:ext uri="{FF2B5EF4-FFF2-40B4-BE49-F238E27FC236}">
                <a16:creationId xmlns:a16="http://schemas.microsoft.com/office/drawing/2014/main" id="{6071B482-15BB-A6E2-D704-473C9E657333}"/>
              </a:ext>
            </a:extLst>
          </p:cNvPr>
          <p:cNvSpPr txBox="1"/>
          <p:nvPr/>
        </p:nvSpPr>
        <p:spPr>
          <a:xfrm>
            <a:off x="5410200" y="283536"/>
            <a:ext cx="2366575" cy="584775"/>
          </a:xfrm>
          <a:prstGeom prst="rect">
            <a:avLst/>
          </a:prstGeom>
          <a:noFill/>
        </p:spPr>
        <p:txBody>
          <a:bodyPr wrap="square" rtlCol="0">
            <a:spAutoFit/>
          </a:bodyPr>
          <a:lstStyle/>
          <a:p>
            <a:r>
              <a:rPr lang="en-IN" sz="3200" dirty="0">
                <a:latin typeface="Trebuchet MS" panose="020B0603020202020204" pitchFamily="34" charset="0"/>
                <a:hlinkClick r:id="rId10"/>
              </a:rPr>
              <a:t>Demo link</a:t>
            </a:r>
            <a:endParaRPr lang="en-IN" sz="32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079" y="2499647"/>
            <a:ext cx="9605708"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a:t>FACIAL EMOTION RECOGNITION USING CONVOLUTION NEURAL NETWORKS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19121"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04</a:t>
            </a:r>
            <a:r>
              <a:rPr sz="1100" spc="20" dirty="0">
                <a:solidFill>
                  <a:srgbClr val="2D83C3"/>
                </a:solidFill>
                <a:latin typeface="Trebuchet MS"/>
                <a:cs typeface="Trebuchet MS"/>
              </a:rPr>
              <a:t>/</a:t>
            </a:r>
            <a:r>
              <a:rPr lang="en-US" sz="1100" spc="20" dirty="0">
                <a:solidFill>
                  <a:srgbClr val="2D83C3"/>
                </a:solidFill>
                <a:latin typeface="Trebuchet MS"/>
                <a:cs typeface="Trebuchet MS"/>
              </a:rPr>
              <a:t>05</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4FB5594C-11B5-88D1-3A00-6FA52961C787}"/>
              </a:ext>
            </a:extLst>
          </p:cNvPr>
          <p:cNvSpPr txBox="1"/>
          <p:nvPr/>
        </p:nvSpPr>
        <p:spPr>
          <a:xfrm>
            <a:off x="1781175" y="1648966"/>
            <a:ext cx="7904097" cy="4370427"/>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latin typeface="Trebuchet MS" panose="020B0603020202020204" pitchFamily="34" charset="0"/>
              </a:rPr>
              <a:t>Problem Statement</a:t>
            </a:r>
          </a:p>
          <a:p>
            <a:pPr marL="457200" indent="-457200">
              <a:buFont typeface="Wingdings" panose="05000000000000000000" pitchFamily="2" charset="2"/>
              <a:buChar char="Ø"/>
            </a:pPr>
            <a:r>
              <a:rPr lang="en-US" sz="3200" dirty="0">
                <a:latin typeface="Trebuchet MS" panose="020B0603020202020204" pitchFamily="34" charset="0"/>
              </a:rPr>
              <a:t>Project Overview</a:t>
            </a:r>
          </a:p>
          <a:p>
            <a:pPr marL="457200" indent="-457200">
              <a:buFont typeface="Wingdings" panose="05000000000000000000" pitchFamily="2" charset="2"/>
              <a:buChar char="Ø"/>
            </a:pPr>
            <a:r>
              <a:rPr lang="en-US" sz="3200" dirty="0">
                <a:latin typeface="Trebuchet MS" panose="020B0603020202020204" pitchFamily="34" charset="0"/>
              </a:rPr>
              <a:t>Who are the end users?</a:t>
            </a:r>
          </a:p>
          <a:p>
            <a:pPr marL="457200" indent="-457200">
              <a:buFont typeface="Wingdings" panose="05000000000000000000" pitchFamily="2" charset="2"/>
              <a:buChar char="Ø"/>
            </a:pPr>
            <a:r>
              <a:rPr lang="en-US" sz="3200" dirty="0">
                <a:latin typeface="Trebuchet MS" panose="020B0603020202020204" pitchFamily="34" charset="0"/>
              </a:rPr>
              <a:t>Your Solutions and its value proposition</a:t>
            </a:r>
          </a:p>
          <a:p>
            <a:pPr marL="457200" indent="-457200">
              <a:buFont typeface="Wingdings" panose="05000000000000000000" pitchFamily="2" charset="2"/>
              <a:buChar char="Ø"/>
            </a:pPr>
            <a:r>
              <a:rPr lang="en-US" sz="3200" dirty="0">
                <a:latin typeface="Trebuchet MS" panose="020B0603020202020204" pitchFamily="34" charset="0"/>
              </a:rPr>
              <a:t>The wow in your solution</a:t>
            </a:r>
          </a:p>
          <a:p>
            <a:pPr marL="457200" indent="-457200">
              <a:buFont typeface="Wingdings" panose="05000000000000000000" pitchFamily="2" charset="2"/>
              <a:buChar char="Ø"/>
            </a:pPr>
            <a:r>
              <a:rPr lang="en-US" sz="3200" dirty="0">
                <a:latin typeface="Trebuchet MS" panose="020B0603020202020204" pitchFamily="34" charset="0"/>
              </a:rPr>
              <a:t>Modelling</a:t>
            </a:r>
          </a:p>
          <a:p>
            <a:pPr marL="457200" indent="-457200">
              <a:buFont typeface="Wingdings" panose="05000000000000000000" pitchFamily="2" charset="2"/>
              <a:buChar char="Ø"/>
            </a:pPr>
            <a:r>
              <a:rPr lang="en-US" sz="3200" dirty="0">
                <a:latin typeface="Trebuchet MS" panose="020B0603020202020204" pitchFamily="34" charset="0"/>
              </a:rPr>
              <a:t>Results</a:t>
            </a:r>
            <a:br>
              <a:rPr lang="en-US" dirty="0"/>
            </a:b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295516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F9AC2A1-19AF-7313-C74D-D5A6878924E7}"/>
              </a:ext>
            </a:extLst>
          </p:cNvPr>
          <p:cNvSpPr txBox="1"/>
          <p:nvPr/>
        </p:nvSpPr>
        <p:spPr>
          <a:xfrm>
            <a:off x="676276" y="1524000"/>
            <a:ext cx="8620124" cy="3785652"/>
          </a:xfrm>
          <a:prstGeom prst="rect">
            <a:avLst/>
          </a:prstGeom>
          <a:noFill/>
        </p:spPr>
        <p:txBody>
          <a:bodyPr wrap="square" rtlCol="0">
            <a:spAutoFit/>
          </a:bodyPr>
          <a:lstStyle/>
          <a:p>
            <a:r>
              <a:rPr lang="en-US" sz="2400" b="0" i="0" dirty="0">
                <a:solidFill>
                  <a:srgbClr val="0D0D0D"/>
                </a:solidFill>
                <a:effectLst/>
                <a:latin typeface="Trebuchet MS" panose="020B0603020202020204" pitchFamily="34" charset="0"/>
              </a:rPr>
              <a:t>Facial emotion recognition using CNN aims to develop a system that can accurately identify emotions such as happiness, sadness, anger, and others from images of human faces. This involves training a convolutional neural network (CNN) to learn patterns and features in facial expressions, enabling it to classify emotions correctly. The goal is to create a robust and reliable model that can interpret facial cues and provide accurate emotion labels in real-time applications like virtual assistants, customer service bots, and psychological research.</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28915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81800" y="5989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42175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B8670A3-1855-BE5D-CDDE-8855EA31ABEA}"/>
              </a:ext>
            </a:extLst>
          </p:cNvPr>
          <p:cNvSpPr txBox="1"/>
          <p:nvPr/>
        </p:nvSpPr>
        <p:spPr>
          <a:xfrm>
            <a:off x="609600" y="1273730"/>
            <a:ext cx="8610600" cy="5016758"/>
          </a:xfrm>
          <a:prstGeom prst="rect">
            <a:avLst/>
          </a:prstGeom>
          <a:noFill/>
        </p:spPr>
        <p:txBody>
          <a:bodyPr wrap="square" rtlCol="0">
            <a:spAutoFit/>
          </a:bodyPr>
          <a:lstStyle/>
          <a:p>
            <a:pPr marL="285750" indent="-285750" algn="l">
              <a:buFont typeface="Arial" panose="020B0604020202020204" pitchFamily="34" charset="0"/>
              <a:buChar char="•"/>
            </a:pPr>
            <a:r>
              <a:rPr lang="en-US" sz="2000" b="0" i="0" dirty="0">
                <a:solidFill>
                  <a:srgbClr val="0D0D0D"/>
                </a:solidFill>
                <a:effectLst/>
                <a:latin typeface="Trebuchet MS" panose="020B0603020202020204" pitchFamily="34" charset="0"/>
              </a:rPr>
              <a:t>In this project, we aim to create a system that can recognize human emotions accurately from facial expressions using Convolutional Neural Networks (CNNs).</a:t>
            </a:r>
          </a:p>
          <a:p>
            <a:pPr marL="285750" indent="-285750" algn="l">
              <a:buFont typeface="Arial" panose="020B0604020202020204" pitchFamily="34" charset="0"/>
              <a:buChar char="•"/>
            </a:pPr>
            <a:r>
              <a:rPr lang="en-US" sz="2000" b="0" i="0" dirty="0">
                <a:solidFill>
                  <a:srgbClr val="0D0D0D"/>
                </a:solidFill>
                <a:effectLst/>
                <a:latin typeface="Trebuchet MS" panose="020B0603020202020204" pitchFamily="34" charset="0"/>
              </a:rPr>
              <a:t>The system will analyze images or video frames containing human faces and determine the corresponding emotions such as happiness, sadness, anger, surprise, fear, disgust, or neutrality.</a:t>
            </a:r>
          </a:p>
          <a:p>
            <a:pPr marL="285750" indent="-285750" algn="l">
              <a:buFont typeface="Arial" panose="020B0604020202020204" pitchFamily="34" charset="0"/>
              <a:buChar char="•"/>
            </a:pPr>
            <a:r>
              <a:rPr lang="en-US" sz="2000" b="0" i="0" dirty="0">
                <a:solidFill>
                  <a:srgbClr val="0D0D0D"/>
                </a:solidFill>
                <a:effectLst/>
                <a:latin typeface="Trebuchet MS" panose="020B0603020202020204" pitchFamily="34" charset="0"/>
              </a:rPr>
              <a:t>To achieve this, we will train a CNN model using a large dataset of labeled facial images, where each image is tagged with the emotion it represents.</a:t>
            </a:r>
          </a:p>
          <a:p>
            <a:pPr marL="285750" indent="-285750" algn="l">
              <a:buFont typeface="Arial" panose="020B0604020202020204" pitchFamily="34" charset="0"/>
              <a:buChar char="•"/>
            </a:pPr>
            <a:r>
              <a:rPr lang="en-US" sz="2000" b="0" i="0" dirty="0">
                <a:solidFill>
                  <a:srgbClr val="0D0D0D"/>
                </a:solidFill>
                <a:effectLst/>
                <a:latin typeface="Trebuchet MS" panose="020B0603020202020204" pitchFamily="34" charset="0"/>
              </a:rPr>
              <a:t>The CNN model will learn to automatically extract relevant features from facial expressions, enabling it to classify emotions with high accuracy.</a:t>
            </a:r>
          </a:p>
          <a:p>
            <a:pPr marL="285750" indent="-285750" algn="l">
              <a:buFont typeface="Arial" panose="020B0604020202020204" pitchFamily="34" charset="0"/>
              <a:buChar char="•"/>
            </a:pPr>
            <a:r>
              <a:rPr lang="en-US" sz="2000" b="0" i="0" dirty="0">
                <a:solidFill>
                  <a:srgbClr val="0D0D0D"/>
                </a:solidFill>
                <a:effectLst/>
                <a:latin typeface="Trebuchet MS" panose="020B0603020202020204" pitchFamily="34" charset="0"/>
              </a:rPr>
              <a:t>Once trained, the system can be deployed in various applications such as human-computer interaction, market research, healthcare, and security to enhance user experience, understand customer sentiments, provide personalized services.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91800" y="5029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858000" y="4707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613541" y="5791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37363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3B7B814-5555-5A4C-3318-38D94C1797AB}"/>
              </a:ext>
            </a:extLst>
          </p:cNvPr>
          <p:cNvSpPr txBox="1"/>
          <p:nvPr/>
        </p:nvSpPr>
        <p:spPr>
          <a:xfrm>
            <a:off x="533400" y="1219200"/>
            <a:ext cx="9372600" cy="5293757"/>
          </a:xfrm>
          <a:prstGeom prst="rect">
            <a:avLst/>
          </a:prstGeom>
          <a:noFill/>
        </p:spPr>
        <p:txBody>
          <a:bodyPr wrap="square" rtlCol="0">
            <a:spAutoFit/>
          </a:bodyPr>
          <a:lstStyle/>
          <a:p>
            <a:pPr marL="285750" indent="-285750" algn="l">
              <a:buFont typeface="Wingdings" panose="05000000000000000000" pitchFamily="2" charset="2"/>
              <a:buChar char="§"/>
            </a:pPr>
            <a:r>
              <a:rPr lang="en-US" sz="2000" b="0" i="0" dirty="0">
                <a:solidFill>
                  <a:srgbClr val="0D0D0D"/>
                </a:solidFill>
                <a:effectLst/>
                <a:latin typeface="Trebuchet MS" panose="020B0603020202020204" pitchFamily="34" charset="0"/>
              </a:rPr>
              <a:t>Social media users who want to add fun filters or emojis to their photos based on their facial expressions.</a:t>
            </a:r>
          </a:p>
          <a:p>
            <a:pPr marL="285750" indent="-285750" algn="l">
              <a:buFont typeface="Wingdings" panose="05000000000000000000" pitchFamily="2" charset="2"/>
              <a:buChar char="§"/>
            </a:pPr>
            <a:r>
              <a:rPr lang="en-US" sz="2000" b="0" i="0" dirty="0">
                <a:solidFill>
                  <a:srgbClr val="0D0D0D"/>
                </a:solidFill>
                <a:effectLst/>
                <a:latin typeface="Trebuchet MS" panose="020B0603020202020204" pitchFamily="34" charset="0"/>
              </a:rPr>
              <a:t>Video game players interested in enhancing gaming experiences through more responsive avatars that react to their emotions.</a:t>
            </a:r>
          </a:p>
          <a:p>
            <a:pPr marL="285750" indent="-285750" algn="l">
              <a:buFont typeface="Wingdings" panose="05000000000000000000" pitchFamily="2" charset="2"/>
              <a:buChar char="§"/>
            </a:pPr>
            <a:r>
              <a:rPr lang="en-US" sz="2000" b="0" i="0" dirty="0">
                <a:solidFill>
                  <a:srgbClr val="0D0D0D"/>
                </a:solidFill>
                <a:effectLst/>
                <a:latin typeface="Trebuchet MS" panose="020B0603020202020204" pitchFamily="34" charset="0"/>
              </a:rPr>
              <a:t>Security personnel employing facial emotion recognition for surveillance purposes, identifying potential threats or suspicious behavior.</a:t>
            </a:r>
          </a:p>
          <a:p>
            <a:pPr marL="285750" indent="-285750" algn="l">
              <a:buFont typeface="Wingdings" panose="05000000000000000000" pitchFamily="2" charset="2"/>
              <a:buChar char="§"/>
            </a:pPr>
            <a:r>
              <a:rPr lang="en-US" sz="2000" b="0" i="0" dirty="0">
                <a:solidFill>
                  <a:srgbClr val="0D0D0D"/>
                </a:solidFill>
                <a:effectLst/>
                <a:latin typeface="Trebuchet MS" panose="020B0603020202020204" pitchFamily="34" charset="0"/>
              </a:rPr>
              <a:t>Healthcare professionals using the technology to assist in diagnosing and monitoring mental health conditions.</a:t>
            </a:r>
          </a:p>
          <a:p>
            <a:pPr marL="285750" indent="-285750" algn="l">
              <a:buFont typeface="Wingdings" panose="05000000000000000000" pitchFamily="2" charset="2"/>
              <a:buChar char="§"/>
            </a:pPr>
            <a:r>
              <a:rPr lang="en-US" sz="2000" b="0" i="0" dirty="0">
                <a:solidFill>
                  <a:srgbClr val="0D0D0D"/>
                </a:solidFill>
                <a:effectLst/>
                <a:latin typeface="Trebuchet MS" panose="020B0603020202020204" pitchFamily="34" charset="0"/>
              </a:rPr>
              <a:t>Customer service representatives aiming to improve interactions by gauging customer emotions and adjusting their approach accordingly.</a:t>
            </a:r>
          </a:p>
          <a:p>
            <a:pPr marL="285750" indent="-285750" algn="l">
              <a:buFont typeface="Wingdings" panose="05000000000000000000" pitchFamily="2" charset="2"/>
              <a:buChar char="§"/>
            </a:pPr>
            <a:r>
              <a:rPr lang="en-US" sz="2000" b="0" i="0" dirty="0">
                <a:solidFill>
                  <a:srgbClr val="0D0D0D"/>
                </a:solidFill>
                <a:effectLst/>
                <a:latin typeface="Trebuchet MS" panose="020B0603020202020204" pitchFamily="34" charset="0"/>
              </a:rPr>
              <a:t>Educational institutions utilizing facial emotion recognition for student engagement analysis and personalized learning experiences.</a:t>
            </a:r>
          </a:p>
          <a:p>
            <a:pPr marL="285750" indent="-285750" algn="l">
              <a:buFont typeface="Wingdings" panose="05000000000000000000" pitchFamily="2" charset="2"/>
              <a:buChar char="§"/>
            </a:pPr>
            <a:r>
              <a:rPr lang="en-US" sz="2000" b="0" i="0" dirty="0">
                <a:solidFill>
                  <a:srgbClr val="0D0D0D"/>
                </a:solidFill>
                <a:effectLst/>
                <a:latin typeface="Trebuchet MS" panose="020B0603020202020204" pitchFamily="34" charset="0"/>
              </a:rPr>
              <a:t>Market researchers studying consumer reactions to advertisements or products through facial expressions.</a:t>
            </a:r>
          </a:p>
          <a:p>
            <a:pPr marL="285750" indent="-285750" algn="l">
              <a:buFont typeface="Wingdings" panose="05000000000000000000" pitchFamily="2" charset="2"/>
              <a:buChar char="§"/>
            </a:pPr>
            <a:r>
              <a:rPr lang="en-US" sz="2000" b="0" i="0" dirty="0">
                <a:solidFill>
                  <a:srgbClr val="0D0D0D"/>
                </a:solidFill>
                <a:effectLst/>
                <a:latin typeface="Trebuchet MS" panose="020B0603020202020204" pitchFamily="34" charset="0"/>
              </a:rPr>
              <a:t>Automotive companies implementing the technology for driver monitoring systems to enhance safety by detecting signs of drowsiness or distraction.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925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29138" y="14120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1BF8D33-DE7B-C887-499C-3E34B600952A}"/>
              </a:ext>
            </a:extLst>
          </p:cNvPr>
          <p:cNvSpPr txBox="1"/>
          <p:nvPr/>
        </p:nvSpPr>
        <p:spPr>
          <a:xfrm>
            <a:off x="3273162" y="1573999"/>
            <a:ext cx="6328038" cy="3539430"/>
          </a:xfrm>
          <a:prstGeom prst="rect">
            <a:avLst/>
          </a:prstGeom>
          <a:noFill/>
        </p:spPr>
        <p:txBody>
          <a:bodyPr wrap="square">
            <a:spAutoFit/>
          </a:bodyPr>
          <a:lstStyle/>
          <a:p>
            <a:pPr algn="l"/>
            <a:r>
              <a:rPr lang="en-US" sz="2800" b="1" i="0" dirty="0">
                <a:solidFill>
                  <a:srgbClr val="0070C0"/>
                </a:solidFill>
                <a:effectLst/>
                <a:latin typeface="Trebuchet MS" panose="020B0603020202020204" pitchFamily="34" charset="0"/>
              </a:rPr>
              <a:t>Solution: </a:t>
            </a:r>
            <a:r>
              <a:rPr lang="en-US" sz="2800" b="0" i="0" dirty="0">
                <a:solidFill>
                  <a:srgbClr val="0D0D0D"/>
                </a:solidFill>
                <a:effectLst/>
                <a:latin typeface="Trebuchet MS" panose="020B0603020202020204" pitchFamily="34" charset="0"/>
              </a:rPr>
              <a:t>Our solution utilizes Convolutional Neural Networks (CNNs) for facial emotion recognition.</a:t>
            </a:r>
          </a:p>
          <a:p>
            <a:pPr algn="l"/>
            <a:r>
              <a:rPr lang="en-US" sz="2800" b="1" i="0" dirty="0">
                <a:solidFill>
                  <a:srgbClr val="0070C0"/>
                </a:solidFill>
                <a:effectLst/>
                <a:latin typeface="Trebuchet MS" panose="020B0603020202020204" pitchFamily="34" charset="0"/>
              </a:rPr>
              <a:t>Value Proposition: </a:t>
            </a:r>
            <a:r>
              <a:rPr lang="en-US" sz="2800" b="0" i="0" dirty="0">
                <a:solidFill>
                  <a:srgbClr val="0D0D0D"/>
                </a:solidFill>
                <a:effectLst/>
                <a:latin typeface="Trebuchet MS" panose="020B0603020202020204" pitchFamily="34" charset="0"/>
              </a:rPr>
              <a:t>Our facial emotion recognition system offers accurate and efficient identification of emotions from facial expressions using CNN technology.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8321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6" name="TextBox 15">
            <a:extLst>
              <a:ext uri="{FF2B5EF4-FFF2-40B4-BE49-F238E27FC236}">
                <a16:creationId xmlns:a16="http://schemas.microsoft.com/office/drawing/2014/main" id="{4C8760E1-7FD8-4D12-3B6A-7CCD13A87AFB}"/>
              </a:ext>
            </a:extLst>
          </p:cNvPr>
          <p:cNvSpPr txBox="1"/>
          <p:nvPr/>
        </p:nvSpPr>
        <p:spPr>
          <a:xfrm>
            <a:off x="2492900" y="1831478"/>
            <a:ext cx="7181215" cy="4154984"/>
          </a:xfrm>
          <a:prstGeom prst="rect">
            <a:avLst/>
          </a:prstGeom>
          <a:noFill/>
        </p:spPr>
        <p:txBody>
          <a:bodyPr wrap="square" rtlCol="0">
            <a:spAutoFit/>
          </a:bodyPr>
          <a:lstStyle/>
          <a:p>
            <a:r>
              <a:rPr lang="en-US" sz="2400" dirty="0">
                <a:latin typeface="Trebuchet MS" panose="020B0603020202020204" pitchFamily="34" charset="0"/>
              </a:rPr>
              <a:t>In our facial emotion recognition solution using CNN (Convolutional Neural Network), the unique "wow" factor lies in its ability to understand emotions from facial expressions with remarkable accuracy. Instead of relying solely on traditional methods, our CNN model learns directly from images, recognizing subtle facial cues that indicate different emotions. This enables it to detect emotions more effectively, providing a more nuanced understanding of human expressions.</a:t>
            </a:r>
            <a:endParaRPr lang="en-IN" sz="24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5626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8D2F2AC7-E919-4558-815B-D3AA800D869D}"/>
              </a:ext>
            </a:extLst>
          </p:cNvPr>
          <p:cNvPicPr>
            <a:picLocks noChangeAspect="1"/>
          </p:cNvPicPr>
          <p:nvPr/>
        </p:nvPicPr>
        <p:blipFill>
          <a:blip r:embed="rId3"/>
          <a:stretch>
            <a:fillRect/>
          </a:stretch>
        </p:blipFill>
        <p:spPr>
          <a:xfrm>
            <a:off x="3624766" y="1199460"/>
            <a:ext cx="3875667" cy="4877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576</Words>
  <Application>Microsoft Office PowerPoint</Application>
  <PresentationFormat>Widescreen</PresentationFormat>
  <Paragraphs>50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SRIVIDYA R</vt:lpstr>
      <vt:lpstr>FACIAL EMOTION RECOGNITION USING CONVOLUTION NEURAL NETWORKS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SRIVIDYA R</dc:title>
  <dc:creator>Srividya R</dc:creator>
  <cp:lastModifiedBy>Srividya R</cp:lastModifiedBy>
  <cp:revision>3</cp:revision>
  <dcterms:created xsi:type="dcterms:W3CDTF">2024-04-01T05:37:47Z</dcterms:created>
  <dcterms:modified xsi:type="dcterms:W3CDTF">2024-04-04T16:44:42Z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