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6BE82-3E29-49B4-8088-948CC5116383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F8590-B86F-4524-9670-03BC623F2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68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F8590-B86F-4524-9670-03BC623F2EC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023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CC652-73D4-E1C6-AF2F-B5259454F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71872" cy="2024594"/>
          </a:xfrm>
        </p:spPr>
        <p:txBody>
          <a:bodyPr/>
          <a:lstStyle/>
          <a:p>
            <a:r>
              <a:rPr lang="en-IN"/>
              <a:t>Advanced Data Analysis -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D5BB6-E819-411D-454B-880222EE02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Products And Customer analysis</a:t>
            </a:r>
          </a:p>
        </p:txBody>
      </p:sp>
    </p:spTree>
    <p:extLst>
      <p:ext uri="{BB962C8B-B14F-4D97-AF65-F5344CB8AC3E}">
        <p14:creationId xmlns:p14="http://schemas.microsoft.com/office/powerpoint/2010/main" val="4165544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B6A555-A46A-C12E-4CA2-F8EF637F2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6233" y="1609344"/>
            <a:ext cx="6939533" cy="3965448"/>
          </a:xfrm>
        </p:spPr>
      </p:pic>
    </p:spTree>
    <p:extLst>
      <p:ext uri="{BB962C8B-B14F-4D97-AF65-F5344CB8AC3E}">
        <p14:creationId xmlns:p14="http://schemas.microsoft.com/office/powerpoint/2010/main" val="2812644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196E-8C34-47A5-CBE5-EFD68F01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664" y="1301496"/>
            <a:ext cx="2962656" cy="463296"/>
          </a:xfrm>
        </p:spPr>
        <p:txBody>
          <a:bodyPr>
            <a:normAutofit/>
          </a:bodyPr>
          <a:lstStyle/>
          <a:p>
            <a:r>
              <a:rPr lang="en-IN" sz="2400" b="1"/>
              <a:t>5.Data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D9E9E-FD33-DE47-F769-08DE9B05E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5960" y="2258568"/>
            <a:ext cx="9601200" cy="3581400"/>
          </a:xfrm>
        </p:spPr>
        <p:txBody>
          <a:bodyPr/>
          <a:lstStyle/>
          <a:p>
            <a:r>
              <a:rPr lang="en-US"/>
              <a:t>Purpose:    </a:t>
            </a:r>
          </a:p>
          <a:p>
            <a:pPr marL="0" indent="0">
              <a:buNone/>
            </a:pPr>
            <a:r>
              <a:rPr lang="en-US"/>
              <a:t>                   - To group data into meaningful categories for targeted insights.   </a:t>
            </a:r>
          </a:p>
          <a:p>
            <a:pPr marL="0" indent="0">
              <a:buNone/>
            </a:pPr>
            <a:r>
              <a:rPr lang="en-US"/>
              <a:t>                   - For customer segmentation, product categorization, or regional analysis.</a:t>
            </a:r>
          </a:p>
          <a:p>
            <a:r>
              <a:rPr lang="en-US"/>
              <a:t>SQL Functions Used:    </a:t>
            </a:r>
          </a:p>
          <a:p>
            <a:pPr marL="0" indent="0">
              <a:buNone/>
            </a:pPr>
            <a:r>
              <a:rPr lang="en-US"/>
              <a:t>                    - CASE: Defines custom segmentation logic.   </a:t>
            </a:r>
          </a:p>
          <a:p>
            <a:pPr marL="0" indent="0">
              <a:buNone/>
            </a:pPr>
            <a:r>
              <a:rPr lang="en-US"/>
              <a:t>                    - GROUP BY: Groups data into segments.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64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F67670-C6EB-A1A7-FEC0-9E3D673FA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3280" y="453604"/>
            <a:ext cx="5248656" cy="5705858"/>
          </a:xfrm>
        </p:spPr>
      </p:pic>
    </p:spTree>
    <p:extLst>
      <p:ext uri="{BB962C8B-B14F-4D97-AF65-F5344CB8AC3E}">
        <p14:creationId xmlns:p14="http://schemas.microsoft.com/office/powerpoint/2010/main" val="511187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6DD575-C081-3F4C-B138-D7408E553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6986" y="183926"/>
            <a:ext cx="6108066" cy="10797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C72C49-6029-01BF-CEE0-2438AE8ED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006" y="1333978"/>
            <a:ext cx="6038026" cy="526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99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A9FDF-4D97-688E-887A-97ED79FE5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0" y="621792"/>
            <a:ext cx="3401568" cy="667512"/>
          </a:xfrm>
        </p:spPr>
        <p:txBody>
          <a:bodyPr>
            <a:normAutofit/>
          </a:bodyPr>
          <a:lstStyle/>
          <a:p>
            <a:r>
              <a:rPr lang="en-IN" sz="2400" b="1"/>
              <a:t>6.Data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ACF92-8AAC-EE9A-3D61-4C52ABDC7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8064" y="1554480"/>
            <a:ext cx="9820656" cy="4846320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Purpose:    ===Customer report===</a:t>
            </a:r>
          </a:p>
          <a:p>
            <a:pPr marL="0" indent="0">
              <a:buNone/>
            </a:pPr>
            <a:r>
              <a:rPr lang="en-US"/>
              <a:t>               - This report consolidates key customer metrics and behaviors</a:t>
            </a:r>
          </a:p>
          <a:p>
            <a:pPr marL="0" indent="0">
              <a:buNone/>
            </a:pPr>
            <a:r>
              <a:rPr lang="en-US"/>
              <a:t>        Highlights:    </a:t>
            </a:r>
          </a:p>
          <a:p>
            <a:pPr marL="0" indent="0">
              <a:buNone/>
            </a:pPr>
            <a:r>
              <a:rPr lang="en-US"/>
              <a:t>                     1. Gathers essential fields such as names, ages, and transaction details.	</a:t>
            </a:r>
          </a:p>
          <a:p>
            <a:pPr marL="0" indent="0">
              <a:buNone/>
            </a:pPr>
            <a:r>
              <a:rPr lang="en-US"/>
              <a:t>                     2. Segments customers into categories (VIP, Regular, New) and age groups.    </a:t>
            </a:r>
          </a:p>
          <a:p>
            <a:pPr marL="0" indent="0">
              <a:buNone/>
            </a:pPr>
            <a:r>
              <a:rPr lang="en-US"/>
              <a:t>                     3. Aggregates customer-level metrics:	   </a:t>
            </a:r>
          </a:p>
          <a:p>
            <a:pPr marL="0" indent="0">
              <a:buNone/>
            </a:pPr>
            <a:r>
              <a:rPr lang="en-US"/>
              <a:t>                                           - total orders	   </a:t>
            </a:r>
          </a:p>
          <a:p>
            <a:pPr marL="0" indent="0">
              <a:buNone/>
            </a:pPr>
            <a:r>
              <a:rPr lang="en-US"/>
              <a:t>                                           - total sales	  </a:t>
            </a:r>
          </a:p>
          <a:p>
            <a:pPr marL="0" indent="0">
              <a:buNone/>
            </a:pPr>
            <a:r>
              <a:rPr lang="en-US"/>
              <a:t>                                           - total quantity purchased	   </a:t>
            </a:r>
          </a:p>
          <a:p>
            <a:pPr marL="0" indent="0">
              <a:buNone/>
            </a:pPr>
            <a:r>
              <a:rPr lang="en-US"/>
              <a:t>                                           - total products	  </a:t>
            </a:r>
          </a:p>
          <a:p>
            <a:pPr marL="0" indent="0">
              <a:buNone/>
            </a:pPr>
            <a:r>
              <a:rPr lang="en-US"/>
              <a:t>                                           - lifespan (in months)    </a:t>
            </a:r>
          </a:p>
          <a:p>
            <a:pPr marL="0" indent="0">
              <a:buNone/>
            </a:pPr>
            <a:r>
              <a:rPr lang="en-US"/>
              <a:t>                    4. Calculates valuable KPIs:	    </a:t>
            </a:r>
          </a:p>
          <a:p>
            <a:pPr marL="0" indent="0">
              <a:buNone/>
            </a:pPr>
            <a:r>
              <a:rPr lang="en-US"/>
              <a:t>                                           - recency (months since last order)		</a:t>
            </a:r>
          </a:p>
          <a:p>
            <a:pPr marL="0" indent="0">
              <a:buNone/>
            </a:pPr>
            <a:r>
              <a:rPr lang="en-US"/>
              <a:t>                                           - average order value		</a:t>
            </a:r>
          </a:p>
          <a:p>
            <a:pPr marL="0" indent="0">
              <a:buNone/>
            </a:pPr>
            <a:r>
              <a:rPr lang="en-US"/>
              <a:t>                                           - average monthly spend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073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7BE6B-5D48-DF47-D8C3-2ED369C61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2264" y="905256"/>
            <a:ext cx="9601200" cy="5355336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Purpose:    ===Product Report===</a:t>
            </a:r>
          </a:p>
          <a:p>
            <a:pPr marL="0" indent="0">
              <a:buNone/>
            </a:pPr>
            <a:r>
              <a:rPr lang="en-US"/>
              <a:t>              - This report consolidates key product metrics and behaviors.</a:t>
            </a:r>
          </a:p>
          <a:p>
            <a:pPr marL="0" indent="0">
              <a:buNone/>
            </a:pPr>
            <a:r>
              <a:rPr lang="en-US"/>
              <a:t>     Highlights:    </a:t>
            </a:r>
          </a:p>
          <a:p>
            <a:pPr marL="0" indent="0">
              <a:buNone/>
            </a:pPr>
            <a:r>
              <a:rPr lang="en-US"/>
              <a:t>       1. Gathers essential fields such as product name, category, subcategory, and cost.            </a:t>
            </a:r>
          </a:p>
          <a:p>
            <a:pPr marL="0" indent="0">
              <a:buNone/>
            </a:pPr>
            <a:r>
              <a:rPr lang="en-US"/>
              <a:t>       2. Segments products by revenue to identify High-Performers, Mid-Range, or Low-Performers.    </a:t>
            </a:r>
          </a:p>
          <a:p>
            <a:pPr marL="0" indent="0">
              <a:buNone/>
            </a:pPr>
            <a:r>
              <a:rPr lang="en-US"/>
              <a:t>       3. Aggregates product-level metrics:       </a:t>
            </a:r>
          </a:p>
          <a:p>
            <a:pPr marL="0" indent="0">
              <a:buNone/>
            </a:pPr>
            <a:r>
              <a:rPr lang="en-US"/>
              <a:t>                                            - total orders       </a:t>
            </a:r>
          </a:p>
          <a:p>
            <a:pPr marL="0" indent="0">
              <a:buNone/>
            </a:pPr>
            <a:r>
              <a:rPr lang="en-US"/>
              <a:t>                                            - total sales       </a:t>
            </a:r>
          </a:p>
          <a:p>
            <a:pPr marL="0" indent="0">
              <a:buNone/>
            </a:pPr>
            <a:r>
              <a:rPr lang="en-US"/>
              <a:t>                                            - total quantity sold       </a:t>
            </a:r>
          </a:p>
          <a:p>
            <a:pPr marL="0" indent="0">
              <a:buNone/>
            </a:pPr>
            <a:r>
              <a:rPr lang="en-US"/>
              <a:t>                                            - total customers (unique)      </a:t>
            </a:r>
          </a:p>
          <a:p>
            <a:pPr marL="0" indent="0">
              <a:buNone/>
            </a:pPr>
            <a:r>
              <a:rPr lang="en-US"/>
              <a:t>                                            - lifespan (in months)    </a:t>
            </a:r>
          </a:p>
          <a:p>
            <a:pPr marL="0" indent="0">
              <a:buNone/>
            </a:pPr>
            <a:r>
              <a:rPr lang="en-US"/>
              <a:t>      4. Calculates valuable KPIs:       </a:t>
            </a:r>
          </a:p>
          <a:p>
            <a:pPr marL="0" indent="0">
              <a:buNone/>
            </a:pPr>
            <a:r>
              <a:rPr lang="en-US"/>
              <a:t>                                           - recency (months since last sale)      </a:t>
            </a:r>
          </a:p>
          <a:p>
            <a:pPr marL="0" indent="0">
              <a:buNone/>
            </a:pPr>
            <a:r>
              <a:rPr lang="en-US"/>
              <a:t>                                           - average order revenue (AOR)      </a:t>
            </a:r>
          </a:p>
          <a:p>
            <a:pPr marL="0" indent="0">
              <a:buNone/>
            </a:pPr>
            <a:r>
              <a:rPr lang="en-US"/>
              <a:t>                                           - average monthly revenue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057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AD6D5-2CB7-BF2D-DB23-887CCBEDD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0" y="1719072"/>
            <a:ext cx="3081528" cy="795528"/>
          </a:xfrm>
        </p:spPr>
        <p:txBody>
          <a:bodyPr/>
          <a:lstStyle/>
          <a:p>
            <a:r>
              <a:rPr lang="en-IN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1061AB-0751-D88B-5AF6-C757DD270B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10513" y="2874145"/>
            <a:ext cx="9601200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demonstrates the power of SQL in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Data Analysis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offering structured insights into customer behaviors and product performance. Through various analytical techniques, it enables businesses to track trends, optimize strategies, and improve decision-making. The segmentation and reporting mechanisms further enhance data-driven decision-making, ensuring that businesses can effectively understand and respond to market dynamics.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582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0CE1-75E9-5274-1836-9EBE21753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1960" y="2697480"/>
            <a:ext cx="4151376" cy="731520"/>
          </a:xfrm>
        </p:spPr>
        <p:txBody>
          <a:bodyPr>
            <a:noAutofit/>
          </a:bodyPr>
          <a:lstStyle/>
          <a:p>
            <a:r>
              <a:rPr lang="en-IN" sz="600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27B7E-C592-380B-7C67-3E761EC71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3992" y="3767328"/>
            <a:ext cx="1399032" cy="502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/>
              <a:t>- SRIVIDYA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61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9C120-6BFC-20D3-04AA-36718DEBD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9344" y="1837944"/>
            <a:ext cx="9601200" cy="3581400"/>
          </a:xfrm>
        </p:spPr>
        <p:txBody>
          <a:bodyPr/>
          <a:lstStyle/>
          <a:p>
            <a:r>
              <a:rPr lang="en-IN"/>
              <a:t>The Advanced Data Analysis process will be performed based six different categories as below shown:</a:t>
            </a:r>
          </a:p>
          <a:p>
            <a:pPr marL="0" indent="0">
              <a:buNone/>
            </a:pPr>
            <a:r>
              <a:rPr lang="en-IN"/>
              <a:t>                                          1. Change over Time Analysis</a:t>
            </a:r>
          </a:p>
          <a:p>
            <a:pPr marL="0" indent="0">
              <a:buNone/>
            </a:pPr>
            <a:r>
              <a:rPr lang="en-IN"/>
              <a:t>                                          2. Cumulative Analysis</a:t>
            </a:r>
          </a:p>
          <a:p>
            <a:pPr marL="0" indent="0">
              <a:buNone/>
            </a:pPr>
            <a:r>
              <a:rPr lang="en-IN"/>
              <a:t>                                          3. Performance analysis (Year-Over-Year,Month-Over-Month)</a:t>
            </a:r>
          </a:p>
          <a:p>
            <a:pPr marL="0" indent="0">
              <a:buNone/>
            </a:pPr>
            <a:r>
              <a:rPr lang="en-IN"/>
              <a:t>                                          4. Part-to-Whole analysis</a:t>
            </a:r>
          </a:p>
          <a:p>
            <a:pPr marL="0" indent="0">
              <a:buNone/>
            </a:pPr>
            <a:r>
              <a:rPr lang="en-IN"/>
              <a:t>                                          5. Data Segmentation Analysis</a:t>
            </a:r>
          </a:p>
          <a:p>
            <a:pPr marL="0" indent="0">
              <a:buNone/>
            </a:pPr>
            <a:r>
              <a:rPr lang="en-IN"/>
              <a:t>                                          6. Data Reporting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D03CEC-1F81-5D66-C1B5-B3CF31484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368" y="845820"/>
            <a:ext cx="3666744" cy="672084"/>
          </a:xfrm>
        </p:spPr>
        <p:txBody>
          <a:bodyPr>
            <a:normAutofit fontScale="90000"/>
          </a:bodyPr>
          <a:lstStyle/>
          <a:p>
            <a:r>
              <a:rPr lang="en-IN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41341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7CE4-BFD8-BD82-9C62-491763B6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3048" y="1225296"/>
            <a:ext cx="7662672" cy="1298448"/>
          </a:xfrm>
        </p:spPr>
        <p:txBody>
          <a:bodyPr>
            <a:normAutofit/>
          </a:bodyPr>
          <a:lstStyle/>
          <a:p>
            <a:r>
              <a:rPr lang="en-IN" sz="2400" b="1"/>
              <a:t>1.Change Over Time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7F22D-D447-8FF7-1ECD-B7B0017E3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3120" y="2176272"/>
            <a:ext cx="9601200" cy="3581400"/>
          </a:xfrm>
        </p:spPr>
        <p:txBody>
          <a:bodyPr/>
          <a:lstStyle/>
          <a:p>
            <a:r>
              <a:rPr lang="en-US"/>
              <a:t>Purpose:    </a:t>
            </a:r>
          </a:p>
          <a:p>
            <a:pPr marL="0" indent="0">
              <a:buNone/>
            </a:pPr>
            <a:r>
              <a:rPr lang="en-US"/>
              <a:t>               - To track trends, growth, and changes in key metrics over time.   </a:t>
            </a:r>
          </a:p>
          <a:p>
            <a:pPr marL="0" indent="0">
              <a:buNone/>
            </a:pPr>
            <a:r>
              <a:rPr lang="en-US"/>
              <a:t>               - For time-series analysis and identifying seasonality.    </a:t>
            </a:r>
          </a:p>
          <a:p>
            <a:pPr marL="0" indent="0">
              <a:buNone/>
            </a:pPr>
            <a:r>
              <a:rPr lang="en-US"/>
              <a:t>               - To measure growth or decline over specific periods.</a:t>
            </a:r>
          </a:p>
          <a:p>
            <a:r>
              <a:rPr lang="en-US"/>
              <a:t>SQL Functions Used:    </a:t>
            </a:r>
          </a:p>
          <a:p>
            <a:pPr marL="0" indent="0">
              <a:buNone/>
            </a:pPr>
            <a:r>
              <a:rPr lang="en-US"/>
              <a:t>                   - Date Functions: DATEPART(), DATETRUNC(), FORMAT()   </a:t>
            </a:r>
          </a:p>
          <a:p>
            <a:pPr marL="0" indent="0">
              <a:buNone/>
            </a:pPr>
            <a:r>
              <a:rPr lang="en-US"/>
              <a:t>                   - Aggregate Functions: SUM(), COUNT(), AVG()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18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7CF477-8E2D-CA84-D358-1B1C6A469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880" y="804670"/>
            <a:ext cx="5322009" cy="46908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2FB39F-4D06-B736-EE3F-AEC06EC18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671" y="804670"/>
            <a:ext cx="5311964" cy="469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56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30AA-BDB6-F78F-76F6-96A69A8E0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84" y="1362456"/>
            <a:ext cx="9601200" cy="1485900"/>
          </a:xfrm>
        </p:spPr>
        <p:txBody>
          <a:bodyPr>
            <a:normAutofit/>
          </a:bodyPr>
          <a:lstStyle/>
          <a:p>
            <a:r>
              <a:rPr lang="en-IN" sz="2400" b="1"/>
              <a:t>2. Cumulative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7CC4E-332A-B955-7248-5AF1537D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5416" y="2218945"/>
            <a:ext cx="9601200" cy="3581400"/>
          </a:xfrm>
        </p:spPr>
        <p:txBody>
          <a:bodyPr/>
          <a:lstStyle/>
          <a:p>
            <a:r>
              <a:rPr lang="en-US"/>
              <a:t>Purpose:    </a:t>
            </a:r>
          </a:p>
          <a:p>
            <a:pPr marL="0" indent="0">
              <a:buNone/>
            </a:pPr>
            <a:r>
              <a:rPr lang="en-US"/>
              <a:t>                  - To calculate running totals or moving averages for key metrics.    </a:t>
            </a:r>
          </a:p>
          <a:p>
            <a:pPr marL="0" indent="0">
              <a:buNone/>
            </a:pPr>
            <a:r>
              <a:rPr lang="en-US"/>
              <a:t>                  - To track performance over time cumulatively.    </a:t>
            </a:r>
          </a:p>
          <a:p>
            <a:pPr marL="0" indent="0">
              <a:buNone/>
            </a:pPr>
            <a:r>
              <a:rPr lang="en-US"/>
              <a:t>                  - Useful for growth analysis or identifying long-term trends.</a:t>
            </a:r>
          </a:p>
          <a:p>
            <a:r>
              <a:rPr lang="en-US"/>
              <a:t>SQL Functions Used:    </a:t>
            </a:r>
          </a:p>
          <a:p>
            <a:pPr marL="0" indent="0">
              <a:buNone/>
            </a:pPr>
            <a:r>
              <a:rPr lang="en-US"/>
              <a:t>                          - Window Functions: SUM() OVER(), AVG() OVER()</a:t>
            </a:r>
          </a:p>
          <a:p>
            <a:pPr marL="0" indent="0">
              <a:buNone/>
            </a:pPr>
            <a:r>
              <a:rPr lang="en-US"/>
              <a:t>                          - CTE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31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5466CF-65EA-419A-E41B-7B0092A97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873" y="263917"/>
            <a:ext cx="6168254" cy="2655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CAF558-3BA8-D318-3406-DE30BE5BE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204" y="3164637"/>
            <a:ext cx="5981592" cy="342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2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D5757-094E-9164-AE08-4AC201697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8536" y="1243584"/>
            <a:ext cx="6035040" cy="886968"/>
          </a:xfrm>
        </p:spPr>
        <p:txBody>
          <a:bodyPr>
            <a:normAutofit/>
          </a:bodyPr>
          <a:lstStyle/>
          <a:p>
            <a:r>
              <a:rPr lang="en-IN" sz="2400" b="1"/>
              <a:t>3.Performance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681FC-C7C3-1473-B22F-A26B4D776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976" y="2033016"/>
            <a:ext cx="9601200" cy="3581400"/>
          </a:xfrm>
        </p:spPr>
        <p:txBody>
          <a:bodyPr/>
          <a:lstStyle/>
          <a:p>
            <a:r>
              <a:rPr lang="en-US"/>
              <a:t>Purpose:    </a:t>
            </a:r>
          </a:p>
          <a:p>
            <a:pPr marL="0" indent="0">
              <a:buNone/>
            </a:pPr>
            <a:r>
              <a:rPr lang="en-US"/>
              <a:t>                 - To measure the performance of products, customers, or regions over time.   </a:t>
            </a:r>
          </a:p>
          <a:p>
            <a:pPr marL="0" indent="0">
              <a:buNone/>
            </a:pPr>
            <a:r>
              <a:rPr lang="en-US"/>
              <a:t>                 - For benchmarking and identifying high-performing entities.    </a:t>
            </a:r>
          </a:p>
          <a:p>
            <a:pPr marL="0" indent="0">
              <a:buNone/>
            </a:pPr>
            <a:r>
              <a:rPr lang="en-US"/>
              <a:t>                 - To track yearly trends and growth.</a:t>
            </a:r>
          </a:p>
          <a:p>
            <a:r>
              <a:rPr lang="en-US"/>
              <a:t>SQL Functions Used:    </a:t>
            </a:r>
          </a:p>
          <a:p>
            <a:pPr marL="0" indent="0">
              <a:buNone/>
            </a:pPr>
            <a:r>
              <a:rPr lang="en-US"/>
              <a:t>                - LAG(): Accesses data from previous rows.    </a:t>
            </a:r>
          </a:p>
          <a:p>
            <a:pPr marL="0" indent="0">
              <a:buNone/>
            </a:pPr>
            <a:r>
              <a:rPr lang="en-US"/>
              <a:t>                - AVG() OVER(): Computes average values within partitions.    </a:t>
            </a:r>
          </a:p>
          <a:p>
            <a:pPr marL="0" indent="0">
              <a:buNone/>
            </a:pPr>
            <a:r>
              <a:rPr lang="en-US"/>
              <a:t>                - CASE: Defines conditional logic for trend analysis.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671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98D222-EC94-41E3-84DD-597612D00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540" y="484632"/>
            <a:ext cx="8718117" cy="5687568"/>
          </a:xfrm>
        </p:spPr>
      </p:pic>
    </p:spTree>
    <p:extLst>
      <p:ext uri="{BB962C8B-B14F-4D97-AF65-F5344CB8AC3E}">
        <p14:creationId xmlns:p14="http://schemas.microsoft.com/office/powerpoint/2010/main" val="1899019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C4172-EC2F-F6B8-0F93-9261E4AA9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220" y="1243584"/>
            <a:ext cx="3337560" cy="502920"/>
          </a:xfrm>
        </p:spPr>
        <p:txBody>
          <a:bodyPr>
            <a:normAutofit/>
          </a:bodyPr>
          <a:lstStyle/>
          <a:p>
            <a:r>
              <a:rPr lang="en-IN" sz="2400" b="1"/>
              <a:t>4.Part-To-whole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9085C-9008-017C-D5DA-722E363B2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6544" y="2139696"/>
            <a:ext cx="9601200" cy="3581400"/>
          </a:xfrm>
        </p:spPr>
        <p:txBody>
          <a:bodyPr/>
          <a:lstStyle/>
          <a:p>
            <a:r>
              <a:rPr lang="en-US"/>
              <a:t>Purpose:    </a:t>
            </a:r>
          </a:p>
          <a:p>
            <a:pPr marL="0" indent="0">
              <a:buNone/>
            </a:pPr>
            <a:r>
              <a:rPr lang="en-US"/>
              <a:t>                   - To compare performance or metrics across dimensions or time periods.   </a:t>
            </a:r>
          </a:p>
          <a:p>
            <a:pPr marL="0" indent="0">
              <a:buNone/>
            </a:pPr>
            <a:r>
              <a:rPr lang="en-US"/>
              <a:t>                   - To evaluate differences between categories.    </a:t>
            </a:r>
          </a:p>
          <a:p>
            <a:pPr marL="0" indent="0">
              <a:buNone/>
            </a:pPr>
            <a:r>
              <a:rPr lang="en-US"/>
              <a:t>                   - Useful for A/B testing or regional comparisons.</a:t>
            </a:r>
          </a:p>
          <a:p>
            <a:r>
              <a:rPr lang="en-US"/>
              <a:t>SQL Functions Used:    </a:t>
            </a:r>
          </a:p>
          <a:p>
            <a:pPr marL="0" indent="0">
              <a:buNone/>
            </a:pPr>
            <a:r>
              <a:rPr lang="en-US"/>
              <a:t>                   - SUM(), AVG(): Aggregates values for comparison.   </a:t>
            </a:r>
          </a:p>
          <a:p>
            <a:pPr marL="0" indent="0">
              <a:buNone/>
            </a:pPr>
            <a:r>
              <a:rPr lang="en-US"/>
              <a:t>                   - Window Functions: SUM() OVER() for total calculations.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85623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{89A034DD-49A5-458A-91AB-0F016112E7BF}tf10001105</Template>
  <TotalTime>70</TotalTime>
  <Words>708</Words>
  <Application>Microsoft Office PowerPoint</Application>
  <PresentationFormat>Widescreen</PresentationFormat>
  <Paragraphs>86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Franklin Gothic Book</vt:lpstr>
      <vt:lpstr>Crop</vt:lpstr>
      <vt:lpstr>Advanced Data Analysis - SQL</vt:lpstr>
      <vt:lpstr>INTRODUCTION</vt:lpstr>
      <vt:lpstr>1.Change Over Time Analysis</vt:lpstr>
      <vt:lpstr>PowerPoint Presentation</vt:lpstr>
      <vt:lpstr>2. Cumulative Analysis</vt:lpstr>
      <vt:lpstr>PowerPoint Presentation</vt:lpstr>
      <vt:lpstr>3.Performance Analysis</vt:lpstr>
      <vt:lpstr>PowerPoint Presentation</vt:lpstr>
      <vt:lpstr>4.Part-To-whole Analysis</vt:lpstr>
      <vt:lpstr>PowerPoint Presentation</vt:lpstr>
      <vt:lpstr>5.Data Segmentation</vt:lpstr>
      <vt:lpstr>PowerPoint Presentation</vt:lpstr>
      <vt:lpstr>PowerPoint Presentation</vt:lpstr>
      <vt:lpstr>6.Data Reporting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Nithin Ponnala</dc:creator>
  <cp:lastModifiedBy>Nithin Ponnala</cp:lastModifiedBy>
  <cp:revision>2</cp:revision>
  <dcterms:created xsi:type="dcterms:W3CDTF">2025-03-12T16:09:03Z</dcterms:created>
  <dcterms:modified xsi:type="dcterms:W3CDTF">2025-03-12T17:19:36Z</dcterms:modified>
</cp:coreProperties>
</file>