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3/10/2025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3/10/2025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3/10/2025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3/10/2025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3/10/2025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3/10/2025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3/10/2025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a:t>EDA-SQL(Customer orders analysis)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741791" y="2478179"/>
            <a:ext cx="10993546" cy="468233"/>
          </a:xfrm>
        </p:spPr>
        <p:txBody>
          <a:bodyPr>
            <a:normAutofit/>
          </a:bodyPr>
          <a:lstStyle/>
          <a:p>
            <a:r>
              <a:rPr lang="en-US"/>
              <a:t>srividya</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84800" y="3090334"/>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98CE6-3BD3-2450-27BB-F3EB324AED84}"/>
              </a:ext>
            </a:extLst>
          </p:cNvPr>
          <p:cNvSpPr>
            <a:spLocks noGrp="1"/>
          </p:cNvSpPr>
          <p:nvPr>
            <p:ph type="title"/>
          </p:nvPr>
        </p:nvSpPr>
        <p:spPr>
          <a:xfrm>
            <a:off x="1513880" y="1250796"/>
            <a:ext cx="11029616" cy="1188720"/>
          </a:xfrm>
        </p:spPr>
        <p:txBody>
          <a:bodyPr/>
          <a:lstStyle/>
          <a:p>
            <a:r>
              <a:rPr lang="en-IN"/>
              <a:t>4. Measures exploration</a:t>
            </a:r>
          </a:p>
        </p:txBody>
      </p:sp>
      <p:sp>
        <p:nvSpPr>
          <p:cNvPr id="3" name="Content Placeholder 2">
            <a:extLst>
              <a:ext uri="{FF2B5EF4-FFF2-40B4-BE49-F238E27FC236}">
                <a16:creationId xmlns:a16="http://schemas.microsoft.com/office/drawing/2014/main" id="{D6F966A8-9825-B451-6412-F471EB4F156A}"/>
              </a:ext>
            </a:extLst>
          </p:cNvPr>
          <p:cNvSpPr>
            <a:spLocks noGrp="1"/>
          </p:cNvSpPr>
          <p:nvPr>
            <p:ph idx="1"/>
          </p:nvPr>
        </p:nvSpPr>
        <p:spPr>
          <a:xfrm>
            <a:off x="2538008" y="2039112"/>
            <a:ext cx="11029615" cy="3634486"/>
          </a:xfrm>
        </p:spPr>
        <p:txBody>
          <a:bodyPr/>
          <a:lstStyle/>
          <a:p>
            <a:r>
              <a:rPr lang="en-US" b="1"/>
              <a:t>Purpose:   </a:t>
            </a:r>
          </a:p>
          <a:p>
            <a:pPr marL="0" indent="0">
              <a:buNone/>
            </a:pPr>
            <a:r>
              <a:rPr lang="en-US"/>
              <a:t>                  - To calculate aggregated metrics (e.g., totals, averages) for quick insights.   </a:t>
            </a:r>
          </a:p>
          <a:p>
            <a:pPr marL="0" indent="0">
              <a:buNone/>
            </a:pPr>
            <a:r>
              <a:rPr lang="en-US"/>
              <a:t>                  - To identify overall trends or spot anomalies.</a:t>
            </a:r>
          </a:p>
          <a:p>
            <a:r>
              <a:rPr lang="en-US" b="1"/>
              <a:t>SQL Functions Used:   </a:t>
            </a:r>
          </a:p>
          <a:p>
            <a:pPr marL="0" indent="0">
              <a:buNone/>
            </a:pPr>
            <a:r>
              <a:rPr lang="en-US"/>
              <a:t>                  - COUNT(), SUM(), AVG()</a:t>
            </a:r>
            <a:endParaRPr lang="en-IN"/>
          </a:p>
        </p:txBody>
      </p:sp>
    </p:spTree>
    <p:extLst>
      <p:ext uri="{BB962C8B-B14F-4D97-AF65-F5344CB8AC3E}">
        <p14:creationId xmlns:p14="http://schemas.microsoft.com/office/powerpoint/2010/main" val="3670110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03BA91A-50F6-7DFC-53C2-920AF9D6E99A}"/>
              </a:ext>
            </a:extLst>
          </p:cNvPr>
          <p:cNvPicPr>
            <a:picLocks noGrp="1" noChangeAspect="1"/>
          </p:cNvPicPr>
          <p:nvPr>
            <p:ph idx="1"/>
          </p:nvPr>
        </p:nvPicPr>
        <p:blipFill>
          <a:blip r:embed="rId2"/>
          <a:srcRect l="1775"/>
          <a:stretch/>
        </p:blipFill>
        <p:spPr>
          <a:xfrm>
            <a:off x="2660904" y="1612106"/>
            <a:ext cx="6586883" cy="3633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46077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0FF6B33-C0A4-D4EE-7A49-34DE9954FD31}"/>
              </a:ext>
            </a:extLst>
          </p:cNvPr>
          <p:cNvPicPr>
            <a:picLocks noGrp="1" noChangeAspect="1"/>
          </p:cNvPicPr>
          <p:nvPr>
            <p:ph idx="1"/>
          </p:nvPr>
        </p:nvPicPr>
        <p:blipFill>
          <a:blip r:embed="rId2"/>
          <a:stretch>
            <a:fillRect/>
          </a:stretch>
        </p:blipFill>
        <p:spPr>
          <a:xfrm>
            <a:off x="2237629" y="1986724"/>
            <a:ext cx="7954485" cy="31913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86023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C69BCF-E7BA-EC19-8DD4-BD4EB485A376}"/>
              </a:ext>
            </a:extLst>
          </p:cNvPr>
          <p:cNvPicPr>
            <a:picLocks noGrp="1" noChangeAspect="1"/>
          </p:cNvPicPr>
          <p:nvPr>
            <p:ph idx="1"/>
          </p:nvPr>
        </p:nvPicPr>
        <p:blipFill>
          <a:blip r:embed="rId2"/>
          <a:stretch>
            <a:fillRect/>
          </a:stretch>
        </p:blipFill>
        <p:spPr>
          <a:xfrm>
            <a:off x="1943580" y="1612106"/>
            <a:ext cx="8615736" cy="3633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3603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9468C-E1B5-AD6E-74D4-7AE16E506D16}"/>
              </a:ext>
            </a:extLst>
          </p:cNvPr>
          <p:cNvSpPr>
            <a:spLocks noGrp="1"/>
          </p:cNvSpPr>
          <p:nvPr>
            <p:ph type="title"/>
          </p:nvPr>
        </p:nvSpPr>
        <p:spPr>
          <a:xfrm>
            <a:off x="1870496" y="1342236"/>
            <a:ext cx="11029616" cy="1188720"/>
          </a:xfrm>
        </p:spPr>
        <p:txBody>
          <a:bodyPr/>
          <a:lstStyle/>
          <a:p>
            <a:r>
              <a:rPr lang="en-IN"/>
              <a:t>5. Magnitude</a:t>
            </a:r>
          </a:p>
        </p:txBody>
      </p:sp>
      <p:sp>
        <p:nvSpPr>
          <p:cNvPr id="3" name="Content Placeholder 2">
            <a:extLst>
              <a:ext uri="{FF2B5EF4-FFF2-40B4-BE49-F238E27FC236}">
                <a16:creationId xmlns:a16="http://schemas.microsoft.com/office/drawing/2014/main" id="{802BE9CE-4FBC-E014-70B6-FCC8B5A0A8A1}"/>
              </a:ext>
            </a:extLst>
          </p:cNvPr>
          <p:cNvSpPr>
            <a:spLocks noGrp="1"/>
          </p:cNvSpPr>
          <p:nvPr>
            <p:ph idx="1"/>
          </p:nvPr>
        </p:nvSpPr>
        <p:spPr>
          <a:xfrm>
            <a:off x="2428280" y="2267712"/>
            <a:ext cx="11029615" cy="3634486"/>
          </a:xfrm>
        </p:spPr>
        <p:txBody>
          <a:bodyPr/>
          <a:lstStyle/>
          <a:p>
            <a:r>
              <a:rPr lang="en-US" b="1"/>
              <a:t>Purpose:    </a:t>
            </a:r>
          </a:p>
          <a:p>
            <a:pPr marL="0" indent="0">
              <a:buNone/>
            </a:pPr>
            <a:r>
              <a:rPr lang="en-US"/>
              <a:t>                   - To quantify data and group results by specific dimensions.   </a:t>
            </a:r>
          </a:p>
          <a:p>
            <a:pPr marL="0" indent="0">
              <a:buNone/>
            </a:pPr>
            <a:r>
              <a:rPr lang="en-US"/>
              <a:t>                   - For understanding data distribution across categories.</a:t>
            </a:r>
          </a:p>
          <a:p>
            <a:r>
              <a:rPr lang="en-US" b="1"/>
              <a:t>SQL Functions Used:    </a:t>
            </a:r>
          </a:p>
          <a:p>
            <a:pPr marL="0" indent="0">
              <a:buNone/>
            </a:pPr>
            <a:r>
              <a:rPr lang="en-US"/>
              <a:t>                  - Aggregate Functions: SUM(), COUNT(), AVG()    </a:t>
            </a:r>
          </a:p>
          <a:p>
            <a:pPr marL="0" indent="0">
              <a:buNone/>
            </a:pPr>
            <a:r>
              <a:rPr lang="en-US"/>
              <a:t>                  - GROUP BY, ORDER BY</a:t>
            </a:r>
            <a:endParaRPr lang="en-IN"/>
          </a:p>
        </p:txBody>
      </p:sp>
    </p:spTree>
    <p:extLst>
      <p:ext uri="{BB962C8B-B14F-4D97-AF65-F5344CB8AC3E}">
        <p14:creationId xmlns:p14="http://schemas.microsoft.com/office/powerpoint/2010/main" val="3947967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27D8861-90E0-473D-323B-D25BE771491A}"/>
              </a:ext>
            </a:extLst>
          </p:cNvPr>
          <p:cNvPicPr>
            <a:picLocks noGrp="1" noChangeAspect="1"/>
          </p:cNvPicPr>
          <p:nvPr>
            <p:ph idx="1"/>
          </p:nvPr>
        </p:nvPicPr>
        <p:blipFill>
          <a:blip r:embed="rId2"/>
          <a:stretch>
            <a:fillRect/>
          </a:stretch>
        </p:blipFill>
        <p:spPr>
          <a:xfrm>
            <a:off x="1365873" y="1071803"/>
            <a:ext cx="4197096" cy="509516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4F65BA42-53C0-A180-D72C-899E83F4C64F}"/>
              </a:ext>
            </a:extLst>
          </p:cNvPr>
          <p:cNvPicPr>
            <a:picLocks noChangeAspect="1"/>
          </p:cNvPicPr>
          <p:nvPr/>
        </p:nvPicPr>
        <p:blipFill>
          <a:blip r:embed="rId3"/>
          <a:stretch>
            <a:fillRect/>
          </a:stretch>
        </p:blipFill>
        <p:spPr>
          <a:xfrm>
            <a:off x="6383789" y="1005840"/>
            <a:ext cx="4356362" cy="5161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2491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E32A-C7F3-5FE4-504C-70553FD629F6}"/>
              </a:ext>
            </a:extLst>
          </p:cNvPr>
          <p:cNvSpPr>
            <a:spLocks noGrp="1"/>
          </p:cNvSpPr>
          <p:nvPr>
            <p:ph type="title"/>
          </p:nvPr>
        </p:nvSpPr>
        <p:spPr>
          <a:xfrm>
            <a:off x="1038392" y="1269084"/>
            <a:ext cx="11029616" cy="1188720"/>
          </a:xfrm>
        </p:spPr>
        <p:txBody>
          <a:bodyPr/>
          <a:lstStyle/>
          <a:p>
            <a:r>
              <a:rPr lang="en-IN"/>
              <a:t>6. Ranking Analysis</a:t>
            </a:r>
          </a:p>
        </p:txBody>
      </p:sp>
      <p:sp>
        <p:nvSpPr>
          <p:cNvPr id="3" name="Content Placeholder 2">
            <a:extLst>
              <a:ext uri="{FF2B5EF4-FFF2-40B4-BE49-F238E27FC236}">
                <a16:creationId xmlns:a16="http://schemas.microsoft.com/office/drawing/2014/main" id="{F6E2D9C8-AED1-CF2E-F313-3010E1465563}"/>
              </a:ext>
            </a:extLst>
          </p:cNvPr>
          <p:cNvSpPr>
            <a:spLocks noGrp="1"/>
          </p:cNvSpPr>
          <p:nvPr>
            <p:ph idx="1"/>
          </p:nvPr>
        </p:nvSpPr>
        <p:spPr>
          <a:xfrm>
            <a:off x="1596176" y="2304288"/>
            <a:ext cx="11029615" cy="3634486"/>
          </a:xfrm>
        </p:spPr>
        <p:txBody>
          <a:bodyPr/>
          <a:lstStyle/>
          <a:p>
            <a:r>
              <a:rPr lang="en-US" b="1"/>
              <a:t>Purpose:    </a:t>
            </a:r>
          </a:p>
          <a:p>
            <a:pPr marL="0" indent="0">
              <a:buNone/>
            </a:pPr>
            <a:r>
              <a:rPr lang="en-US"/>
              <a:t>                       - To rank items (e.g., products, customers) based on performance or other metrics.    </a:t>
            </a:r>
          </a:p>
          <a:p>
            <a:pPr marL="0" indent="0">
              <a:buNone/>
            </a:pPr>
            <a:r>
              <a:rPr lang="en-US"/>
              <a:t>                       - To identify top performers or laggards.</a:t>
            </a:r>
          </a:p>
          <a:p>
            <a:r>
              <a:rPr lang="en-US" b="1"/>
              <a:t>SQL Functions Used:    </a:t>
            </a:r>
          </a:p>
          <a:p>
            <a:pPr marL="0" indent="0">
              <a:buNone/>
            </a:pPr>
            <a:r>
              <a:rPr lang="en-US"/>
              <a:t>                             - Window Ranking Functions: RANK(), DENSE_RANK(), ROW_NUMBER(), LIMIT </a:t>
            </a:r>
          </a:p>
          <a:p>
            <a:pPr marL="0" indent="0">
              <a:buNone/>
            </a:pPr>
            <a:r>
              <a:rPr lang="en-US"/>
              <a:t>                             - Clauses: GROUP BY, ORDER BY   </a:t>
            </a:r>
          </a:p>
          <a:p>
            <a:pPr marL="0" indent="0">
              <a:buNone/>
            </a:pPr>
            <a:r>
              <a:rPr lang="en-US"/>
              <a:t>                             - CTE</a:t>
            </a:r>
            <a:endParaRPr lang="en-IN"/>
          </a:p>
        </p:txBody>
      </p:sp>
    </p:spTree>
    <p:extLst>
      <p:ext uri="{BB962C8B-B14F-4D97-AF65-F5344CB8AC3E}">
        <p14:creationId xmlns:p14="http://schemas.microsoft.com/office/powerpoint/2010/main" val="3016901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BC22F46-8E3D-5E5F-5049-79756E399BC0}"/>
              </a:ext>
            </a:extLst>
          </p:cNvPr>
          <p:cNvPicPr>
            <a:picLocks noGrp="1" noChangeAspect="1"/>
          </p:cNvPicPr>
          <p:nvPr>
            <p:ph idx="1"/>
          </p:nvPr>
        </p:nvPicPr>
        <p:blipFill>
          <a:blip r:embed="rId2"/>
          <a:stretch>
            <a:fillRect/>
          </a:stretch>
        </p:blipFill>
        <p:spPr>
          <a:xfrm>
            <a:off x="924432" y="1170432"/>
            <a:ext cx="4854576" cy="497433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D2E595AA-F7AD-5787-1554-865B4A87946F}"/>
              </a:ext>
            </a:extLst>
          </p:cNvPr>
          <p:cNvPicPr>
            <a:picLocks noChangeAspect="1"/>
          </p:cNvPicPr>
          <p:nvPr/>
        </p:nvPicPr>
        <p:blipFill>
          <a:blip r:embed="rId3"/>
          <a:stretch>
            <a:fillRect/>
          </a:stretch>
        </p:blipFill>
        <p:spPr>
          <a:xfrm>
            <a:off x="6020202" y="1293875"/>
            <a:ext cx="5105510" cy="47274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44787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42A4-2A49-242A-E4DB-6B743F885638}"/>
              </a:ext>
            </a:extLst>
          </p:cNvPr>
          <p:cNvSpPr>
            <a:spLocks noGrp="1"/>
          </p:cNvSpPr>
          <p:nvPr>
            <p:ph type="title"/>
          </p:nvPr>
        </p:nvSpPr>
        <p:spPr>
          <a:xfrm>
            <a:off x="4778288" y="1424532"/>
            <a:ext cx="11029616" cy="1188720"/>
          </a:xfrm>
        </p:spPr>
        <p:txBody>
          <a:bodyPr/>
          <a:lstStyle/>
          <a:p>
            <a:r>
              <a:rPr lang="en-IN"/>
              <a:t>conclusion</a:t>
            </a:r>
          </a:p>
        </p:txBody>
      </p:sp>
      <p:sp>
        <p:nvSpPr>
          <p:cNvPr id="3" name="Content Placeholder 2">
            <a:extLst>
              <a:ext uri="{FF2B5EF4-FFF2-40B4-BE49-F238E27FC236}">
                <a16:creationId xmlns:a16="http://schemas.microsoft.com/office/drawing/2014/main" id="{77AE3558-5339-BA5B-9BAD-26B796639811}"/>
              </a:ext>
            </a:extLst>
          </p:cNvPr>
          <p:cNvSpPr>
            <a:spLocks noGrp="1"/>
          </p:cNvSpPr>
          <p:nvPr>
            <p:ph idx="1"/>
          </p:nvPr>
        </p:nvSpPr>
        <p:spPr>
          <a:xfrm>
            <a:off x="1252240" y="1662276"/>
            <a:ext cx="9687520" cy="3634486"/>
          </a:xfrm>
        </p:spPr>
        <p:txBody>
          <a:bodyPr/>
          <a:lstStyle/>
          <a:p>
            <a:pPr marL="0" indent="0" algn="just">
              <a:buNone/>
            </a:pPr>
            <a:r>
              <a:rPr lang="en-US"/>
              <a:t>"This project demonstrates the power of SQL in analyzing customer order data. By using advanced queries, we explored database structures, calculated key metrics, analyzed trends, and ranked entities to extract valuable insights. These analyses help businesses make data-driven decisions to improve performance and customer experience."</a:t>
            </a:r>
            <a:endParaRPr lang="en-IN"/>
          </a:p>
        </p:txBody>
      </p:sp>
    </p:spTree>
    <p:extLst>
      <p:ext uri="{BB962C8B-B14F-4D97-AF65-F5344CB8AC3E}">
        <p14:creationId xmlns:p14="http://schemas.microsoft.com/office/powerpoint/2010/main" val="1809068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822960" y="766164"/>
            <a:ext cx="11029616" cy="1188720"/>
          </a:xfrm>
        </p:spPr>
        <p:txBody>
          <a:bodyPr/>
          <a:lstStyle/>
          <a:p>
            <a:r>
              <a:rPr lang="en-US"/>
              <a:t>introduction</a:t>
            </a:r>
            <a:endParaRPr lang="en-US" dirty="0"/>
          </a:p>
        </p:txBody>
      </p:sp>
      <p:sp>
        <p:nvSpPr>
          <p:cNvPr id="12" name="TextBox 11">
            <a:extLst>
              <a:ext uri="{FF2B5EF4-FFF2-40B4-BE49-F238E27FC236}">
                <a16:creationId xmlns:a16="http://schemas.microsoft.com/office/drawing/2014/main" id="{1FE5948B-ACE2-4311-0004-18C53E389BFD}"/>
              </a:ext>
            </a:extLst>
          </p:cNvPr>
          <p:cNvSpPr txBox="1"/>
          <p:nvPr/>
        </p:nvSpPr>
        <p:spPr>
          <a:xfrm>
            <a:off x="822960" y="2368295"/>
            <a:ext cx="10040112" cy="2031325"/>
          </a:xfrm>
          <a:prstGeom prst="rect">
            <a:avLst/>
          </a:prstGeom>
          <a:noFill/>
        </p:spPr>
        <p:txBody>
          <a:bodyPr wrap="square" rtlCol="0">
            <a:spAutoFit/>
          </a:bodyPr>
          <a:lstStyle/>
          <a:p>
            <a:pPr marL="285750" indent="-285750" algn="just">
              <a:buFont typeface="Wingdings" panose="05000000000000000000" pitchFamily="2" charset="2"/>
              <a:buChar char="ü"/>
            </a:pPr>
            <a:r>
              <a:rPr lang="en-US"/>
              <a:t>A comprehensive collection of SQL scripts for data exploration, analytics, and reporting. These scripts cover various analyses such as database exploration, measures and metrics, time-based trends, cumulative analytics, segmentation, and more.</a:t>
            </a:r>
          </a:p>
          <a:p>
            <a:pPr marL="285750" indent="-285750" algn="just">
              <a:buFont typeface="Wingdings" panose="05000000000000000000" pitchFamily="2" charset="2"/>
              <a:buChar char="ü"/>
            </a:pPr>
            <a:endParaRPr lang="en-US"/>
          </a:p>
          <a:p>
            <a:pPr marL="285750" indent="-285750" algn="just">
              <a:buFont typeface="Wingdings" panose="05000000000000000000" pitchFamily="2" charset="2"/>
              <a:buChar char="ü"/>
            </a:pPr>
            <a:r>
              <a:rPr lang="en-US"/>
              <a:t>This Projects contains SQL queries designed to help data analysts and BI professionals quickly explore, segment, and analyze data within a relational database. Each script focuses on a specific analytical theme and demonstrates best practices for SQL queries.</a:t>
            </a:r>
            <a:endParaRPr lang="en-IN"/>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8BD6AA-94B1-9FC7-08D7-72DB2DFEBFB6}"/>
              </a:ext>
            </a:extLst>
          </p:cNvPr>
          <p:cNvSpPr>
            <a:spLocks noGrp="1"/>
          </p:cNvSpPr>
          <p:nvPr>
            <p:ph idx="1"/>
          </p:nvPr>
        </p:nvSpPr>
        <p:spPr>
          <a:xfrm>
            <a:off x="1577888" y="1243583"/>
            <a:ext cx="11029615" cy="3776473"/>
          </a:xfrm>
        </p:spPr>
        <p:txBody>
          <a:bodyPr>
            <a:normAutofit/>
          </a:bodyPr>
          <a:lstStyle/>
          <a:p>
            <a:pPr marL="0" indent="0">
              <a:buNone/>
            </a:pPr>
            <a:r>
              <a:rPr lang="en-IN" sz="1800" b="1"/>
              <a:t>Performed EDA Project based on different categories as follows</a:t>
            </a:r>
            <a:r>
              <a:rPr lang="en-IN"/>
              <a:t>:-</a:t>
            </a:r>
          </a:p>
          <a:p>
            <a:pPr marL="2494000" lvl="8" indent="0">
              <a:buNone/>
            </a:pPr>
            <a:r>
              <a:rPr lang="en-IN" sz="1600"/>
              <a:t>- 1.Database Exploration</a:t>
            </a:r>
          </a:p>
          <a:p>
            <a:pPr marL="2494000" lvl="8" indent="0">
              <a:buNone/>
            </a:pPr>
            <a:r>
              <a:rPr lang="en-IN" sz="1600"/>
              <a:t>- 2.Dimensions Exploration</a:t>
            </a:r>
          </a:p>
          <a:p>
            <a:pPr marL="2494000" lvl="8" indent="0">
              <a:buNone/>
            </a:pPr>
            <a:r>
              <a:rPr lang="en-IN" sz="1600"/>
              <a:t>- 3.Date Exploration</a:t>
            </a:r>
          </a:p>
          <a:p>
            <a:pPr marL="2494000" lvl="8" indent="0">
              <a:buNone/>
            </a:pPr>
            <a:r>
              <a:rPr lang="en-IN" sz="1600"/>
              <a:t>- 4.Measures  Exploration</a:t>
            </a:r>
          </a:p>
          <a:p>
            <a:pPr marL="2494000" lvl="8" indent="0">
              <a:buNone/>
            </a:pPr>
            <a:r>
              <a:rPr lang="en-IN" sz="1600"/>
              <a:t>- 5.Magnitude</a:t>
            </a:r>
          </a:p>
          <a:p>
            <a:pPr marL="2494000" lvl="8" indent="0">
              <a:buNone/>
            </a:pPr>
            <a:r>
              <a:rPr lang="en-IN" sz="1600"/>
              <a:t>- 6.Ranking Analysis</a:t>
            </a:r>
          </a:p>
        </p:txBody>
      </p:sp>
      <p:pic>
        <p:nvPicPr>
          <p:cNvPr id="4" name="Picture 3">
            <a:extLst>
              <a:ext uri="{FF2B5EF4-FFF2-40B4-BE49-F238E27FC236}">
                <a16:creationId xmlns:a16="http://schemas.microsoft.com/office/drawing/2014/main" id="{D941AD67-8287-47BE-67E3-C4B1F3EA9AB9}"/>
              </a:ext>
            </a:extLst>
          </p:cNvPr>
          <p:cNvPicPr>
            <a:picLocks noChangeAspect="1"/>
          </p:cNvPicPr>
          <p:nvPr/>
        </p:nvPicPr>
        <p:blipFill>
          <a:blip r:embed="rId2">
            <a:alphaModFix amt="85000"/>
          </a:blip>
          <a:stretch>
            <a:fillRect/>
          </a:stretch>
        </p:blipFill>
        <p:spPr>
          <a:xfrm>
            <a:off x="7475410" y="2844926"/>
            <a:ext cx="3497390" cy="2400423"/>
          </a:xfrm>
          <a:prstGeom prst="rect">
            <a:avLst/>
          </a:prstGeom>
        </p:spPr>
      </p:pic>
    </p:spTree>
    <p:extLst>
      <p:ext uri="{BB962C8B-B14F-4D97-AF65-F5344CB8AC3E}">
        <p14:creationId xmlns:p14="http://schemas.microsoft.com/office/powerpoint/2010/main" val="74587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F78C4-BC6C-BF9E-4A18-C4E86FB0B6A8}"/>
              </a:ext>
            </a:extLst>
          </p:cNvPr>
          <p:cNvSpPr>
            <a:spLocks noGrp="1"/>
          </p:cNvSpPr>
          <p:nvPr>
            <p:ph type="title"/>
          </p:nvPr>
        </p:nvSpPr>
        <p:spPr>
          <a:xfrm>
            <a:off x="901232" y="1339850"/>
            <a:ext cx="11029616" cy="1188720"/>
          </a:xfrm>
        </p:spPr>
        <p:txBody>
          <a:bodyPr/>
          <a:lstStyle/>
          <a:p>
            <a:r>
              <a:rPr lang="en-IN"/>
              <a:t>1. Database Exploration</a:t>
            </a:r>
          </a:p>
        </p:txBody>
      </p:sp>
      <p:sp>
        <p:nvSpPr>
          <p:cNvPr id="3" name="Content Placeholder 2">
            <a:extLst>
              <a:ext uri="{FF2B5EF4-FFF2-40B4-BE49-F238E27FC236}">
                <a16:creationId xmlns:a16="http://schemas.microsoft.com/office/drawing/2014/main" id="{E3772967-E9CD-284C-7A75-1C0B4DD79F0D}"/>
              </a:ext>
            </a:extLst>
          </p:cNvPr>
          <p:cNvSpPr>
            <a:spLocks noGrp="1"/>
          </p:cNvSpPr>
          <p:nvPr>
            <p:ph idx="1"/>
          </p:nvPr>
        </p:nvSpPr>
        <p:spPr>
          <a:xfrm>
            <a:off x="1162385" y="2103120"/>
            <a:ext cx="11029615" cy="3634486"/>
          </a:xfrm>
        </p:spPr>
        <p:txBody>
          <a:bodyPr/>
          <a:lstStyle/>
          <a:p>
            <a:r>
              <a:rPr lang="en-US" b="1"/>
              <a:t>Purpose:</a:t>
            </a:r>
            <a:r>
              <a:rPr lang="en-US"/>
              <a:t>    </a:t>
            </a:r>
          </a:p>
          <a:p>
            <a:pPr marL="0" indent="0">
              <a:buNone/>
            </a:pPr>
            <a:r>
              <a:rPr lang="en-US"/>
              <a:t>             - To explore the structure of the database, including the list of tables and their schemas.    </a:t>
            </a:r>
          </a:p>
          <a:p>
            <a:pPr marL="0" indent="0">
              <a:buNone/>
            </a:pPr>
            <a:r>
              <a:rPr lang="en-US"/>
              <a:t>             - To inspect the columns and metadata for specific tables.</a:t>
            </a:r>
          </a:p>
          <a:p>
            <a:pPr>
              <a:buFont typeface="Wingdings" panose="05000000000000000000" pitchFamily="2" charset="2"/>
              <a:buChar char="§"/>
            </a:pPr>
            <a:r>
              <a:rPr lang="en-US" b="1"/>
              <a:t>Table Used:    </a:t>
            </a:r>
          </a:p>
          <a:p>
            <a:pPr marL="0" indent="0">
              <a:buNone/>
            </a:pPr>
            <a:r>
              <a:rPr lang="en-US"/>
              <a:t>                - INFORMATION_SCHEMA.TABLES    </a:t>
            </a:r>
          </a:p>
          <a:p>
            <a:pPr marL="0" indent="0">
              <a:buNone/>
            </a:pPr>
            <a:r>
              <a:rPr lang="en-US"/>
              <a:t>                - INFORMATION_SCHEMA.COLUMNS</a:t>
            </a:r>
            <a:endParaRPr lang="en-IN"/>
          </a:p>
        </p:txBody>
      </p:sp>
    </p:spTree>
    <p:extLst>
      <p:ext uri="{BB962C8B-B14F-4D97-AF65-F5344CB8AC3E}">
        <p14:creationId xmlns:p14="http://schemas.microsoft.com/office/powerpoint/2010/main" val="914121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E7FB100-308B-D618-B2A0-6F82B99D3A48}"/>
              </a:ext>
            </a:extLst>
          </p:cNvPr>
          <p:cNvPicPr>
            <a:picLocks noGrp="1" noChangeAspect="1"/>
          </p:cNvPicPr>
          <p:nvPr>
            <p:ph idx="1"/>
          </p:nvPr>
        </p:nvPicPr>
        <p:blipFill>
          <a:blip r:embed="rId2"/>
          <a:srcRect l="9640"/>
          <a:stretch/>
        </p:blipFill>
        <p:spPr>
          <a:xfrm>
            <a:off x="2560320" y="1951790"/>
            <a:ext cx="7325418" cy="33151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036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39E21-89BC-2669-3505-5CAB300E14AC}"/>
              </a:ext>
            </a:extLst>
          </p:cNvPr>
          <p:cNvSpPr>
            <a:spLocks noGrp="1"/>
          </p:cNvSpPr>
          <p:nvPr>
            <p:ph type="title"/>
          </p:nvPr>
        </p:nvSpPr>
        <p:spPr>
          <a:xfrm>
            <a:off x="1678472" y="1152144"/>
            <a:ext cx="11029616" cy="1188720"/>
          </a:xfrm>
        </p:spPr>
        <p:txBody>
          <a:bodyPr/>
          <a:lstStyle/>
          <a:p>
            <a:r>
              <a:rPr lang="en-IN"/>
              <a:t>2. Dimensions exploration</a:t>
            </a:r>
          </a:p>
        </p:txBody>
      </p:sp>
      <p:sp>
        <p:nvSpPr>
          <p:cNvPr id="3" name="Content Placeholder 2">
            <a:extLst>
              <a:ext uri="{FF2B5EF4-FFF2-40B4-BE49-F238E27FC236}">
                <a16:creationId xmlns:a16="http://schemas.microsoft.com/office/drawing/2014/main" id="{E0A8F544-A0FE-3357-7B6C-F9A2E545205C}"/>
              </a:ext>
            </a:extLst>
          </p:cNvPr>
          <p:cNvSpPr>
            <a:spLocks noGrp="1"/>
          </p:cNvSpPr>
          <p:nvPr>
            <p:ph idx="1"/>
          </p:nvPr>
        </p:nvSpPr>
        <p:spPr>
          <a:xfrm>
            <a:off x="2272832" y="1746504"/>
            <a:ext cx="11029615" cy="3634486"/>
          </a:xfrm>
        </p:spPr>
        <p:txBody>
          <a:bodyPr/>
          <a:lstStyle/>
          <a:p>
            <a:r>
              <a:rPr lang="en-US" b="1"/>
              <a:t>Purpose:    </a:t>
            </a:r>
          </a:p>
          <a:p>
            <a:pPr marL="0" indent="0">
              <a:buNone/>
            </a:pPr>
            <a:r>
              <a:rPr lang="en-US"/>
              <a:t>                    - To explore the structure of dimension tables.	</a:t>
            </a:r>
          </a:p>
          <a:p>
            <a:pPr>
              <a:buFont typeface="Wingdings" panose="05000000000000000000" pitchFamily="2" charset="2"/>
              <a:buChar char="§"/>
            </a:pPr>
            <a:r>
              <a:rPr lang="en-US" b="1"/>
              <a:t>SQL Functions Used:    </a:t>
            </a:r>
          </a:p>
          <a:p>
            <a:pPr marL="0" indent="0">
              <a:buNone/>
            </a:pPr>
            <a:r>
              <a:rPr lang="en-US"/>
              <a:t>                           - DISTINCT   </a:t>
            </a:r>
          </a:p>
          <a:p>
            <a:pPr marL="0" indent="0">
              <a:buNone/>
            </a:pPr>
            <a:r>
              <a:rPr lang="en-US"/>
              <a:t>                           - ORDER BY</a:t>
            </a:r>
            <a:endParaRPr lang="en-IN"/>
          </a:p>
        </p:txBody>
      </p:sp>
    </p:spTree>
    <p:extLst>
      <p:ext uri="{BB962C8B-B14F-4D97-AF65-F5344CB8AC3E}">
        <p14:creationId xmlns:p14="http://schemas.microsoft.com/office/powerpoint/2010/main" val="1764380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223510-D939-DF7E-F56F-CE6F32C033D8}"/>
              </a:ext>
            </a:extLst>
          </p:cNvPr>
          <p:cNvPicPr>
            <a:picLocks noGrp="1" noChangeAspect="1"/>
          </p:cNvPicPr>
          <p:nvPr>
            <p:ph idx="1"/>
          </p:nvPr>
        </p:nvPicPr>
        <p:blipFill>
          <a:blip r:embed="rId2"/>
          <a:stretch>
            <a:fillRect/>
          </a:stretch>
        </p:blipFill>
        <p:spPr>
          <a:xfrm>
            <a:off x="2499810" y="2068702"/>
            <a:ext cx="7192379" cy="22958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30055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DD0E2-2060-1B4B-8104-90EF3C96AE15}"/>
              </a:ext>
            </a:extLst>
          </p:cNvPr>
          <p:cNvSpPr>
            <a:spLocks noGrp="1"/>
          </p:cNvSpPr>
          <p:nvPr>
            <p:ph type="title"/>
          </p:nvPr>
        </p:nvSpPr>
        <p:spPr>
          <a:xfrm>
            <a:off x="1815632" y="1461108"/>
            <a:ext cx="11029616" cy="1188720"/>
          </a:xfrm>
        </p:spPr>
        <p:txBody>
          <a:bodyPr/>
          <a:lstStyle/>
          <a:p>
            <a:r>
              <a:rPr lang="en-IN"/>
              <a:t>3. Date range exploration</a:t>
            </a:r>
          </a:p>
        </p:txBody>
      </p:sp>
      <p:sp>
        <p:nvSpPr>
          <p:cNvPr id="3" name="Content Placeholder 2">
            <a:extLst>
              <a:ext uri="{FF2B5EF4-FFF2-40B4-BE49-F238E27FC236}">
                <a16:creationId xmlns:a16="http://schemas.microsoft.com/office/drawing/2014/main" id="{026C9B7F-47C8-EDC4-2086-12A6440317BF}"/>
              </a:ext>
            </a:extLst>
          </p:cNvPr>
          <p:cNvSpPr>
            <a:spLocks noGrp="1"/>
          </p:cNvSpPr>
          <p:nvPr>
            <p:ph idx="1"/>
          </p:nvPr>
        </p:nvSpPr>
        <p:spPr>
          <a:xfrm>
            <a:off x="2702600" y="2148840"/>
            <a:ext cx="11029615" cy="3634486"/>
          </a:xfrm>
        </p:spPr>
        <p:txBody>
          <a:bodyPr/>
          <a:lstStyle/>
          <a:p>
            <a:r>
              <a:rPr lang="en-US" b="1"/>
              <a:t>Purpose:    </a:t>
            </a:r>
          </a:p>
          <a:p>
            <a:pPr marL="0" indent="0">
              <a:buNone/>
            </a:pPr>
            <a:r>
              <a:rPr lang="en-US"/>
              <a:t>                    - To determine the temporal boundaries of key data points.   </a:t>
            </a:r>
          </a:p>
          <a:p>
            <a:pPr marL="0" indent="0">
              <a:buNone/>
            </a:pPr>
            <a:r>
              <a:rPr lang="en-US"/>
              <a:t>                    - To understand the range of historical data.</a:t>
            </a:r>
          </a:p>
          <a:p>
            <a:r>
              <a:rPr lang="en-US" b="1"/>
              <a:t>SQL Functions Used:    </a:t>
            </a:r>
          </a:p>
          <a:p>
            <a:pPr marL="0" indent="0">
              <a:buNone/>
            </a:pPr>
            <a:r>
              <a:rPr lang="en-US"/>
              <a:t>                    - MIN(), MAX(), TIMESTAMPDIFF()</a:t>
            </a:r>
            <a:endParaRPr lang="en-IN"/>
          </a:p>
        </p:txBody>
      </p:sp>
    </p:spTree>
    <p:extLst>
      <p:ext uri="{BB962C8B-B14F-4D97-AF65-F5344CB8AC3E}">
        <p14:creationId xmlns:p14="http://schemas.microsoft.com/office/powerpoint/2010/main" val="2368671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411FF1-1B11-6C1D-D229-E980934B40CE}"/>
              </a:ext>
            </a:extLst>
          </p:cNvPr>
          <p:cNvPicPr>
            <a:picLocks noGrp="1" noChangeAspect="1"/>
          </p:cNvPicPr>
          <p:nvPr>
            <p:ph idx="1"/>
          </p:nvPr>
        </p:nvPicPr>
        <p:blipFill>
          <a:blip r:embed="rId2"/>
          <a:stretch>
            <a:fillRect/>
          </a:stretch>
        </p:blipFill>
        <p:spPr>
          <a:xfrm>
            <a:off x="2260457" y="1612106"/>
            <a:ext cx="7908830" cy="3633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3664775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{7E87C466-221E-4017-9015-A374311172FF}tf33552983_win32</Template>
  <TotalTime>86</TotalTime>
  <Words>470</Words>
  <Application>Microsoft Office PowerPoint</Application>
  <PresentationFormat>Widescreen</PresentationFormat>
  <Paragraphs>55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Franklin Gothic Book</vt:lpstr>
      <vt:lpstr>Franklin Gothic Demi</vt:lpstr>
      <vt:lpstr>Wingdings</vt:lpstr>
      <vt:lpstr>Wingdings 2</vt:lpstr>
      <vt:lpstr>DividendVTI</vt:lpstr>
      <vt:lpstr>EDA-SQL(Customer orders analysis)</vt:lpstr>
      <vt:lpstr>introduction</vt:lpstr>
      <vt:lpstr>PowerPoint Presentation</vt:lpstr>
      <vt:lpstr>1. Database Exploration</vt:lpstr>
      <vt:lpstr>PowerPoint Presentation</vt:lpstr>
      <vt:lpstr>2. Dimensions exploration</vt:lpstr>
      <vt:lpstr>PowerPoint Presentation</vt:lpstr>
      <vt:lpstr>3. Date range exploration</vt:lpstr>
      <vt:lpstr>PowerPoint Presentation</vt:lpstr>
      <vt:lpstr>4. Measures exploration</vt:lpstr>
      <vt:lpstr>PowerPoint Presentation</vt:lpstr>
      <vt:lpstr>PowerPoint Presentation</vt:lpstr>
      <vt:lpstr>PowerPoint Presentation</vt:lpstr>
      <vt:lpstr>5. Magnitude</vt:lpstr>
      <vt:lpstr>PowerPoint Presentation</vt:lpstr>
      <vt:lpstr>6. Ranking Analysis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Nithin Ponnala</dc:creator>
  <cp:lastModifiedBy>Nithin Ponnala</cp:lastModifiedBy>
  <cp:revision>2</cp:revision>
  <dcterms:created xsi:type="dcterms:W3CDTF">2025-03-10T16:12:24Z</dcterms:created>
  <dcterms:modified xsi:type="dcterms:W3CDTF">2025-03-10T17:39:22Z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