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324" r:id="rId5"/>
    <p:sldId id="302" r:id="rId6"/>
    <p:sldId id="315" r:id="rId7"/>
    <p:sldId id="294" r:id="rId8"/>
    <p:sldId id="295"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12" r:id="rId23"/>
    <p:sldId id="313" r:id="rId24"/>
    <p:sldId id="32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0" d="100"/>
          <a:sy n="70" d="100"/>
        </p:scale>
        <p:origin x="536" y="3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510785001247227E-2"/>
          <c:y val="3.2857685703153942E-2"/>
          <c:w val="0.95377749658170763"/>
          <c:h val="0.71267740585572792"/>
        </c:manualLayout>
      </c:layout>
      <c:barChart>
        <c:barDir val="col"/>
        <c:grouping val="clustered"/>
        <c:varyColors val="0"/>
        <c:dLbls>
          <c:dLblPos val="outEnd"/>
          <c:showLegendKey val="0"/>
          <c:showVal val="1"/>
          <c:showCatName val="0"/>
          <c:showSerName val="0"/>
          <c:showPercent val="0"/>
          <c:showBubbleSize val="0"/>
        </c:dLbls>
        <c:gapWidth val="444"/>
        <c:overlap val="-90"/>
        <c:axId val="1111705064"/>
        <c:axId val="1111706704"/>
      </c:barChart>
      <c:catAx>
        <c:axId val="1111705064"/>
        <c:scaling>
          <c:orientation val="minMax"/>
        </c:scaling>
        <c:delete val="0"/>
        <c:axPos val="b"/>
        <c:majorGridlines>
          <c:spPr>
            <a:ln w="9525" cap="flat" cmpd="sng" algn="ctr">
              <a:solidFill>
                <a:srgbClr val="D9D9D9"/>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cap="all" spc="120" normalizeH="0" baseline="0">
                <a:solidFill>
                  <a:schemeClr val="tx1"/>
                </a:solidFill>
                <a:latin typeface="+mn-lt"/>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l"/>
        <c:numFmt formatCode="General" sourceLinked="1"/>
        <c:majorTickMark val="none"/>
        <c:minorTickMark val="none"/>
        <c:tickLblPos val="nextTo"/>
        <c:crossAx val="1111705064"/>
        <c:crosses val="autoZero"/>
        <c:crossBetween val="between"/>
      </c:valAx>
      <c:spPr>
        <a:noFill/>
        <a:ln w="25400">
          <a:noFill/>
        </a:ln>
        <a:effectLst/>
      </c:spPr>
    </c:plotArea>
    <c:legend>
      <c:legendPos val="t"/>
      <c:layout>
        <c:manualLayout>
          <c:xMode val="edge"/>
          <c:yMode val="edge"/>
          <c:x val="0.3911946571532115"/>
          <c:y val="0.90002543160365811"/>
          <c:w val="0.2176105915630839"/>
          <c:h val="5.242413093082625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1/19/2025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530193B-564F-4854-8A52-728F3FB19C85}" type="slidenum">
              <a:rPr lang="en-US" noProof="0" smtClean="0"/>
              <a:t>15</a:t>
            </a:fld>
            <a:endParaRPr lang="en-US" noProof="0" dirty="0"/>
          </a:p>
        </p:txBody>
      </p:sp>
    </p:spTree>
    <p:extLst>
      <p:ext uri="{BB962C8B-B14F-4D97-AF65-F5344CB8AC3E}">
        <p14:creationId xmlns:p14="http://schemas.microsoft.com/office/powerpoint/2010/main" val="1238017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530193B-564F-4854-8A52-728F3FB19C85}" type="slidenum">
              <a:rPr lang="en-US" noProof="0" smtClean="0"/>
              <a:t>16</a:t>
            </a:fld>
            <a:endParaRPr lang="en-US" noProof="0" dirty="0"/>
          </a:p>
        </p:txBody>
      </p:sp>
    </p:spTree>
    <p:extLst>
      <p:ext uri="{BB962C8B-B14F-4D97-AF65-F5344CB8AC3E}">
        <p14:creationId xmlns:p14="http://schemas.microsoft.com/office/powerpoint/2010/main" val="3884699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19</a:t>
            </a:fld>
            <a:endParaRPr lang="en-US" noProof="0" dirty="0"/>
          </a:p>
        </p:txBody>
      </p:sp>
    </p:spTree>
    <p:extLst>
      <p:ext uri="{BB962C8B-B14F-4D97-AF65-F5344CB8AC3E}">
        <p14:creationId xmlns:p14="http://schemas.microsoft.com/office/powerpoint/2010/main" val="339744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1/19/2025</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931096" y="576602"/>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042565" y="2019360"/>
            <a:ext cx="5859196" cy="1464888"/>
          </a:xfrm>
        </p:spPr>
        <p:txBody>
          <a:bodyPr/>
          <a:lstStyle/>
          <a:p>
            <a:pPr algn="ctr"/>
            <a:r>
              <a:rPr lang="en-US"/>
              <a:t>Data Cleaning process with sql for </a:t>
            </a:r>
            <a:br>
              <a:rPr lang="en-US"/>
            </a:br>
            <a:r>
              <a:rPr lang="en-US">
                <a:solidFill>
                  <a:srgbClr val="FFFF00"/>
                </a:solidFill>
              </a:rPr>
              <a:t>layoffs datset</a:t>
            </a:r>
            <a:endParaRPr lang="en-US" dirty="0">
              <a:solidFill>
                <a:srgbClr val="FFFF00"/>
              </a:solidFill>
            </a:endParaRP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a:xfrm>
            <a:off x="5360745" y="4357107"/>
            <a:ext cx="3222836" cy="1168530"/>
          </a:xfrm>
        </p:spPr>
        <p:txBody>
          <a:bodyPr/>
          <a:lstStyle/>
          <a:p>
            <a:r>
              <a:rPr lang="en-US"/>
              <a:t>Srividya </a:t>
            </a:r>
          </a:p>
          <a:p>
            <a:r>
              <a:rPr lang="en-US"/>
              <a:t>Jan 16,2025</a:t>
            </a:r>
            <a:endParaRPr lang="en-US" dirty="0"/>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DE768AA-2890-8AE0-9531-FDAB2F0F3523}"/>
              </a:ext>
            </a:extLst>
          </p:cNvPr>
          <p:cNvSpPr>
            <a:spLocks noGrp="1"/>
          </p:cNvSpPr>
          <p:nvPr>
            <p:ph sz="quarter" idx="10"/>
          </p:nvPr>
        </p:nvSpPr>
        <p:spPr>
          <a:xfrm>
            <a:off x="1359408" y="1481608"/>
            <a:ext cx="10515600" cy="4114800"/>
          </a:xfrm>
        </p:spPr>
        <p:txBody>
          <a:bodyPr/>
          <a:lstStyle/>
          <a:p>
            <a:r>
              <a:rPr lang="en-IN"/>
              <a:t>Filter rows where row_num greater than 1 to identify and delete the duplicate records.</a:t>
            </a:r>
          </a:p>
        </p:txBody>
      </p:sp>
      <p:pic>
        <p:nvPicPr>
          <p:cNvPr id="10" name="Picture 9">
            <a:extLst>
              <a:ext uri="{FF2B5EF4-FFF2-40B4-BE49-F238E27FC236}">
                <a16:creationId xmlns:a16="http://schemas.microsoft.com/office/drawing/2014/main" id="{1F642ADC-E8A6-B91D-C109-30486A52DDDF}"/>
              </a:ext>
            </a:extLst>
          </p:cNvPr>
          <p:cNvPicPr>
            <a:picLocks noChangeAspect="1"/>
          </p:cNvPicPr>
          <p:nvPr/>
        </p:nvPicPr>
        <p:blipFill>
          <a:blip r:embed="rId2"/>
          <a:stretch>
            <a:fillRect/>
          </a:stretch>
        </p:blipFill>
        <p:spPr>
          <a:xfrm>
            <a:off x="4517720" y="2785973"/>
            <a:ext cx="2553056" cy="12860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341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912A02-0C1E-2B7F-99DD-ED95824AF3F6}"/>
              </a:ext>
            </a:extLst>
          </p:cNvPr>
          <p:cNvSpPr>
            <a:spLocks noGrp="1"/>
          </p:cNvSpPr>
          <p:nvPr>
            <p:ph type="title"/>
          </p:nvPr>
        </p:nvSpPr>
        <p:spPr/>
        <p:txBody>
          <a:bodyPr/>
          <a:lstStyle/>
          <a:p>
            <a:r>
              <a:rPr lang="en-IN"/>
              <a:t>2.Standardize The Data</a:t>
            </a:r>
          </a:p>
        </p:txBody>
      </p:sp>
      <p:pic>
        <p:nvPicPr>
          <p:cNvPr id="5" name="Picture 4">
            <a:extLst>
              <a:ext uri="{FF2B5EF4-FFF2-40B4-BE49-F238E27FC236}">
                <a16:creationId xmlns:a16="http://schemas.microsoft.com/office/drawing/2014/main" id="{507D5FB5-002B-A448-5B10-E73F950E783F}"/>
              </a:ext>
            </a:extLst>
          </p:cNvPr>
          <p:cNvPicPr>
            <a:picLocks noChangeAspect="1"/>
          </p:cNvPicPr>
          <p:nvPr/>
        </p:nvPicPr>
        <p:blipFill rotWithShape="1">
          <a:blip r:embed="rId2"/>
          <a:srcRect t="7235" b="2992"/>
          <a:stretch/>
        </p:blipFill>
        <p:spPr>
          <a:xfrm>
            <a:off x="2505036" y="3185386"/>
            <a:ext cx="3286584" cy="15479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D3C8456E-B187-FB99-4695-8CF4B8976587}"/>
              </a:ext>
            </a:extLst>
          </p:cNvPr>
          <p:cNvPicPr>
            <a:picLocks noChangeAspect="1"/>
          </p:cNvPicPr>
          <p:nvPr/>
        </p:nvPicPr>
        <p:blipFill>
          <a:blip r:embed="rId3"/>
          <a:stretch>
            <a:fillRect/>
          </a:stretch>
        </p:blipFill>
        <p:spPr>
          <a:xfrm>
            <a:off x="6582844" y="3060436"/>
            <a:ext cx="3629532" cy="19624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Content Placeholder 9">
            <a:extLst>
              <a:ext uri="{FF2B5EF4-FFF2-40B4-BE49-F238E27FC236}">
                <a16:creationId xmlns:a16="http://schemas.microsoft.com/office/drawing/2014/main" id="{66204EF4-6D47-F1EC-5BFF-1AE8694F2226}"/>
              </a:ext>
            </a:extLst>
          </p:cNvPr>
          <p:cNvSpPr>
            <a:spLocks noGrp="1"/>
          </p:cNvSpPr>
          <p:nvPr>
            <p:ph sz="quarter" idx="10"/>
          </p:nvPr>
        </p:nvSpPr>
        <p:spPr>
          <a:xfrm>
            <a:off x="984504" y="1728496"/>
            <a:ext cx="10515600" cy="4114800"/>
          </a:xfrm>
        </p:spPr>
        <p:txBody>
          <a:bodyPr/>
          <a:lstStyle/>
          <a:p>
            <a:r>
              <a:rPr lang="en-IN"/>
              <a:t>Used the TRIM() function to remove leading and trailing spaces from text fields.</a:t>
            </a:r>
          </a:p>
          <a:p>
            <a:r>
              <a:rPr lang="en-IN"/>
              <a:t>Standardized industry name formats by converting them into a consistent structure for </a:t>
            </a:r>
          </a:p>
          <a:p>
            <a:pPr marL="0" indent="0">
              <a:buNone/>
            </a:pPr>
            <a:r>
              <a:rPr lang="en-IN"/>
              <a:t>      unifomity. </a:t>
            </a:r>
          </a:p>
        </p:txBody>
      </p:sp>
    </p:spTree>
    <p:extLst>
      <p:ext uri="{BB962C8B-B14F-4D97-AF65-F5344CB8AC3E}">
        <p14:creationId xmlns:p14="http://schemas.microsoft.com/office/powerpoint/2010/main" val="1568401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ABC1CD-A15F-674E-4475-4A596AFE6F5B}"/>
              </a:ext>
            </a:extLst>
          </p:cNvPr>
          <p:cNvSpPr>
            <a:spLocks noGrp="1"/>
          </p:cNvSpPr>
          <p:nvPr>
            <p:ph sz="quarter" idx="10"/>
          </p:nvPr>
        </p:nvSpPr>
        <p:spPr>
          <a:xfrm>
            <a:off x="838200" y="1161568"/>
            <a:ext cx="10515600" cy="4114800"/>
          </a:xfrm>
        </p:spPr>
        <p:txBody>
          <a:bodyPr/>
          <a:lstStyle/>
          <a:p>
            <a:r>
              <a:rPr lang="en-IN"/>
              <a:t>Check the date datatype and update it with date .</a:t>
            </a:r>
          </a:p>
        </p:txBody>
      </p:sp>
      <p:pic>
        <p:nvPicPr>
          <p:cNvPr id="5" name="Picture 4">
            <a:extLst>
              <a:ext uri="{FF2B5EF4-FFF2-40B4-BE49-F238E27FC236}">
                <a16:creationId xmlns:a16="http://schemas.microsoft.com/office/drawing/2014/main" id="{2FBDDFD4-7A51-372E-0918-8C78387D343D}"/>
              </a:ext>
            </a:extLst>
          </p:cNvPr>
          <p:cNvPicPr>
            <a:picLocks noChangeAspect="1"/>
          </p:cNvPicPr>
          <p:nvPr/>
        </p:nvPicPr>
        <p:blipFill>
          <a:blip r:embed="rId2"/>
          <a:stretch>
            <a:fillRect/>
          </a:stretch>
        </p:blipFill>
        <p:spPr>
          <a:xfrm>
            <a:off x="2338070" y="2014340"/>
            <a:ext cx="7278116" cy="28293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25455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10356D-96C6-16F9-6CC7-B0731E3F07E5}"/>
              </a:ext>
            </a:extLst>
          </p:cNvPr>
          <p:cNvSpPr>
            <a:spLocks noGrp="1"/>
          </p:cNvSpPr>
          <p:nvPr>
            <p:ph sz="quarter" idx="10"/>
          </p:nvPr>
        </p:nvSpPr>
        <p:spPr>
          <a:xfrm>
            <a:off x="929640" y="448336"/>
            <a:ext cx="10515600" cy="4114800"/>
          </a:xfrm>
        </p:spPr>
        <p:txBody>
          <a:bodyPr/>
          <a:lstStyle/>
          <a:p>
            <a:pPr marL="0" indent="0">
              <a:buNone/>
            </a:pPr>
            <a:endParaRPr lang="en-IN"/>
          </a:p>
          <a:p>
            <a:r>
              <a:rPr lang="en-IN"/>
              <a:t>If the data type of the date column is still incorrect, use the ALTER statement to modify it and ensure consistency.</a:t>
            </a:r>
          </a:p>
        </p:txBody>
      </p:sp>
      <p:pic>
        <p:nvPicPr>
          <p:cNvPr id="6" name="Picture 5">
            <a:extLst>
              <a:ext uri="{FF2B5EF4-FFF2-40B4-BE49-F238E27FC236}">
                <a16:creationId xmlns:a16="http://schemas.microsoft.com/office/drawing/2014/main" id="{980003D4-BD5E-3F33-0A81-EF087E50B70E}"/>
              </a:ext>
            </a:extLst>
          </p:cNvPr>
          <p:cNvPicPr>
            <a:picLocks noChangeAspect="1"/>
          </p:cNvPicPr>
          <p:nvPr/>
        </p:nvPicPr>
        <p:blipFill>
          <a:blip r:embed="rId2"/>
          <a:stretch>
            <a:fillRect/>
          </a:stretch>
        </p:blipFill>
        <p:spPr>
          <a:xfrm>
            <a:off x="3658996" y="2186021"/>
            <a:ext cx="4563112" cy="22482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79310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CC3310-E39A-B7FA-0252-ECBFBCD64E83}"/>
              </a:ext>
            </a:extLst>
          </p:cNvPr>
          <p:cNvSpPr>
            <a:spLocks noGrp="1"/>
          </p:cNvSpPr>
          <p:nvPr>
            <p:ph sz="quarter" idx="10"/>
          </p:nvPr>
        </p:nvSpPr>
        <p:spPr>
          <a:xfrm>
            <a:off x="838200" y="1618768"/>
            <a:ext cx="10515600" cy="4114800"/>
          </a:xfrm>
        </p:spPr>
        <p:txBody>
          <a:bodyPr/>
          <a:lstStyle/>
          <a:p>
            <a:r>
              <a:rPr lang="en-IN"/>
              <a:t>Check the NULL values or Blank spaces present in the table.</a:t>
            </a:r>
          </a:p>
        </p:txBody>
      </p:sp>
      <p:sp>
        <p:nvSpPr>
          <p:cNvPr id="3" name="Title 2">
            <a:extLst>
              <a:ext uri="{FF2B5EF4-FFF2-40B4-BE49-F238E27FC236}">
                <a16:creationId xmlns:a16="http://schemas.microsoft.com/office/drawing/2014/main" id="{878B8F9C-DEDE-EE34-A888-EE0C579FD12D}"/>
              </a:ext>
            </a:extLst>
          </p:cNvPr>
          <p:cNvSpPr>
            <a:spLocks noGrp="1"/>
          </p:cNvSpPr>
          <p:nvPr>
            <p:ph type="title"/>
          </p:nvPr>
        </p:nvSpPr>
        <p:spPr>
          <a:xfrm>
            <a:off x="838200" y="570992"/>
            <a:ext cx="10515600" cy="700115"/>
          </a:xfrm>
        </p:spPr>
        <p:txBody>
          <a:bodyPr/>
          <a:lstStyle/>
          <a:p>
            <a:r>
              <a:rPr lang="en-IN" sz="4400"/>
              <a:t>3. Null values or Blanck values</a:t>
            </a:r>
          </a:p>
        </p:txBody>
      </p:sp>
      <p:pic>
        <p:nvPicPr>
          <p:cNvPr id="5" name="Picture 4">
            <a:extLst>
              <a:ext uri="{FF2B5EF4-FFF2-40B4-BE49-F238E27FC236}">
                <a16:creationId xmlns:a16="http://schemas.microsoft.com/office/drawing/2014/main" id="{52CD44DC-BCB4-82CD-C616-02541736123C}"/>
              </a:ext>
            </a:extLst>
          </p:cNvPr>
          <p:cNvPicPr>
            <a:picLocks noChangeAspect="1"/>
          </p:cNvPicPr>
          <p:nvPr/>
        </p:nvPicPr>
        <p:blipFill>
          <a:blip r:embed="rId2"/>
          <a:stretch>
            <a:fillRect/>
          </a:stretch>
        </p:blipFill>
        <p:spPr>
          <a:xfrm>
            <a:off x="3744414" y="2666893"/>
            <a:ext cx="3496163" cy="15242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6263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5D88B0-288A-466B-ABD5-9BD6C55C0713}"/>
              </a:ext>
            </a:extLst>
          </p:cNvPr>
          <p:cNvSpPr>
            <a:spLocks noGrp="1"/>
          </p:cNvSpPr>
          <p:nvPr>
            <p:ph sz="quarter" idx="10"/>
          </p:nvPr>
        </p:nvSpPr>
        <p:spPr>
          <a:xfrm>
            <a:off x="1021080" y="1198144"/>
            <a:ext cx="10515600" cy="4114800"/>
          </a:xfrm>
        </p:spPr>
        <p:txBody>
          <a:bodyPr/>
          <a:lstStyle/>
          <a:p>
            <a:r>
              <a:rPr lang="en-IN"/>
              <a:t>Check the industry column for the Null values or blanck spaces.</a:t>
            </a:r>
          </a:p>
          <a:p>
            <a:r>
              <a:rPr lang="en-IN"/>
              <a:t>Select all the rows where the industry is industry is NULL</a:t>
            </a:r>
          </a:p>
        </p:txBody>
      </p:sp>
      <p:pic>
        <p:nvPicPr>
          <p:cNvPr id="5" name="Picture 4">
            <a:extLst>
              <a:ext uri="{FF2B5EF4-FFF2-40B4-BE49-F238E27FC236}">
                <a16:creationId xmlns:a16="http://schemas.microsoft.com/office/drawing/2014/main" id="{8619B099-4B81-6431-8AC2-A6C52D0BF484}"/>
              </a:ext>
            </a:extLst>
          </p:cNvPr>
          <p:cNvPicPr>
            <a:picLocks noChangeAspect="1"/>
          </p:cNvPicPr>
          <p:nvPr/>
        </p:nvPicPr>
        <p:blipFill>
          <a:blip r:embed="rId3"/>
          <a:stretch>
            <a:fillRect/>
          </a:stretch>
        </p:blipFill>
        <p:spPr>
          <a:xfrm>
            <a:off x="4319546" y="2819315"/>
            <a:ext cx="3315163" cy="12193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690EE61A-9BF3-A547-0232-0B643D1CDD36}"/>
              </a:ext>
            </a:extLst>
          </p:cNvPr>
          <p:cNvPicPr>
            <a:picLocks noChangeAspect="1"/>
          </p:cNvPicPr>
          <p:nvPr/>
        </p:nvPicPr>
        <p:blipFill>
          <a:blip r:embed="rId4"/>
          <a:stretch>
            <a:fillRect/>
          </a:stretch>
        </p:blipFill>
        <p:spPr>
          <a:xfrm>
            <a:off x="4357652" y="4565819"/>
            <a:ext cx="3277057" cy="12193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08855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FCD2CFC-1DEC-704B-E2C4-D30DA9AE7A96}"/>
              </a:ext>
            </a:extLst>
          </p:cNvPr>
          <p:cNvSpPr>
            <a:spLocks noGrp="1" noChangeArrowheads="1"/>
          </p:cNvSpPr>
          <p:nvPr>
            <p:ph sz="quarter" idx="10"/>
          </p:nvPr>
        </p:nvSpPr>
        <p:spPr bwMode="auto">
          <a:xfrm>
            <a:off x="1414336" y="355495"/>
            <a:ext cx="7794313" cy="2727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rPr>
              <a:t>Updated the </a:t>
            </a:r>
            <a:r>
              <a:rPr kumimoji="0" lang="en-US" altLang="en-US" sz="1600" b="0" i="0" u="none" strike="noStrike" cap="none" normalizeH="0" baseline="0">
                <a:ln>
                  <a:noFill/>
                </a:ln>
                <a:solidFill>
                  <a:schemeClr val="tx1"/>
                </a:solidFill>
                <a:effectLst/>
              </a:rPr>
              <a:t>industry column in the layoff_staging2 table by joining it with itself (self-join</a:t>
            </a:r>
            <a:r>
              <a:rPr kumimoji="0" lang="en-US" altLang="en-US" sz="800" b="0" i="0" u="none" strike="noStrike" cap="none" normalizeH="0" baseline="0">
                <a:ln>
                  <a:noFill/>
                </a:ln>
                <a:solidFill>
                  <a:schemeClr val="tx1"/>
                </a:solidFill>
                <a:effectLst/>
              </a:rPr>
              <a:t>).</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a:ln>
                  <a:noFill/>
                </a:ln>
                <a:solidFill>
                  <a:schemeClr val="tx1"/>
                </a:solidFill>
                <a:effectLst/>
              </a:rPr>
              <a:t>  Logic:</a:t>
            </a:r>
          </a:p>
          <a:p>
            <a:pPr marL="276225" lvl="1" indent="0" eaLnBrk="0" fontAlgn="base" hangingPunct="0">
              <a:lnSpc>
                <a:spcPct val="150000"/>
              </a:lnSpc>
              <a:spcBef>
                <a:spcPct val="0"/>
              </a:spcBef>
              <a:spcAft>
                <a:spcPct val="0"/>
              </a:spcAft>
              <a:buFontTx/>
              <a:buChar char="•"/>
            </a:pPr>
            <a:r>
              <a:rPr kumimoji="0" lang="en-US" altLang="en-US" b="0" i="0" u="none" strike="noStrike" cap="none" normalizeH="0" baseline="0">
                <a:ln>
                  <a:noFill/>
                </a:ln>
                <a:solidFill>
                  <a:schemeClr val="tx1"/>
                </a:solidFill>
                <a:effectLst/>
              </a:rPr>
              <a:t>Matched rows based on the company name.</a:t>
            </a:r>
          </a:p>
          <a:p>
            <a:pPr marL="276225" lvl="1" indent="0" eaLnBrk="0" fontAlgn="base" hangingPunct="0">
              <a:lnSpc>
                <a:spcPct val="150000"/>
              </a:lnSpc>
              <a:spcBef>
                <a:spcPct val="0"/>
              </a:spcBef>
              <a:spcAft>
                <a:spcPct val="0"/>
              </a:spcAft>
              <a:buFontTx/>
              <a:buChar char="•"/>
            </a:pPr>
            <a:r>
              <a:rPr kumimoji="0" lang="en-US" altLang="en-US" b="0" i="0" u="none" strike="noStrike" cap="none" normalizeH="0" baseline="0">
                <a:ln>
                  <a:noFill/>
                </a:ln>
                <a:solidFill>
                  <a:schemeClr val="tx1"/>
                </a:solidFill>
                <a:effectLst/>
              </a:rPr>
              <a:t>Replaced </a:t>
            </a:r>
            <a:r>
              <a:rPr kumimoji="0" lang="en-US" altLang="en-US" sz="1400" b="0" i="0" u="none" strike="noStrike" cap="none" normalizeH="0" baseline="0">
                <a:ln>
                  <a:noFill/>
                </a:ln>
                <a:solidFill>
                  <a:schemeClr val="tx1"/>
                </a:solidFill>
                <a:effectLst/>
              </a:rPr>
              <a:t>NULL values in t1.industry with non-NULL values from t2.industry</a:t>
            </a:r>
            <a:r>
              <a:rPr kumimoji="0" lang="en-US" altLang="en-US" sz="600" b="0" i="0" u="none" strike="noStrike" cap="none" normalizeH="0" baseline="0">
                <a:ln>
                  <a:noFill/>
                </a:ln>
                <a:solidFill>
                  <a:schemeClr val="tx1"/>
                </a:solidFill>
                <a:effectLst/>
              </a:rPr>
              <a:t>.</a:t>
            </a:r>
            <a:endParaRPr kumimoji="0" lang="en-US" altLang="en-US" b="0" i="0" u="none" strike="noStrike" cap="none" normalizeH="0" baseline="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rPr>
              <a:t>Ensures missing </a:t>
            </a:r>
            <a:r>
              <a:rPr kumimoji="0" lang="en-US" altLang="en-US" b="0" i="0" u="none" strike="noStrike" cap="none" normalizeH="0" baseline="0">
                <a:ln>
                  <a:noFill/>
                </a:ln>
                <a:solidFill>
                  <a:schemeClr val="tx1"/>
                </a:solidFill>
                <a:effectLst/>
              </a:rPr>
              <a:t>industry values are filled consistently across records. </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a:solidFill>
                  <a:schemeClr val="tx1"/>
                </a:solidFill>
              </a:rPr>
              <a:t>Change all the empty spaces into NULLs to perform easily.</a:t>
            </a:r>
            <a:endParaRPr kumimoji="0" lang="en-US" altLang="en-US" b="0" i="0" u="none" strike="noStrike" cap="none" normalizeH="0" baseline="0">
              <a:ln>
                <a:noFill/>
              </a:ln>
              <a:solidFill>
                <a:schemeClr val="tx1"/>
              </a:solidFill>
              <a:effectLst/>
            </a:endParaRPr>
          </a:p>
        </p:txBody>
      </p:sp>
      <p:pic>
        <p:nvPicPr>
          <p:cNvPr id="6" name="Picture 5">
            <a:extLst>
              <a:ext uri="{FF2B5EF4-FFF2-40B4-BE49-F238E27FC236}">
                <a16:creationId xmlns:a16="http://schemas.microsoft.com/office/drawing/2014/main" id="{8EBE876F-48CF-F01B-2204-702E0704F26A}"/>
              </a:ext>
            </a:extLst>
          </p:cNvPr>
          <p:cNvPicPr>
            <a:picLocks noChangeAspect="1"/>
          </p:cNvPicPr>
          <p:nvPr/>
        </p:nvPicPr>
        <p:blipFill>
          <a:blip r:embed="rId3"/>
          <a:stretch>
            <a:fillRect/>
          </a:stretch>
        </p:blipFill>
        <p:spPr>
          <a:xfrm>
            <a:off x="1740030" y="3775477"/>
            <a:ext cx="2676899" cy="11145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19FB5012-4DC8-2E5E-D6A5-D4D9E4717B21}"/>
              </a:ext>
            </a:extLst>
          </p:cNvPr>
          <p:cNvPicPr>
            <a:picLocks noChangeAspect="1"/>
          </p:cNvPicPr>
          <p:nvPr/>
        </p:nvPicPr>
        <p:blipFill>
          <a:blip r:embed="rId4"/>
          <a:stretch>
            <a:fillRect/>
          </a:stretch>
        </p:blipFill>
        <p:spPr>
          <a:xfrm>
            <a:off x="6096000" y="3648456"/>
            <a:ext cx="3429479" cy="21434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61187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E00188-F4E6-28FD-9A81-A75BD97DC79F}"/>
              </a:ext>
            </a:extLst>
          </p:cNvPr>
          <p:cNvSpPr>
            <a:spLocks noGrp="1"/>
          </p:cNvSpPr>
          <p:nvPr>
            <p:ph sz="quarter" idx="10"/>
          </p:nvPr>
        </p:nvSpPr>
        <p:spPr>
          <a:xfrm>
            <a:off x="838200" y="1536472"/>
            <a:ext cx="10515600" cy="4114800"/>
          </a:xfrm>
        </p:spPr>
        <p:txBody>
          <a:bodyPr/>
          <a:lstStyle/>
          <a:p>
            <a:r>
              <a:rPr lang="en-IN"/>
              <a:t>Delete all the Null values from the column total_ laid_off and percentage_laid_off in the table.</a:t>
            </a:r>
          </a:p>
        </p:txBody>
      </p:sp>
      <p:pic>
        <p:nvPicPr>
          <p:cNvPr id="5" name="Picture 4">
            <a:extLst>
              <a:ext uri="{FF2B5EF4-FFF2-40B4-BE49-F238E27FC236}">
                <a16:creationId xmlns:a16="http://schemas.microsoft.com/office/drawing/2014/main" id="{6B2818DA-1772-1D7B-62D3-FE69973CACC4}"/>
              </a:ext>
            </a:extLst>
          </p:cNvPr>
          <p:cNvPicPr>
            <a:picLocks noChangeAspect="1"/>
          </p:cNvPicPr>
          <p:nvPr/>
        </p:nvPicPr>
        <p:blipFill>
          <a:blip r:embed="rId2"/>
          <a:stretch>
            <a:fillRect/>
          </a:stretch>
        </p:blipFill>
        <p:spPr>
          <a:xfrm>
            <a:off x="3912415" y="2505822"/>
            <a:ext cx="3781953" cy="29436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65322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E7B6F3-4F8F-899F-D8D9-FAA34D9A7FA0}"/>
              </a:ext>
            </a:extLst>
          </p:cNvPr>
          <p:cNvSpPr>
            <a:spLocks noGrp="1"/>
          </p:cNvSpPr>
          <p:nvPr>
            <p:ph sz="quarter" idx="10"/>
          </p:nvPr>
        </p:nvSpPr>
        <p:spPr/>
        <p:txBody>
          <a:bodyPr/>
          <a:lstStyle/>
          <a:p>
            <a:r>
              <a:rPr lang="en-IN"/>
              <a:t>Delete all the unwanted columns  from the table.</a:t>
            </a:r>
          </a:p>
        </p:txBody>
      </p:sp>
      <p:sp>
        <p:nvSpPr>
          <p:cNvPr id="3" name="Title 2">
            <a:extLst>
              <a:ext uri="{FF2B5EF4-FFF2-40B4-BE49-F238E27FC236}">
                <a16:creationId xmlns:a16="http://schemas.microsoft.com/office/drawing/2014/main" id="{17F9D7AF-0841-0B7D-5A2E-5C63F40C0314}"/>
              </a:ext>
            </a:extLst>
          </p:cNvPr>
          <p:cNvSpPr>
            <a:spLocks noGrp="1"/>
          </p:cNvSpPr>
          <p:nvPr>
            <p:ph type="title"/>
          </p:nvPr>
        </p:nvSpPr>
        <p:spPr/>
        <p:txBody>
          <a:bodyPr/>
          <a:lstStyle/>
          <a:p>
            <a:r>
              <a:rPr lang="en-IN"/>
              <a:t>4.Remove any columns </a:t>
            </a:r>
          </a:p>
        </p:txBody>
      </p:sp>
      <p:pic>
        <p:nvPicPr>
          <p:cNvPr id="5" name="Picture 4">
            <a:extLst>
              <a:ext uri="{FF2B5EF4-FFF2-40B4-BE49-F238E27FC236}">
                <a16:creationId xmlns:a16="http://schemas.microsoft.com/office/drawing/2014/main" id="{E854CC5E-7386-501F-AF13-4DA5AFA476BA}"/>
              </a:ext>
            </a:extLst>
          </p:cNvPr>
          <p:cNvPicPr>
            <a:picLocks noChangeAspect="1"/>
          </p:cNvPicPr>
          <p:nvPr/>
        </p:nvPicPr>
        <p:blipFill>
          <a:blip r:embed="rId2"/>
          <a:stretch>
            <a:fillRect/>
          </a:stretch>
        </p:blipFill>
        <p:spPr>
          <a:xfrm>
            <a:off x="4252512" y="3029843"/>
            <a:ext cx="3010320" cy="10669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51909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F211-ED25-4BED-862A-17F84B323349}"/>
              </a:ext>
            </a:extLst>
          </p:cNvPr>
          <p:cNvSpPr>
            <a:spLocks noGrp="1"/>
          </p:cNvSpPr>
          <p:nvPr>
            <p:ph type="title"/>
          </p:nvPr>
        </p:nvSpPr>
        <p:spPr/>
        <p:txBody>
          <a:bodyPr/>
          <a:lstStyle/>
          <a:p>
            <a:r>
              <a:rPr lang="en-US" dirty="0"/>
              <a:t>Summary</a:t>
            </a:r>
            <a:br>
              <a:rPr lang="en-US" dirty="0"/>
            </a:br>
            <a:endParaRPr lang="en-US" dirty="0"/>
          </a:p>
        </p:txBody>
      </p:sp>
      <p:sp>
        <p:nvSpPr>
          <p:cNvPr id="7" name="TextBox 6">
            <a:extLst>
              <a:ext uri="{FF2B5EF4-FFF2-40B4-BE49-F238E27FC236}">
                <a16:creationId xmlns:a16="http://schemas.microsoft.com/office/drawing/2014/main" id="{64DBD184-BCBE-4A38-8DF2-C0C550ADE4C4}"/>
              </a:ext>
            </a:extLst>
          </p:cNvPr>
          <p:cNvSpPr txBox="1"/>
          <p:nvPr/>
        </p:nvSpPr>
        <p:spPr>
          <a:xfrm>
            <a:off x="1350381" y="1976535"/>
            <a:ext cx="3657600" cy="341632"/>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a:ln>
                  <a:noFill/>
                </a:ln>
                <a:solidFill>
                  <a:schemeClr val="accent4"/>
                </a:solidFill>
                <a:effectLst/>
                <a:uLnTx/>
                <a:uFillTx/>
                <a:latin typeface="+mj-lt"/>
                <a:ea typeface="+mn-ea"/>
                <a:cs typeface="Biome Light" panose="020B0303030204020804" pitchFamily="34" charset="0"/>
              </a:rPr>
              <a:t>Used Commands / functions:-</a:t>
            </a:r>
            <a:endParaRPr kumimoji="0" lang="en-US" sz="2000"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endParaRPr>
          </a:p>
        </p:txBody>
      </p:sp>
      <p:sp>
        <p:nvSpPr>
          <p:cNvPr id="9" name="TextBox 8">
            <a:extLst>
              <a:ext uri="{FF2B5EF4-FFF2-40B4-BE49-F238E27FC236}">
                <a16:creationId xmlns:a16="http://schemas.microsoft.com/office/drawing/2014/main" id="{BBD1A11C-0D13-40D5-A96C-6C9C65FDED12}"/>
              </a:ext>
            </a:extLst>
          </p:cNvPr>
          <p:cNvSpPr txBox="1"/>
          <p:nvPr/>
        </p:nvSpPr>
        <p:spPr>
          <a:xfrm>
            <a:off x="4413504" y="1976535"/>
            <a:ext cx="3657600" cy="4162165"/>
          </a:xfrm>
          <a:prstGeom prst="rect">
            <a:avLst/>
          </a:prstGeom>
          <a:noFill/>
        </p:spPr>
        <p:txBody>
          <a:bodyPr wrap="square">
            <a:spAutoFit/>
          </a:bodyPr>
          <a:lstStyle/>
          <a:p>
            <a:pPr marL="285750" marR="0" lvl="0" indent="-28575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lang="en-US" sz="1600">
                <a:cs typeface="Biome Light" panose="020B0303030204020804" pitchFamily="34" charset="0"/>
              </a:rPr>
              <a:t>UPDATE</a:t>
            </a:r>
          </a:p>
          <a:p>
            <a:pPr marL="285750" marR="0" lvl="0" indent="-28575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a:ln>
                  <a:noFill/>
                </a:ln>
                <a:effectLst/>
                <a:uLnTx/>
                <a:uFillTx/>
                <a:latin typeface="+mn-lt"/>
                <a:ea typeface="+mn-ea"/>
                <a:cs typeface="Biome Light" panose="020B0303030204020804" pitchFamily="34" charset="0"/>
              </a:rPr>
              <a:t>DELETE</a:t>
            </a:r>
          </a:p>
          <a:p>
            <a:pPr marL="285750" marR="0" lvl="0" indent="-28575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lang="en-US" sz="1600">
                <a:cs typeface="Biome Light" panose="020B0303030204020804" pitchFamily="34" charset="0"/>
              </a:rPr>
              <a:t>ALTER</a:t>
            </a:r>
          </a:p>
          <a:p>
            <a:pPr marL="285750" marR="0" lvl="0" indent="-28575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a:ln>
                  <a:noFill/>
                </a:ln>
                <a:effectLst/>
                <a:uLnTx/>
                <a:uFillTx/>
                <a:latin typeface="+mn-lt"/>
                <a:ea typeface="+mn-ea"/>
                <a:cs typeface="Biome Light" panose="020B0303030204020804" pitchFamily="34" charset="0"/>
              </a:rPr>
              <a:t>CTE</a:t>
            </a:r>
          </a:p>
          <a:p>
            <a:pPr marL="285750" marR="0" lvl="0" indent="-28575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lang="en-US" sz="1600">
                <a:cs typeface="Biome Light" panose="020B0303030204020804" pitchFamily="34" charset="0"/>
              </a:rPr>
              <a:t>JOINS</a:t>
            </a:r>
          </a:p>
          <a:p>
            <a:pPr marL="285750" marR="0" lvl="0" indent="-28575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a:ln>
                  <a:noFill/>
                </a:ln>
                <a:effectLst/>
                <a:uLnTx/>
                <a:uFillTx/>
                <a:latin typeface="+mn-lt"/>
                <a:ea typeface="+mn-ea"/>
                <a:cs typeface="Biome Light" panose="020B0303030204020804" pitchFamily="34" charset="0"/>
              </a:rPr>
              <a:t>DROP</a:t>
            </a:r>
          </a:p>
          <a:p>
            <a:pPr marL="285750" marR="0" lvl="0" indent="-28575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lang="en-US" sz="1600">
                <a:cs typeface="Biome Light" panose="020B0303030204020804" pitchFamily="34" charset="0"/>
              </a:rPr>
              <a:t>IS NULL</a:t>
            </a:r>
          </a:p>
          <a:p>
            <a:pPr marL="285750" marR="0" lvl="0" indent="-28575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a:ln>
                  <a:noFill/>
                </a:ln>
                <a:effectLst/>
                <a:uLnTx/>
                <a:uFillTx/>
                <a:latin typeface="+mn-lt"/>
                <a:ea typeface="+mn-ea"/>
                <a:cs typeface="Biome Light" panose="020B0303030204020804" pitchFamily="34" charset="0"/>
              </a:rPr>
              <a:t>DATE FORMATE()</a:t>
            </a:r>
          </a:p>
          <a:p>
            <a:pPr marL="285750" marR="0" lvl="0" indent="-28575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lang="en-US" sz="1600">
                <a:cs typeface="Biome Light" panose="020B0303030204020804" pitchFamily="34" charset="0"/>
              </a:rPr>
              <a:t>ROW_NUMBER()</a:t>
            </a:r>
          </a:p>
          <a:p>
            <a:pPr marL="285750" marR="0" lvl="0" indent="-28575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lang="en-US" sz="1600">
                <a:cs typeface="Biome Light" panose="020B0303030204020804" pitchFamily="34" charset="0"/>
              </a:rPr>
              <a:t>WINDOW FUNCTIONS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1600">
              <a:cs typeface="Biome Light" panose="020B03030302040208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effectLst/>
              <a:uLnTx/>
              <a:uFillTx/>
              <a:latin typeface="+mn-lt"/>
              <a:ea typeface="+mn-ea"/>
              <a:cs typeface="Biome Light" panose="020B0303030204020804" pitchFamily="34" charset="0"/>
            </a:endParaRPr>
          </a:p>
        </p:txBody>
      </p:sp>
    </p:spTree>
    <p:extLst>
      <p:ext uri="{BB962C8B-B14F-4D97-AF65-F5344CB8AC3E}">
        <p14:creationId xmlns:p14="http://schemas.microsoft.com/office/powerpoint/2010/main" val="4120671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p:txBody>
          <a:bodyPr/>
          <a:lstStyle/>
          <a:p>
            <a:r>
              <a:rPr lang="en-US" dirty="0"/>
              <a:t>Introduction</a:t>
            </a:r>
          </a:p>
          <a:p>
            <a:r>
              <a:rPr lang="en-US"/>
              <a:t>Challenges in dataset</a:t>
            </a:r>
            <a:endParaRPr lang="en-US" dirty="0"/>
          </a:p>
          <a:p>
            <a:r>
              <a:rPr lang="en-US"/>
              <a:t>Data cleaning step by using SQL</a:t>
            </a:r>
            <a:endParaRPr lang="en-US" dirty="0"/>
          </a:p>
          <a:p>
            <a:r>
              <a:rPr lang="en-US"/>
              <a:t>Tools and Technologies</a:t>
            </a:r>
            <a:endParaRPr lang="en-US" dirty="0"/>
          </a:p>
          <a:p>
            <a:r>
              <a:rPr lang="en-US"/>
              <a:t>Cleaned Data overview</a:t>
            </a:r>
          </a:p>
          <a:p>
            <a:r>
              <a:rPr lang="en-US"/>
              <a:t>Insights Unlocked</a:t>
            </a:r>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Tree>
    <p:extLst>
      <p:ext uri="{BB962C8B-B14F-4D97-AF65-F5344CB8AC3E}">
        <p14:creationId xmlns:p14="http://schemas.microsoft.com/office/powerpoint/2010/main" val="1341901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p:txBody>
          <a:bodyPr/>
          <a:lstStyle/>
          <a:p>
            <a:r>
              <a:rPr lang="en-US" dirty="0"/>
              <a:t>Conclusion</a:t>
            </a:r>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p:txBody>
          <a:bodyPr/>
          <a:lstStyle/>
          <a:p>
            <a:r>
              <a:rPr lang="en-US"/>
              <a:t>Thank you for taking the time to review this project. I sincerely welcome any corrections or suggestions for improvement to help refine the work further."</a:t>
            </a:r>
          </a:p>
          <a:p>
            <a:endParaRPr lang="en-US" dirty="0"/>
          </a:p>
        </p:txBody>
      </p:sp>
      <p:sp>
        <p:nvSpPr>
          <p:cNvPr id="4" name="Text Placeholder 3">
            <a:extLst>
              <a:ext uri="{FF2B5EF4-FFF2-40B4-BE49-F238E27FC236}">
                <a16:creationId xmlns:a16="http://schemas.microsoft.com/office/drawing/2014/main" id="{E1A59C11-3050-4901-B63B-0164B191B9E5}"/>
              </a:ext>
            </a:extLst>
          </p:cNvPr>
          <p:cNvSpPr>
            <a:spLocks noGrp="1"/>
          </p:cNvSpPr>
          <p:nvPr>
            <p:ph type="body" sz="quarter" idx="11"/>
          </p:nvPr>
        </p:nvSpPr>
        <p:spPr/>
        <p:txBody>
          <a:bodyPr/>
          <a:lstStyle/>
          <a:p>
            <a:r>
              <a:rPr lang="en-US"/>
              <a:t>PONNALA SRIVIDYA</a:t>
            </a:r>
            <a:endParaRPr lang="en-US" dirty="0"/>
          </a:p>
          <a:p>
            <a:r>
              <a:rPr lang="en-US"/>
              <a:t>ponnalasrividya11@gmail.com</a:t>
            </a:r>
            <a:endParaRPr lang="en-US" dirty="0"/>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2"/>
          <a:srcRect l="17082" r="17082"/>
          <a:stretch/>
        </p:blipFill>
        <p:spPr>
          <a:xfrm>
            <a:off x="5888038" y="533400"/>
            <a:ext cx="5541962" cy="5611813"/>
          </a:xfrm>
        </p:spPr>
      </p:pic>
    </p:spTree>
    <p:extLst>
      <p:ext uri="{BB962C8B-B14F-4D97-AF65-F5344CB8AC3E}">
        <p14:creationId xmlns:p14="http://schemas.microsoft.com/office/powerpoint/2010/main" val="715534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alphaModFix amt="80000"/>
          </a:blip>
          <a:srcRect t="6692" b="6692"/>
          <a:stretch/>
        </p:blipFill>
        <p:spPr>
          <a:xfrm>
            <a:off x="-5606"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C0CA4A65-0235-4CB2-B09E-4E2D8F223034}"/>
              </a:ext>
            </a:extLst>
          </p:cNvPr>
          <p:cNvSpPr>
            <a:spLocks noGrp="1"/>
          </p:cNvSpPr>
          <p:nvPr>
            <p:ph type="title"/>
          </p:nvPr>
        </p:nvSpPr>
        <p:spPr>
          <a:xfrm>
            <a:off x="4127927" y="3085327"/>
            <a:ext cx="4007183" cy="2374194"/>
          </a:xfrm>
        </p:spPr>
        <p:txBody>
          <a:bodyPr/>
          <a:lstStyle/>
          <a:p>
            <a:pPr rtl="0" eaLnBrk="1" latinLnBrk="0" hangingPunct="1"/>
            <a:r>
              <a:rPr lang="en-US">
                <a:solidFill>
                  <a:srgbClr val="FFFFFF"/>
                </a:solidFill>
                <a:latin typeface="Calibri Light" panose="020F0302020204030204" pitchFamily="34" charset="0"/>
                <a:ea typeface="+mn-ea"/>
                <a:cs typeface="+mn-cs"/>
              </a:rPr>
              <a:t>THANK YOU</a:t>
            </a:r>
            <a:endParaRPr lang="en-US" dirty="0"/>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17DE5458-0766-49A5-8982-EF9557A6BB94}"/>
              </a:ext>
            </a:extLst>
          </p:cNvPr>
          <p:cNvSpPr>
            <a:spLocks noGrp="1"/>
          </p:cNvSpPr>
          <p:nvPr>
            <p:ph type="body" sz="quarter" idx="11"/>
          </p:nvPr>
        </p:nvSpPr>
        <p:spPr>
          <a:xfrm>
            <a:off x="4283375" y="3429000"/>
            <a:ext cx="3924934" cy="490538"/>
          </a:xfrm>
        </p:spPr>
        <p:txBody>
          <a:bodyPr/>
          <a:lstStyle/>
          <a:p>
            <a:r>
              <a:rPr lang="en-US"/>
              <a:t>PONNALA SRIVIDYA</a:t>
            </a:r>
            <a:endParaRPr lang="en-US" dirty="0"/>
          </a:p>
        </p:txBody>
      </p:sp>
    </p:spTree>
    <p:extLst>
      <p:ext uri="{BB962C8B-B14F-4D97-AF65-F5344CB8AC3E}">
        <p14:creationId xmlns:p14="http://schemas.microsoft.com/office/powerpoint/2010/main" val="410139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lstStyle/>
          <a:p>
            <a:r>
              <a:rPr lang="en-US" dirty="0"/>
              <a:t>Introduction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826636" y="1797812"/>
            <a:ext cx="4751204" cy="3560763"/>
          </a:xfrm>
        </p:spPr>
        <p:txBody>
          <a:bodyPr/>
          <a:lstStyle/>
          <a:p>
            <a:pPr marL="0" indent="0" algn="just">
              <a:lnSpc>
                <a:spcPct val="150000"/>
              </a:lnSpc>
              <a:buNone/>
            </a:pPr>
            <a:r>
              <a:rPr lang="en-US"/>
              <a:t>The main objective of this project is to clean and standardize the layoffs dataset using SQL queries to ensure accurate and reliable analysis. The data cleaning process will be carried out in four key steps.</a:t>
            </a:r>
            <a:endParaRPr lang="en-US" dirty="0"/>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44" r="22544"/>
          <a:stretch>
            <a:fillRect/>
          </a:stretch>
        </p:blipFill>
        <p:spPr/>
      </p:pic>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1374648" y="616712"/>
            <a:ext cx="10515600" cy="700115"/>
          </a:xfrm>
        </p:spPr>
        <p:txBody>
          <a:bodyPr/>
          <a:lstStyle/>
          <a:p>
            <a:r>
              <a:rPr lang="en-US"/>
              <a:t>Challenges in dataset</a:t>
            </a:r>
            <a:endParaRPr lang="en-US" dirty="0"/>
          </a:p>
        </p:txBody>
      </p:sp>
      <p:graphicFrame>
        <p:nvGraphicFramePr>
          <p:cNvPr id="16" name="Content Placeholder 5" descr="chart">
            <a:extLst>
              <a:ext uri="{FF2B5EF4-FFF2-40B4-BE49-F238E27FC236}">
                <a16:creationId xmlns:a16="http://schemas.microsoft.com/office/drawing/2014/main" id="{BBB34574-6177-4514-8D8E-C0DCBFBE0D93}"/>
              </a:ext>
            </a:extLst>
          </p:cNvPr>
          <p:cNvGraphicFramePr>
            <a:graphicFrameLocks/>
          </p:cNvGraphicFramePr>
          <p:nvPr>
            <p:extLst>
              <p:ext uri="{D42A27DB-BD31-4B8C-83A1-F6EECF244321}">
                <p14:modId xmlns:p14="http://schemas.microsoft.com/office/powerpoint/2010/main" val="1141465937"/>
              </p:ext>
            </p:extLst>
          </p:nvPr>
        </p:nvGraphicFramePr>
        <p:xfrm>
          <a:off x="784225" y="1954646"/>
          <a:ext cx="10623550" cy="408940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5B55869F-AB6C-A7FA-D6AB-3E8553ADB3D6}"/>
              </a:ext>
            </a:extLst>
          </p:cNvPr>
          <p:cNvSpPr txBox="1"/>
          <p:nvPr/>
        </p:nvSpPr>
        <p:spPr>
          <a:xfrm>
            <a:off x="1124712" y="1500044"/>
            <a:ext cx="6876288" cy="3693319"/>
          </a:xfrm>
          <a:prstGeom prst="rect">
            <a:avLst/>
          </a:prstGeom>
          <a:noFill/>
        </p:spPr>
        <p:txBody>
          <a:bodyPr wrap="square" rtlCol="0">
            <a:spAutoFit/>
          </a:bodyPr>
          <a:lstStyle/>
          <a:p>
            <a:pPr>
              <a:lnSpc>
                <a:spcPct val="150000"/>
              </a:lnSpc>
            </a:pPr>
            <a:r>
              <a:rPr lang="en-IN"/>
              <a:t>While performing data cleaning process we face different types of challenges ass follows:</a:t>
            </a:r>
          </a:p>
          <a:p>
            <a:pPr lvl="1">
              <a:lnSpc>
                <a:spcPct val="150000"/>
              </a:lnSpc>
            </a:pPr>
            <a:r>
              <a:rPr lang="en-IN"/>
              <a:t> 1. Handling missing values</a:t>
            </a:r>
          </a:p>
          <a:p>
            <a:pPr lvl="1">
              <a:lnSpc>
                <a:spcPct val="150000"/>
              </a:lnSpc>
            </a:pPr>
            <a:r>
              <a:rPr lang="en-IN"/>
              <a:t> 2. Duplicate Records</a:t>
            </a:r>
          </a:p>
          <a:p>
            <a:pPr lvl="1">
              <a:lnSpc>
                <a:spcPct val="150000"/>
              </a:lnSpc>
            </a:pPr>
            <a:r>
              <a:rPr lang="en-IN"/>
              <a:t> 3. Dealing with Null values</a:t>
            </a:r>
          </a:p>
          <a:p>
            <a:pPr lvl="1">
              <a:lnSpc>
                <a:spcPct val="150000"/>
              </a:lnSpc>
            </a:pPr>
            <a:r>
              <a:rPr lang="en-IN"/>
              <a:t> 4. Inconisistent data fromate</a:t>
            </a:r>
          </a:p>
          <a:p>
            <a:pPr lvl="1">
              <a:lnSpc>
                <a:spcPct val="150000"/>
              </a:lnSpc>
            </a:pPr>
            <a:r>
              <a:rPr lang="en-IN"/>
              <a:t> 5. Detecting and correcting logical error</a:t>
            </a:r>
          </a:p>
          <a:p>
            <a:pPr lvl="1">
              <a:lnSpc>
                <a:spcPct val="150000"/>
              </a:lnSpc>
            </a:pPr>
            <a:r>
              <a:rPr lang="en-IN"/>
              <a:t> 6. Large dataset </a:t>
            </a:r>
          </a:p>
          <a:p>
            <a:endParaRPr lang="en-IN"/>
          </a:p>
        </p:txBody>
      </p:sp>
    </p:spTree>
    <p:extLst>
      <p:ext uri="{BB962C8B-B14F-4D97-AF65-F5344CB8AC3E}">
        <p14:creationId xmlns:p14="http://schemas.microsoft.com/office/powerpoint/2010/main" val="2580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86A9EC-640F-47FB-AA92-2851B3012347}"/>
              </a:ext>
            </a:extLst>
          </p:cNvPr>
          <p:cNvSpPr>
            <a:spLocks noGrp="1"/>
          </p:cNvSpPr>
          <p:nvPr>
            <p:ph type="title"/>
          </p:nvPr>
        </p:nvSpPr>
        <p:spPr>
          <a:xfrm>
            <a:off x="521208" y="671577"/>
            <a:ext cx="9107424" cy="700024"/>
          </a:xfrm>
        </p:spPr>
        <p:txBody>
          <a:bodyPr/>
          <a:lstStyle/>
          <a:p>
            <a:r>
              <a:rPr lang="en-US"/>
              <a:t>Data cleaning steps by using SQL</a:t>
            </a:r>
            <a:endParaRPr lang="en-US" dirty="0"/>
          </a:p>
        </p:txBody>
      </p:sp>
      <p:sp>
        <p:nvSpPr>
          <p:cNvPr id="2" name="TextBox 1">
            <a:extLst>
              <a:ext uri="{FF2B5EF4-FFF2-40B4-BE49-F238E27FC236}">
                <a16:creationId xmlns:a16="http://schemas.microsoft.com/office/drawing/2014/main" id="{CF577DF1-155D-D3A7-D24E-55B4C29DD1B0}"/>
              </a:ext>
            </a:extLst>
          </p:cNvPr>
          <p:cNvSpPr txBox="1"/>
          <p:nvPr/>
        </p:nvSpPr>
        <p:spPr>
          <a:xfrm>
            <a:off x="2185416" y="1609344"/>
            <a:ext cx="6766560" cy="2265364"/>
          </a:xfrm>
          <a:prstGeom prst="rect">
            <a:avLst/>
          </a:prstGeom>
          <a:noFill/>
        </p:spPr>
        <p:txBody>
          <a:bodyPr wrap="square" rtlCol="0">
            <a:spAutoFit/>
          </a:bodyPr>
          <a:lstStyle/>
          <a:p>
            <a:r>
              <a:rPr lang="en-IN"/>
              <a:t>Performed four steps to clean and analyse the datset as follws:</a:t>
            </a:r>
          </a:p>
          <a:p>
            <a:endParaRPr lang="en-IN"/>
          </a:p>
          <a:p>
            <a:pPr>
              <a:lnSpc>
                <a:spcPct val="150000"/>
              </a:lnSpc>
            </a:pPr>
            <a:r>
              <a:rPr lang="en-IN"/>
              <a:t>        1. Remove Duplicates</a:t>
            </a:r>
          </a:p>
          <a:p>
            <a:pPr>
              <a:lnSpc>
                <a:spcPct val="150000"/>
              </a:lnSpc>
            </a:pPr>
            <a:r>
              <a:rPr lang="en-IN"/>
              <a:t>        2. Standardize the data</a:t>
            </a:r>
          </a:p>
          <a:p>
            <a:pPr>
              <a:lnSpc>
                <a:spcPct val="150000"/>
              </a:lnSpc>
            </a:pPr>
            <a:r>
              <a:rPr lang="en-IN"/>
              <a:t>        3. Null values or blank values</a:t>
            </a:r>
          </a:p>
          <a:p>
            <a:pPr>
              <a:lnSpc>
                <a:spcPct val="150000"/>
              </a:lnSpc>
            </a:pPr>
            <a:r>
              <a:rPr lang="en-IN"/>
              <a:t>        4. Remove any columns</a:t>
            </a:r>
          </a:p>
        </p:txBody>
      </p:sp>
      <p:pic>
        <p:nvPicPr>
          <p:cNvPr id="3" name="Picture 2">
            <a:extLst>
              <a:ext uri="{FF2B5EF4-FFF2-40B4-BE49-F238E27FC236}">
                <a16:creationId xmlns:a16="http://schemas.microsoft.com/office/drawing/2014/main" id="{40FA6095-8495-ECBB-F7AF-6C0833143A0C}"/>
              </a:ext>
            </a:extLst>
          </p:cNvPr>
          <p:cNvPicPr>
            <a:picLocks noChangeAspect="1"/>
          </p:cNvPicPr>
          <p:nvPr/>
        </p:nvPicPr>
        <p:blipFill>
          <a:blip r:embed="rId2"/>
          <a:stretch>
            <a:fillRect/>
          </a:stretch>
        </p:blipFill>
        <p:spPr>
          <a:xfrm>
            <a:off x="7017258" y="2251773"/>
            <a:ext cx="4065270" cy="29968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75421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40A36F-7A04-BE3A-F3E8-2FC9E4D38F8A}"/>
              </a:ext>
            </a:extLst>
          </p:cNvPr>
          <p:cNvSpPr>
            <a:spLocks noGrp="1"/>
          </p:cNvSpPr>
          <p:nvPr>
            <p:ph type="title"/>
          </p:nvPr>
        </p:nvSpPr>
        <p:spPr>
          <a:xfrm>
            <a:off x="-1246632" y="836168"/>
            <a:ext cx="10515600" cy="700115"/>
          </a:xfrm>
        </p:spPr>
        <p:txBody>
          <a:bodyPr/>
          <a:lstStyle/>
          <a:p>
            <a:r>
              <a:rPr lang="en-IN" sz="6000"/>
              <a:t>1.</a:t>
            </a:r>
            <a:r>
              <a:rPr lang="en-IN"/>
              <a:t> </a:t>
            </a:r>
            <a:r>
              <a:rPr lang="en-IN" sz="4400"/>
              <a:t>Remove duplicates</a:t>
            </a:r>
          </a:p>
        </p:txBody>
      </p:sp>
      <p:sp>
        <p:nvSpPr>
          <p:cNvPr id="5" name="Rectangle 2">
            <a:extLst>
              <a:ext uri="{FF2B5EF4-FFF2-40B4-BE49-F238E27FC236}">
                <a16:creationId xmlns:a16="http://schemas.microsoft.com/office/drawing/2014/main" id="{D6B94CA0-F3AF-7ACF-F4C4-F6A6B924A32F}"/>
              </a:ext>
            </a:extLst>
          </p:cNvPr>
          <p:cNvSpPr>
            <a:spLocks noGrp="1" noChangeArrowheads="1"/>
          </p:cNvSpPr>
          <p:nvPr>
            <p:ph sz="quarter" idx="10"/>
          </p:nvPr>
        </p:nvSpPr>
        <p:spPr bwMode="auto">
          <a:xfrm>
            <a:off x="1965542" y="1717522"/>
            <a:ext cx="8260916" cy="2125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Step 1</a:t>
            </a:r>
            <a:r>
              <a:rPr kumimoji="0" lang="en-US" altLang="en-US" sz="1800" b="0" i="0" u="none" strike="noStrike" cap="none" normalizeH="0" baseline="0">
                <a:ln>
                  <a:noFill/>
                </a:ln>
                <a:solidFill>
                  <a:schemeClr val="tx1"/>
                </a:solidFill>
                <a:effectLst/>
              </a:rPr>
              <a:t>: To remove duplicates, I am creating a temporary duplicate table to ensure the </a:t>
            </a:r>
          </a:p>
          <a:p>
            <a:pPr marL="0" marR="0" lvl="0" indent="0" algn="just" defTabSz="914400" rtl="0" eaLnBrk="0" fontAlgn="base" latinLnBrk="0" hangingPunct="0">
              <a:lnSpc>
                <a:spcPct val="150000"/>
              </a:lnSpc>
              <a:spcBef>
                <a:spcPct val="0"/>
              </a:spcBef>
              <a:spcAft>
                <a:spcPct val="0"/>
              </a:spcAft>
              <a:buClrTx/>
              <a:buSzTx/>
              <a:buNone/>
              <a:tabLst/>
            </a:pPr>
            <a:r>
              <a:rPr lang="en-US" altLang="en-US">
                <a:solidFill>
                  <a:schemeClr val="tx1"/>
                </a:solidFill>
              </a:rPr>
              <a:t>   </a:t>
            </a:r>
            <a:r>
              <a:rPr kumimoji="0" lang="en-US" altLang="en-US" sz="1800" b="0" i="0" u="none" strike="noStrike" cap="none" normalizeH="0" baseline="0">
                <a:ln>
                  <a:noFill/>
                </a:ln>
                <a:solidFill>
                  <a:schemeClr val="tx1"/>
                </a:solidFill>
                <a:effectLst/>
              </a:rPr>
              <a:t>original data remains intact during the operations.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Step 2</a:t>
            </a:r>
            <a:r>
              <a:rPr kumimoji="0" lang="en-US" altLang="en-US" sz="1800" b="0" i="0" u="none" strike="noStrike" cap="none" normalizeH="0" baseline="0">
                <a:ln>
                  <a:noFill/>
                </a:ln>
                <a:solidFill>
                  <a:schemeClr val="tx1"/>
                </a:solidFill>
                <a:effectLst/>
              </a:rPr>
              <a:t>: This table is created using command functions.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Step 3</a:t>
            </a:r>
            <a:r>
              <a:rPr kumimoji="0" lang="en-US" altLang="en-US" sz="1800" b="0" i="0" u="none" strike="noStrike" cap="none" normalizeH="0" baseline="0">
                <a:ln>
                  <a:noFill/>
                </a:ln>
                <a:solidFill>
                  <a:schemeClr val="tx1"/>
                </a:solidFill>
                <a:effectLst/>
              </a:rPr>
              <a:t>: All data cleaning operations, including duplicate removal, will be performed on</a:t>
            </a:r>
          </a:p>
          <a:p>
            <a:pPr marL="0" marR="0" lvl="0" indent="0" algn="just" defTabSz="914400" rtl="0" eaLnBrk="0" fontAlgn="base" latinLnBrk="0" hangingPunct="0">
              <a:lnSpc>
                <a:spcPct val="150000"/>
              </a:lnSpc>
              <a:spcBef>
                <a:spcPct val="0"/>
              </a:spcBef>
              <a:spcAft>
                <a:spcPct val="0"/>
              </a:spcAft>
              <a:buClrTx/>
              <a:buSzTx/>
              <a:buNone/>
              <a:tabLst/>
            </a:pPr>
            <a:r>
              <a:rPr lang="en-US" altLang="en-US">
                <a:solidFill>
                  <a:schemeClr val="tx1"/>
                </a:solidFill>
              </a:rPr>
              <a:t>   </a:t>
            </a:r>
            <a:r>
              <a:rPr kumimoji="0" lang="en-US" altLang="en-US" sz="1800" b="0" i="0" u="none" strike="noStrike" cap="none" normalizeH="0" baseline="0">
                <a:ln>
                  <a:noFill/>
                </a:ln>
                <a:solidFill>
                  <a:schemeClr val="tx1"/>
                </a:solidFill>
                <a:effectLst/>
              </a:rPr>
              <a:t>this table instead of the main table</a:t>
            </a:r>
            <a:r>
              <a:rPr kumimoji="0" lang="en-US" altLang="en-US" sz="1800" b="0" i="0" u="none" strike="noStrike" cap="none" normalizeH="0" baseline="0">
                <a:ln>
                  <a:noFill/>
                </a:ln>
                <a:solidFill>
                  <a:schemeClr val="tx1"/>
                </a:solidFill>
                <a:effectLst/>
                <a:latin typeface="Arial" panose="020B0604020202020204" pitchFamily="34" charset="0"/>
              </a:rPr>
              <a:t>. </a:t>
            </a:r>
          </a:p>
        </p:txBody>
      </p:sp>
      <p:pic>
        <p:nvPicPr>
          <p:cNvPr id="7" name="Picture 6">
            <a:extLst>
              <a:ext uri="{FF2B5EF4-FFF2-40B4-BE49-F238E27FC236}">
                <a16:creationId xmlns:a16="http://schemas.microsoft.com/office/drawing/2014/main" id="{07AED01B-1FAA-4C5B-A719-39EBEA58659B}"/>
              </a:ext>
            </a:extLst>
          </p:cNvPr>
          <p:cNvPicPr>
            <a:picLocks noChangeAspect="1"/>
          </p:cNvPicPr>
          <p:nvPr/>
        </p:nvPicPr>
        <p:blipFill>
          <a:blip r:embed="rId2"/>
          <a:stretch>
            <a:fillRect/>
          </a:stretch>
        </p:blipFill>
        <p:spPr>
          <a:xfrm>
            <a:off x="4156133" y="4139635"/>
            <a:ext cx="3159067" cy="17242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8586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5F6C39F-29C7-534D-1A78-360825D7F168}"/>
              </a:ext>
            </a:extLst>
          </p:cNvPr>
          <p:cNvSpPr>
            <a:spLocks noGrp="1" noChangeArrowheads="1"/>
          </p:cNvSpPr>
          <p:nvPr>
            <p:ph sz="quarter" idx="10"/>
          </p:nvPr>
        </p:nvSpPr>
        <p:spPr bwMode="auto">
          <a:xfrm>
            <a:off x="1615440" y="861816"/>
            <a:ext cx="717100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Step 1</a:t>
            </a:r>
            <a:r>
              <a:rPr kumimoji="0" lang="en-US" altLang="en-US" sz="1800" b="0" i="0" u="none" strike="noStrike" cap="none" normalizeH="0" baseline="0">
                <a:ln>
                  <a:noFill/>
                </a:ln>
                <a:solidFill>
                  <a:schemeClr val="tx1"/>
                </a:solidFill>
                <a:effectLst/>
              </a:rPr>
              <a:t>: Identify duplicate rows using window functions like Row_number().</a:t>
            </a:r>
            <a:r>
              <a:rPr kumimoji="0" lang="en-US" altLang="en-US" sz="800" b="0" i="0" u="none" strike="noStrike" cap="none" normalizeH="0" baseline="0">
                <a:ln>
                  <a:noFill/>
                </a:ln>
                <a:solidFill>
                  <a:schemeClr val="tx1"/>
                </a:solidFill>
                <a:effectLst/>
              </a:rPr>
              <a:t>.</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Step 2</a:t>
            </a:r>
            <a:r>
              <a:rPr kumimoji="0" lang="en-US" altLang="en-US" sz="1800" b="0" i="0" u="none" strike="noStrike" cap="none" normalizeH="0" baseline="0">
                <a:ln>
                  <a:noFill/>
                </a:ln>
                <a:solidFill>
                  <a:schemeClr val="tx1"/>
                </a:solidFill>
                <a:effectLst/>
              </a:rPr>
              <a:t>: Check for rows with a ranking greater than 1 to detect duplicates.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A1FBF69A-AB3A-F014-32AF-C2383276AA06}"/>
              </a:ext>
            </a:extLst>
          </p:cNvPr>
          <p:cNvPicPr>
            <a:picLocks noChangeAspect="1"/>
          </p:cNvPicPr>
          <p:nvPr/>
        </p:nvPicPr>
        <p:blipFill>
          <a:blip r:embed="rId2"/>
          <a:stretch>
            <a:fillRect/>
          </a:stretch>
        </p:blipFill>
        <p:spPr>
          <a:xfrm>
            <a:off x="1682496" y="2609735"/>
            <a:ext cx="8876589" cy="16385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00488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35898E-D93E-5E8E-7001-D549EB296F29}"/>
              </a:ext>
            </a:extLst>
          </p:cNvPr>
          <p:cNvSpPr>
            <a:spLocks noGrp="1"/>
          </p:cNvSpPr>
          <p:nvPr>
            <p:ph sz="quarter" idx="10"/>
          </p:nvPr>
        </p:nvSpPr>
        <p:spPr>
          <a:xfrm>
            <a:off x="957072" y="676936"/>
            <a:ext cx="10515600" cy="4114800"/>
          </a:xfrm>
        </p:spPr>
        <p:txBody>
          <a:bodyPr/>
          <a:lstStyle/>
          <a:p>
            <a:pPr marL="0" indent="0">
              <a:buNone/>
            </a:pPr>
            <a:endParaRPr lang="en-IN"/>
          </a:p>
          <a:p>
            <a:pPr>
              <a:buFont typeface="Arial" panose="020B0604020202020204" pitchFamily="34" charset="0"/>
              <a:buChar char="•"/>
            </a:pPr>
            <a:r>
              <a:rPr lang="en-US"/>
              <a:t>Create a Common Table Expression (CTE) to identify or filter the duplicate rows in the dataset.</a:t>
            </a:r>
          </a:p>
          <a:p>
            <a:pPr>
              <a:buFont typeface="Arial" panose="020B0604020202020204" pitchFamily="34" charset="0"/>
              <a:buChar char="•"/>
            </a:pPr>
            <a:r>
              <a:rPr lang="en-US"/>
              <a:t> Use the CTE to detect and remove all duplicate values efficiently.</a:t>
            </a:r>
          </a:p>
          <a:p>
            <a:pPr marL="0" indent="0">
              <a:buNone/>
            </a:pPr>
            <a:endParaRPr lang="en-IN"/>
          </a:p>
        </p:txBody>
      </p:sp>
      <p:pic>
        <p:nvPicPr>
          <p:cNvPr id="5" name="Picture 4">
            <a:extLst>
              <a:ext uri="{FF2B5EF4-FFF2-40B4-BE49-F238E27FC236}">
                <a16:creationId xmlns:a16="http://schemas.microsoft.com/office/drawing/2014/main" id="{7A40D3A7-46DC-458B-0281-BEBCA8775224}"/>
              </a:ext>
            </a:extLst>
          </p:cNvPr>
          <p:cNvPicPr>
            <a:picLocks noChangeAspect="1"/>
          </p:cNvPicPr>
          <p:nvPr/>
        </p:nvPicPr>
        <p:blipFill>
          <a:blip r:embed="rId2"/>
          <a:stretch>
            <a:fillRect/>
          </a:stretch>
        </p:blipFill>
        <p:spPr>
          <a:xfrm>
            <a:off x="1496568" y="2430324"/>
            <a:ext cx="9000744" cy="23614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78568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80F60C-E0D6-D07F-8FC5-13200AC84223}"/>
              </a:ext>
            </a:extLst>
          </p:cNvPr>
          <p:cNvSpPr>
            <a:spLocks noGrp="1"/>
          </p:cNvSpPr>
          <p:nvPr>
            <p:ph sz="quarter" idx="10"/>
          </p:nvPr>
        </p:nvSpPr>
        <p:spPr>
          <a:xfrm>
            <a:off x="838200" y="576352"/>
            <a:ext cx="10515600" cy="4114800"/>
          </a:xfrm>
        </p:spPr>
        <p:txBody>
          <a:bodyPr/>
          <a:lstStyle/>
          <a:p>
            <a:pPr marL="0" indent="0">
              <a:buNone/>
            </a:pPr>
            <a:endParaRPr lang="en-IN"/>
          </a:p>
          <a:p>
            <a:pPr>
              <a:buFont typeface="Arial" panose="020B0604020202020204" pitchFamily="34" charset="0"/>
              <a:buChar char="•"/>
            </a:pPr>
            <a:r>
              <a:rPr lang="en-US"/>
              <a:t>Creating a another duplicate table to identify and delete all duplicate rows without modifying the main table.</a:t>
            </a:r>
          </a:p>
          <a:p>
            <a:pPr>
              <a:buFont typeface="Arial" panose="020B0604020202020204" pitchFamily="34" charset="0"/>
              <a:buChar char="•"/>
            </a:pPr>
            <a:r>
              <a:rPr lang="en-US"/>
              <a:t> This ensures the original dataset remains intact, preserving the main data rows.</a:t>
            </a:r>
          </a:p>
          <a:p>
            <a:endParaRPr lang="en-IN"/>
          </a:p>
        </p:txBody>
      </p:sp>
      <p:pic>
        <p:nvPicPr>
          <p:cNvPr id="5" name="Picture 4">
            <a:extLst>
              <a:ext uri="{FF2B5EF4-FFF2-40B4-BE49-F238E27FC236}">
                <a16:creationId xmlns:a16="http://schemas.microsoft.com/office/drawing/2014/main" id="{D3BFC849-A7F4-177B-0054-0725DCD83734}"/>
              </a:ext>
            </a:extLst>
          </p:cNvPr>
          <p:cNvPicPr>
            <a:picLocks noChangeAspect="1"/>
          </p:cNvPicPr>
          <p:nvPr/>
        </p:nvPicPr>
        <p:blipFill>
          <a:blip r:embed="rId2"/>
          <a:stretch>
            <a:fillRect/>
          </a:stretch>
        </p:blipFill>
        <p:spPr>
          <a:xfrm>
            <a:off x="2814323" y="1820747"/>
            <a:ext cx="5268973" cy="30712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8FD3E789-BCB3-480C-0405-1903289354A9}"/>
              </a:ext>
            </a:extLst>
          </p:cNvPr>
          <p:cNvPicPr>
            <a:picLocks noChangeAspect="1"/>
          </p:cNvPicPr>
          <p:nvPr/>
        </p:nvPicPr>
        <p:blipFill>
          <a:blip r:embed="rId3"/>
          <a:stretch>
            <a:fillRect/>
          </a:stretch>
        </p:blipFill>
        <p:spPr>
          <a:xfrm>
            <a:off x="1490472" y="5084064"/>
            <a:ext cx="9544987" cy="16367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33777422"/>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330</TotalTime>
  <Words>624</Words>
  <Application>Microsoft Office PowerPoint</Application>
  <PresentationFormat>Widescreen</PresentationFormat>
  <Paragraphs>87</Paragraphs>
  <Slides>21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Biome Light</vt:lpstr>
      <vt:lpstr>Calibri</vt:lpstr>
      <vt:lpstr>Calibri Light</vt:lpstr>
      <vt:lpstr>Wingdings</vt:lpstr>
      <vt:lpstr>Office Theme</vt:lpstr>
      <vt:lpstr>Data Cleaning process with sql for  layoffs datset</vt:lpstr>
      <vt:lpstr>Agenda</vt:lpstr>
      <vt:lpstr>Introduction</vt:lpstr>
      <vt:lpstr>Challenges in dataset</vt:lpstr>
      <vt:lpstr>Data cleaning steps by using SQL</vt:lpstr>
      <vt:lpstr>1. Remove duplicates</vt:lpstr>
      <vt:lpstr>PowerPoint Presentation</vt:lpstr>
      <vt:lpstr>PowerPoint Presentation</vt:lpstr>
      <vt:lpstr>PowerPoint Presentation</vt:lpstr>
      <vt:lpstr>PowerPoint Presentation</vt:lpstr>
      <vt:lpstr>2.Standardize The Data</vt:lpstr>
      <vt:lpstr>PowerPoint Presentation</vt:lpstr>
      <vt:lpstr>PowerPoint Presentation</vt:lpstr>
      <vt:lpstr>3. Null values or Blanck values</vt:lpstr>
      <vt:lpstr>PowerPoint Presentation</vt:lpstr>
      <vt:lpstr>PowerPoint Presentation</vt:lpstr>
      <vt:lpstr>PowerPoint Presentation</vt:lpstr>
      <vt:lpstr>4.Remove any columns </vt:lpstr>
      <vt:lpstr>Summary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Nithin Ponnala</dc:creator>
  <cp:lastModifiedBy>Nithin Ponnala</cp:lastModifiedBy>
  <cp:revision>4</cp:revision>
  <dcterms:created xsi:type="dcterms:W3CDTF">2025-01-15T05:48:22Z</dcterms:created>
  <dcterms:modified xsi:type="dcterms:W3CDTF">2025-01-19T14:37:24Z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