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d536792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d536792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536792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536792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536792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536792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536792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536792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d536792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d536792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536792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536792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536792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536792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d536792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d536792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536792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536792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Blockchain-based Personal Health Data Sharing</a:t>
            </a:r>
            <a:endParaRPr sz="3000"/>
          </a:p>
          <a:p>
            <a:pPr indent="0" lvl="0" marL="0" rtl="0" algn="ctr">
              <a:spcBef>
                <a:spcPts val="0"/>
              </a:spcBef>
              <a:spcAft>
                <a:spcPts val="0"/>
              </a:spcAft>
              <a:buNone/>
            </a:pPr>
            <a:r>
              <a:rPr lang="en" sz="3000"/>
              <a:t>System Using Cloud Storage</a:t>
            </a:r>
            <a:endParaRPr sz="3000"/>
          </a:p>
          <a:p>
            <a:pPr indent="0" lvl="0" marL="0" rtl="0" algn="ctr">
              <a:spcBef>
                <a:spcPts val="0"/>
              </a:spcBef>
              <a:spcAft>
                <a:spcPts val="0"/>
              </a:spcAft>
              <a:buNone/>
            </a:pPr>
            <a:r>
              <a:t/>
            </a:r>
            <a:endParaRPr sz="3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CRYPTOGRAPHY (BITS-F463)</a:t>
            </a:r>
            <a:endParaRPr>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TERM PROJECT</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5950" y="21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Workflow.</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2"/>
          <p:cNvPicPr preferRelativeResize="0"/>
          <p:nvPr/>
        </p:nvPicPr>
        <p:blipFill>
          <a:blip r:embed="rId3">
            <a:alphaModFix/>
          </a:blip>
          <a:stretch>
            <a:fillRect/>
          </a:stretch>
        </p:blipFill>
        <p:spPr>
          <a:xfrm>
            <a:off x="311700" y="912825"/>
            <a:ext cx="8520599" cy="4000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PRIVACY AND SECURITY ANALYSIS</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Restricted access to the cloud.</a:t>
            </a:r>
            <a:endParaRPr/>
          </a:p>
          <a:p>
            <a:pPr indent="-342900" lvl="0" marL="457200" rtl="0" algn="l">
              <a:spcBef>
                <a:spcPts val="0"/>
              </a:spcBef>
              <a:spcAft>
                <a:spcPts val="0"/>
              </a:spcAft>
              <a:buSzPts val="1800"/>
              <a:buChar char="●"/>
            </a:pPr>
            <a:r>
              <a:rPr lang="en"/>
              <a:t>Data is encrypted before upload to the cloud.</a:t>
            </a:r>
            <a:endParaRPr/>
          </a:p>
          <a:p>
            <a:pPr indent="-342900" lvl="0" marL="457200" rtl="0" algn="l">
              <a:spcBef>
                <a:spcPts val="0"/>
              </a:spcBef>
              <a:spcAft>
                <a:spcPts val="0"/>
              </a:spcAft>
              <a:buSzPts val="1800"/>
              <a:buChar char="●"/>
            </a:pPr>
            <a:r>
              <a:rPr lang="en"/>
              <a:t>Compromise in the cloud service doesn’t compromise with secrecy.</a:t>
            </a:r>
            <a:endParaRPr/>
          </a:p>
          <a:p>
            <a:pPr indent="-342900" lvl="0" marL="457200" rtl="0" algn="l">
              <a:spcBef>
                <a:spcPts val="0"/>
              </a:spcBef>
              <a:spcAft>
                <a:spcPts val="0"/>
              </a:spcAft>
              <a:buSzPts val="1800"/>
              <a:buChar char="●"/>
            </a:pPr>
            <a:r>
              <a:rPr lang="en"/>
              <a:t>Decryption key is split and distributed among multiple key-keepers.</a:t>
            </a:r>
            <a:endParaRPr/>
          </a:p>
          <a:p>
            <a:pPr indent="-342900" lvl="0" marL="457200" rtl="0" algn="l">
              <a:spcBef>
                <a:spcPts val="0"/>
              </a:spcBef>
              <a:spcAft>
                <a:spcPts val="0"/>
              </a:spcAft>
              <a:buSzPts val="1800"/>
              <a:buChar char="●"/>
            </a:pPr>
            <a:r>
              <a:rPr lang="en"/>
              <a:t>Compromise of single key-keeper doesn’t compromise the entire key.</a:t>
            </a:r>
            <a:endParaRPr/>
          </a:p>
          <a:p>
            <a:pPr indent="-342900" lvl="0" marL="457200" rtl="0" algn="l">
              <a:spcBef>
                <a:spcPts val="0"/>
              </a:spcBef>
              <a:spcAft>
                <a:spcPts val="0"/>
              </a:spcAft>
              <a:buSzPts val="1800"/>
              <a:buChar char="●"/>
            </a:pPr>
            <a:r>
              <a:rPr lang="en"/>
              <a:t>Data transaction process is secured by hash functions and public-key signature schemes utilised in blockchain contracts.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COLLABORATORS:</a:t>
            </a:r>
            <a:endParaRPr/>
          </a:p>
          <a:p>
            <a:pPr indent="0" lvl="0" marL="0" rtl="0" algn="ctr">
              <a:spcBef>
                <a:spcPts val="0"/>
              </a:spcBef>
              <a:spcAft>
                <a:spcPts val="0"/>
              </a:spcAft>
              <a:buNone/>
            </a:pPr>
            <a:r>
              <a:rPr lang="en"/>
              <a:t>Nikhil.L (2016B4A70507)</a:t>
            </a:r>
            <a:endParaRPr/>
          </a:p>
          <a:p>
            <a:pPr indent="0" lvl="0" marL="0" rtl="0" algn="ctr">
              <a:spcBef>
                <a:spcPts val="0"/>
              </a:spcBef>
              <a:spcAft>
                <a:spcPts val="0"/>
              </a:spcAft>
              <a:buNone/>
            </a:pPr>
            <a:r>
              <a:rPr lang="en"/>
              <a:t>Inderraj Singh (2016B4A70473H)</a:t>
            </a:r>
            <a:endParaRPr/>
          </a:p>
          <a:p>
            <a:pPr indent="0" lvl="0" marL="0" rtl="0" algn="ctr">
              <a:spcBef>
                <a:spcPts val="0"/>
              </a:spcBef>
              <a:spcAft>
                <a:spcPts val="0"/>
              </a:spcAft>
              <a:buNone/>
            </a:pPr>
            <a:r>
              <a:rPr lang="en"/>
              <a:t>Srividya.A (2016B3A70491)</a:t>
            </a:r>
            <a:endParaRPr/>
          </a:p>
          <a:p>
            <a:pPr indent="0" lvl="0" marL="0" rtl="0" algn="ctr">
              <a:spcBef>
                <a:spcPts val="0"/>
              </a:spcBef>
              <a:spcAft>
                <a:spcPts val="0"/>
              </a:spcAft>
              <a:buNone/>
            </a:pPr>
            <a:r>
              <a:rPr lang="en"/>
              <a:t>Shantanu Gupta (2017A7PS0137)</a:t>
            </a:r>
            <a:endParaRPr/>
          </a:p>
          <a:p>
            <a:pPr indent="0" lvl="0" marL="0" rtl="0" algn="ctr">
              <a:spcBef>
                <a:spcPts val="0"/>
              </a:spcBef>
              <a:spcAft>
                <a:spcPts val="0"/>
              </a:spcAft>
              <a:buNone/>
            </a:pPr>
            <a:r>
              <a:rPr lang="en"/>
              <a:t>Lokesh Mehra (2018A7PS0268)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With the advent of rapid development of wearable technology and mobile computing, huge amount of personal health-related data is being generated and accumulated on continuous basis at every moment. These personal datasets contain valuable information and they belong to and asset of the individual users, hence should be owned and controlled by themselves. Currently most of such datasets are stored and controlled by different service providers and this centralised data storage brings challenges of data security and hinders the data sharing. These personal health data are valuable resources for healthcare research and commercial projects. In this research work, we propose a conceptual design for sharing personal continuous- dynamic health data using blockchain technology supplemented by cloud storage to share the health-related information in a secure and transparent manner. Besides, we also introduce a data quality inspection module based on machine learning techniques to have control over data quality. The primary goal of the proposed system is to enable users to own, control and share their personal health data securely, in a General Data Protection Regulation (GDPR) compliant way to get benefit from their personal datasets. It also provides an efficient way for researchers and commercial data consumers to collect high quality personal health data for research and commercial purposes.</a:t>
            </a:r>
            <a:endParaRPr sz="1400">
              <a:latin typeface="Arial"/>
              <a:ea typeface="Arial"/>
              <a:cs typeface="Arial"/>
              <a:sym typeface="Arial"/>
            </a:endParaRPr>
          </a:p>
          <a:p>
            <a:pPr indent="0" lvl="0" marL="0" rtl="0" algn="l">
              <a:spcBef>
                <a:spcPts val="1600"/>
              </a:spcBef>
              <a:spcAft>
                <a:spcPts val="16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05325" y="48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of stakeholders</a:t>
            </a:r>
            <a:endParaRPr/>
          </a:p>
        </p:txBody>
      </p:sp>
      <p:grpSp>
        <p:nvGrpSpPr>
          <p:cNvPr id="72" name="Google Shape;72;p15"/>
          <p:cNvGrpSpPr/>
          <p:nvPr/>
        </p:nvGrpSpPr>
        <p:grpSpPr>
          <a:xfrm>
            <a:off x="425550" y="1347300"/>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0050" y="13473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Arial"/>
                <a:ea typeface="Arial"/>
                <a:cs typeface="Arial"/>
                <a:sym typeface="Arial"/>
              </a:rPr>
              <a:t>Users</a:t>
            </a:r>
            <a:endParaRPr>
              <a:solidFill>
                <a:srgbClr val="000000"/>
              </a:solidFill>
              <a:latin typeface="Arial"/>
              <a:ea typeface="Arial"/>
              <a:cs typeface="Arial"/>
              <a:sym typeface="Arial"/>
            </a:endParaRPr>
          </a:p>
        </p:txBody>
      </p:sp>
      <p:sp>
        <p:nvSpPr>
          <p:cNvPr id="76" name="Google Shape;76;p15"/>
          <p:cNvSpPr txBox="1"/>
          <p:nvPr>
            <p:ph idx="4294967295" type="body"/>
          </p:nvPr>
        </p:nvSpPr>
        <p:spPr>
          <a:xfrm>
            <a:off x="501950" y="18927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To produce, upload and share (sell) personal health data and get monetary or service benefits.</a:t>
            </a:r>
            <a:endParaRPr sz="16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grpSp>
        <p:nvGrpSpPr>
          <p:cNvPr id="77" name="Google Shape;77;p15"/>
          <p:cNvGrpSpPr/>
          <p:nvPr/>
        </p:nvGrpSpPr>
        <p:grpSpPr>
          <a:xfrm>
            <a:off x="3314075" y="1347300"/>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3075" y="13473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Key keepers</a:t>
            </a:r>
            <a:endParaRPr>
              <a:solidFill>
                <a:srgbClr val="000000"/>
              </a:solidFill>
              <a:latin typeface="Arial"/>
              <a:ea typeface="Arial"/>
              <a:cs typeface="Arial"/>
              <a:sym typeface="Arial"/>
            </a:endParaRPr>
          </a:p>
        </p:txBody>
      </p:sp>
      <p:sp>
        <p:nvSpPr>
          <p:cNvPr id="81" name="Google Shape;81;p15"/>
          <p:cNvSpPr txBox="1"/>
          <p:nvPr>
            <p:ph idx="4294967295" type="body"/>
          </p:nvPr>
        </p:nvSpPr>
        <p:spPr>
          <a:xfrm>
            <a:off x="3390400" y="18927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To keep the private keys to decrypting the data, and assist transactions. </a:t>
            </a:r>
            <a:endParaRPr sz="1600">
              <a:latin typeface="Arial"/>
              <a:ea typeface="Arial"/>
              <a:cs typeface="Arial"/>
              <a:sym typeface="Arial"/>
            </a:endParaRPr>
          </a:p>
          <a:p>
            <a:pPr indent="0" lvl="0" marL="0" rtl="0" algn="l">
              <a:spcBef>
                <a:spcPts val="1600"/>
              </a:spcBef>
              <a:spcAft>
                <a:spcPts val="0"/>
              </a:spcAft>
              <a:buNone/>
            </a:pPr>
            <a:r>
              <a:rPr lang="en" sz="1600">
                <a:latin typeface="Arial"/>
                <a:ea typeface="Arial"/>
                <a:cs typeface="Arial"/>
                <a:sym typeface="Arial"/>
              </a:rPr>
              <a:t>They will get monetary benefits for every validated transaction.</a:t>
            </a:r>
            <a:endParaRPr sz="1600">
              <a:latin typeface="Arial"/>
              <a:ea typeface="Arial"/>
              <a:cs typeface="Arial"/>
              <a:sym typeface="Arial"/>
            </a:endParaRPr>
          </a:p>
          <a:p>
            <a:pPr indent="-330200" lvl="0" marL="457200" rtl="0" algn="l">
              <a:spcBef>
                <a:spcPts val="1600"/>
              </a:spcBef>
              <a:spcAft>
                <a:spcPts val="0"/>
              </a:spcAft>
              <a:buSzPts val="1600"/>
              <a:buFont typeface="Arial"/>
              <a:buChar char="●"/>
            </a:pPr>
            <a:r>
              <a:t/>
            </a:r>
            <a:endParaRPr sz="1600">
              <a:latin typeface="Arial"/>
              <a:ea typeface="Arial"/>
              <a:cs typeface="Arial"/>
              <a:sym typeface="Arial"/>
            </a:endParaRPr>
          </a:p>
        </p:txBody>
      </p:sp>
      <p:grpSp>
        <p:nvGrpSpPr>
          <p:cNvPr id="82" name="Google Shape;82;p15"/>
          <p:cNvGrpSpPr/>
          <p:nvPr/>
        </p:nvGrpSpPr>
        <p:grpSpPr>
          <a:xfrm>
            <a:off x="6206175" y="1347300"/>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66100" y="13473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Customers</a:t>
            </a:r>
            <a:endParaRPr>
              <a:solidFill>
                <a:srgbClr val="000000"/>
              </a:solidFill>
              <a:latin typeface="Arial"/>
              <a:ea typeface="Arial"/>
              <a:cs typeface="Arial"/>
              <a:sym typeface="Arial"/>
            </a:endParaRPr>
          </a:p>
        </p:txBody>
      </p:sp>
      <p:sp>
        <p:nvSpPr>
          <p:cNvPr id="86" name="Google Shape;86;p15"/>
          <p:cNvSpPr txBox="1"/>
          <p:nvPr>
            <p:ph idx="4294967295" type="body"/>
          </p:nvPr>
        </p:nvSpPr>
        <p:spPr>
          <a:xfrm>
            <a:off x="6280025" y="18927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To buy user data and provide monetary or service rewards to users and key keepers.</a:t>
            </a:r>
            <a:endParaRPr sz="16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Aspects of a Transaction</a:t>
            </a:r>
            <a:endParaRPr/>
          </a:p>
        </p:txBody>
      </p:sp>
      <p:sp>
        <p:nvSpPr>
          <p:cNvPr id="92" name="Google Shape;92;p16"/>
          <p:cNvSpPr txBox="1"/>
          <p:nvPr/>
        </p:nvSpPr>
        <p:spPr>
          <a:xfrm>
            <a:off x="413900" y="1368850"/>
            <a:ext cx="6108600" cy="71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D9D9D9"/>
              </a:buClr>
              <a:buSzPts val="1800"/>
              <a:buFont typeface="Average"/>
              <a:buAutoNum type="arabicPeriod"/>
            </a:pPr>
            <a:r>
              <a:rPr lang="en" sz="1800">
                <a:solidFill>
                  <a:srgbClr val="D9D9D9"/>
                </a:solidFill>
                <a:latin typeface="Average"/>
                <a:ea typeface="Average"/>
                <a:cs typeface="Average"/>
                <a:sym typeface="Average"/>
              </a:rPr>
              <a:t>Data Quality Validation</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AutoNum type="arabicPeriod"/>
            </a:pPr>
            <a:r>
              <a:rPr lang="en" sz="1800">
                <a:solidFill>
                  <a:srgbClr val="D9D9D9"/>
                </a:solidFill>
                <a:latin typeface="Average"/>
                <a:ea typeface="Average"/>
                <a:cs typeface="Average"/>
                <a:sym typeface="Average"/>
              </a:rPr>
              <a:t>Data Sharing Transaction Validation</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AutoNum type="arabicPeriod"/>
            </a:pPr>
            <a:r>
              <a:rPr lang="en" sz="1800">
                <a:solidFill>
                  <a:srgbClr val="D9D9D9"/>
                </a:solidFill>
                <a:latin typeface="Average"/>
                <a:ea typeface="Average"/>
                <a:cs typeface="Average"/>
                <a:sym typeface="Average"/>
              </a:rPr>
              <a:t>Cloud Storage</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AutoNum type="arabicPeriod"/>
            </a:pPr>
            <a:r>
              <a:rPr lang="en" sz="1800">
                <a:solidFill>
                  <a:srgbClr val="D9D9D9"/>
                </a:solidFill>
                <a:latin typeface="Average"/>
                <a:ea typeface="Average"/>
                <a:cs typeface="Average"/>
                <a:sym typeface="Average"/>
              </a:rPr>
              <a:t>Data Encryption</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AutoNum type="arabicPeriod"/>
            </a:pPr>
            <a:r>
              <a:rPr lang="en" sz="1800">
                <a:solidFill>
                  <a:srgbClr val="D9D9D9"/>
                </a:solidFill>
                <a:latin typeface="Average"/>
                <a:ea typeface="Average"/>
                <a:cs typeface="Average"/>
                <a:sym typeface="Average"/>
              </a:rPr>
              <a:t>Crypto-Currency</a:t>
            </a:r>
            <a:endParaRPr sz="1800">
              <a:solidFill>
                <a:srgbClr val="D9D9D9"/>
              </a:solidFill>
              <a:latin typeface="Average"/>
              <a:ea typeface="Average"/>
              <a:cs typeface="Average"/>
              <a:sym typeface="Average"/>
            </a:endParaRPr>
          </a:p>
          <a:p>
            <a:pPr indent="-342900" lvl="0" marL="457200" rtl="0" algn="l">
              <a:spcBef>
                <a:spcPts val="0"/>
              </a:spcBef>
              <a:spcAft>
                <a:spcPts val="0"/>
              </a:spcAft>
              <a:buClr>
                <a:srgbClr val="D9D9D9"/>
              </a:buClr>
              <a:buSzPts val="1800"/>
              <a:buFont typeface="Average"/>
              <a:buAutoNum type="arabicPeriod"/>
            </a:pPr>
            <a:r>
              <a:rPr lang="en" sz="1800">
                <a:solidFill>
                  <a:srgbClr val="D9D9D9"/>
                </a:solidFill>
                <a:latin typeface="Average"/>
                <a:ea typeface="Average"/>
                <a:cs typeface="Average"/>
                <a:sym typeface="Average"/>
              </a:rPr>
              <a:t>General Workflow</a:t>
            </a:r>
            <a:endParaRPr sz="1800">
              <a:solidFill>
                <a:srgbClr val="D9D9D9"/>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Quality Validation</a:t>
            </a:r>
            <a:endParaRPr/>
          </a:p>
        </p:txBody>
      </p:sp>
      <p:sp>
        <p:nvSpPr>
          <p:cNvPr id="98" name="Google Shape;98;p17"/>
          <p:cNvSpPr txBox="1"/>
          <p:nvPr/>
        </p:nvSpPr>
        <p:spPr>
          <a:xfrm>
            <a:off x="403150" y="1379475"/>
            <a:ext cx="6108600" cy="7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9" name="Google Shape;9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latin typeface="Arial"/>
                <a:ea typeface="Arial"/>
                <a:cs typeface="Arial"/>
                <a:sym typeface="Arial"/>
              </a:rPr>
              <a:t>User must record data using </a:t>
            </a:r>
            <a:r>
              <a:rPr b="1" lang="en" u="sng">
                <a:latin typeface="Arial"/>
                <a:ea typeface="Arial"/>
                <a:cs typeface="Arial"/>
                <a:sym typeface="Arial"/>
              </a:rPr>
              <a:t>certified instruments</a:t>
            </a:r>
            <a:r>
              <a:rPr lang="en">
                <a:latin typeface="Arial"/>
                <a:ea typeface="Arial"/>
                <a:cs typeface="Arial"/>
                <a:sym typeface="Arial"/>
              </a:rPr>
              <a:t> that guarantee precision and credibility.</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Valid Hardware produces reliable output, hence makes the data more valuable.</a:t>
            </a:r>
            <a:endParaRPr>
              <a:latin typeface="Arial"/>
              <a:ea typeface="Arial"/>
              <a:cs typeface="Arial"/>
              <a:sym typeface="Arial"/>
            </a:endParaRPr>
          </a:p>
          <a:p>
            <a:pPr indent="-342900" lvl="0" marL="457200" rtl="0" algn="l">
              <a:spcBef>
                <a:spcPts val="0"/>
              </a:spcBef>
              <a:spcAft>
                <a:spcPts val="0"/>
              </a:spcAft>
              <a:buSzPts val="1800"/>
              <a:buChar char="●"/>
            </a:pPr>
            <a:r>
              <a:rPr lang="en">
                <a:latin typeface="Arial"/>
                <a:ea typeface="Arial"/>
                <a:cs typeface="Arial"/>
                <a:sym typeface="Arial"/>
              </a:rPr>
              <a:t>After the hardware validation the data to be marketed must be relevant. This is verified by </a:t>
            </a:r>
            <a:r>
              <a:rPr b="1" lang="en" u="sng">
                <a:latin typeface="Arial"/>
                <a:ea typeface="Arial"/>
                <a:cs typeface="Arial"/>
                <a:sym typeface="Arial"/>
              </a:rPr>
              <a:t>advanced machine learning techniques</a:t>
            </a:r>
            <a:endParaRPr b="1" u="sng">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ML techniques produce quality classifiers that can retain useful information and discard the noise.</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sharing transaction validation</a:t>
            </a:r>
            <a:endParaRPr/>
          </a:p>
        </p:txBody>
      </p:sp>
      <p:sp>
        <p:nvSpPr>
          <p:cNvPr id="105" name="Google Shape;10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This is where Blockchain model comes into play. Users’ transaction history is stored as blocks. But the data itself cannot be stored in the blocks owing to their size. Additionally:</a:t>
            </a:r>
            <a:endParaRPr>
              <a:latin typeface="Arial"/>
              <a:ea typeface="Arial"/>
              <a:cs typeface="Arial"/>
              <a:sym typeface="Arial"/>
            </a:endParaRPr>
          </a:p>
          <a:p>
            <a:pPr indent="-342900" lvl="0" marL="457200" rtl="0" algn="l">
              <a:spcBef>
                <a:spcPts val="1600"/>
              </a:spcBef>
              <a:spcAft>
                <a:spcPts val="0"/>
              </a:spcAft>
              <a:buSzPts val="1800"/>
              <a:buFont typeface="Arial"/>
              <a:buChar char="●"/>
            </a:pPr>
            <a:r>
              <a:rPr lang="en">
                <a:latin typeface="Arial"/>
                <a:ea typeface="Arial"/>
                <a:cs typeface="Arial"/>
                <a:sym typeface="Arial"/>
              </a:rPr>
              <a:t>Cryptocurrency is introduced here to represent certain monetary value.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Standard coin API is utilized to ensure compatibility with any wallet.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Personal details such as name, address, social security number (aadhar no.) will be anonymised.</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The main reason for integrating cloud storage into the data sharing system is to provide an off-chain storage solution for the large size dataset. The continuous- dynamic data are usually collected with high frequency during a long- term process.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The blockchain is replicated distributed datastore, where the transactional data will be replicated across many nodes such as mining nodes. Therefore, blockchain is not ideal for storing large amount data due to its replication across various nodes.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Hence the use of tools such as Amazon Web Services or Google Cloud is more appropriate.</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Encryption</a:t>
            </a:r>
            <a:endParaRPr/>
          </a:p>
        </p:txBody>
      </p:sp>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Arial"/>
                <a:ea typeface="Arial"/>
                <a:cs typeface="Arial"/>
                <a:sym typeface="Arial"/>
              </a:rPr>
              <a:t>To ensure security and privacy, the data will be encrypted before uploading to the cloud by the user App using symmetric-key algorithms like </a:t>
            </a:r>
            <a:r>
              <a:rPr b="1" lang="en" u="sng">
                <a:latin typeface="Arial"/>
                <a:ea typeface="Arial"/>
                <a:cs typeface="Arial"/>
                <a:sym typeface="Arial"/>
              </a:rPr>
              <a:t>Rijn-dael AES</a:t>
            </a:r>
            <a:r>
              <a:rPr lang="en">
                <a:latin typeface="Arial"/>
                <a:ea typeface="Arial"/>
                <a:cs typeface="Arial"/>
                <a:sym typeface="Arial"/>
              </a:rPr>
              <a:t> in combination with a threshold encryption scheme. Then the symmetric key for decrypting the data will be split into multiple shares using the </a:t>
            </a:r>
            <a:r>
              <a:rPr b="1" lang="en" u="sng">
                <a:latin typeface="Arial"/>
                <a:ea typeface="Arial"/>
                <a:cs typeface="Arial"/>
                <a:sym typeface="Arial"/>
              </a:rPr>
              <a:t>Shamir’s secret sharing technique</a:t>
            </a:r>
            <a:r>
              <a:rPr lang="en">
                <a:latin typeface="Arial"/>
                <a:ea typeface="Arial"/>
                <a:cs typeface="Arial"/>
                <a:sym typeface="Arial"/>
              </a:rPr>
              <a:t> and the key shares will then be distributed among different key keepers. The minimum number of key keepers for decrypting the data is determined by the total number of key keepers and the blockchain security model. To be able to download the encrypted data, </a:t>
            </a:r>
            <a:r>
              <a:rPr lang="en" u="sng">
                <a:latin typeface="Arial"/>
                <a:ea typeface="Arial"/>
                <a:cs typeface="Arial"/>
                <a:sym typeface="Arial"/>
              </a:rPr>
              <a:t>one has to obtain both the link and authentication to the data</a:t>
            </a:r>
            <a:r>
              <a:rPr lang="en">
                <a:latin typeface="Arial"/>
                <a:ea typeface="Arial"/>
                <a:cs typeface="Arial"/>
                <a:sym typeface="Arial"/>
              </a:rPr>
              <a:t>. Then he/she has to get enough key shares of the encryption key to decrypt the data. Theoretically, they can only get these information through a validate transaction approved by the blockchain nodes.</a:t>
            </a:r>
            <a:endParaRPr>
              <a:latin typeface="Arial"/>
              <a:ea typeface="Arial"/>
              <a:cs typeface="Arial"/>
              <a:sym typeface="Arial"/>
            </a:endParaRPr>
          </a:p>
          <a:p>
            <a:pPr indent="0" lvl="0" marL="0" rtl="0" algn="l">
              <a:lnSpc>
                <a:spcPct val="100000"/>
              </a:lnSpc>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CryptoCurrency</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As  benefits to the users the consumers can provide services such as healthcare,disease monitoring,diagnosis or consultation. But these kind of benefits might not be appealing to all users hence we resort to providing monetary benefits instead.</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We come up with our own Crypto Token as a solution </a:t>
            </a:r>
            <a:r>
              <a:rPr lang="en">
                <a:latin typeface="Arial"/>
                <a:ea typeface="Arial"/>
                <a:cs typeface="Arial"/>
                <a:sym typeface="Arial"/>
              </a:rPr>
              <a:t>which can be generated or mined by putting the data on the blockchain-enabled system to facilitate for transactio</a:t>
            </a:r>
            <a:r>
              <a:rPr lang="en">
                <a:latin typeface="Arial"/>
                <a:ea typeface="Arial"/>
                <a:cs typeface="Arial"/>
                <a:sym typeface="Arial"/>
              </a:rPr>
              <a:t>n</a:t>
            </a:r>
            <a:r>
              <a:rPr lang="en">
                <a:latin typeface="Arial"/>
                <a:ea typeface="Arial"/>
                <a:cs typeface="Arial"/>
                <a:sym typeface="Arial"/>
              </a:rPr>
              <a:t>s. It is expected to support exchange with other cryptocurrencies or real currencies in future when the network has enough nodes and participants.</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