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RCHHxnoxl01KujuU79OINn5ZJ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1E2A94-2BF6-44C8-907A-2A599C32BC5C}">
  <a:tblStyle styleId="{311E2A94-2BF6-44C8-907A-2A599C32B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2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24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6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26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</a:pPr>
            <a:r>
              <a:rPr lang="en-US"/>
              <a:t>GREENWICH HR PROJECT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Jake Atlas | Srividya Ganapathi | Daniel Halteh | Adi Tyagi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/>
              <a:t>“Bryce Canyon”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1343088" y="6222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PROJECT OVERVIEW – BRYCE CANYON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428625" y="2177225"/>
            <a:ext cx="5225100" cy="426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-US" sz="2200" cap="none">
                <a:latin typeface="Arial"/>
                <a:ea typeface="Arial"/>
                <a:cs typeface="Arial"/>
                <a:sym typeface="Arial"/>
              </a:rPr>
              <a:t>Correlation between ads, skills in ads and stock performance in next 90 days (by October 25)</a:t>
            </a:r>
            <a:endParaRPr sz="2200" cap="none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-US" sz="2200" cap="none">
                <a:latin typeface="Arial"/>
                <a:ea typeface="Arial"/>
                <a:cs typeface="Arial"/>
                <a:sym typeface="Arial"/>
              </a:rPr>
              <a:t>Predictive models for stock price in the next 90 days based on ads and any other possible external public data set (first model by November 15)</a:t>
            </a:r>
            <a:endParaRPr sz="2200" cap="none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-US" sz="2200" cap="none">
                <a:latin typeface="Arial"/>
                <a:ea typeface="Arial"/>
                <a:cs typeface="Arial"/>
                <a:sym typeface="Arial"/>
              </a:rPr>
              <a:t>Based on ads predictive models for stock outperformance in the next 90 days (end of the quarter)</a:t>
            </a:r>
            <a:endParaRPr sz="22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6590559" y="2281802"/>
            <a:ext cx="5386114" cy="3613978"/>
            <a:chOff x="2897271" y="2449"/>
            <a:chExt cx="6164718" cy="4821208"/>
          </a:xfrm>
        </p:grpSpPr>
        <p:sp>
          <p:nvSpPr>
            <p:cNvPr id="137" name="Google Shape;137;p2"/>
            <p:cNvSpPr/>
            <p:nvPr/>
          </p:nvSpPr>
          <p:spPr>
            <a:xfrm>
              <a:off x="6100301" y="1183440"/>
              <a:ext cx="1630200" cy="54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9050">
              <a:solidFill>
                <a:srgbClr val="46A49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8" name="Google Shape;138;p2"/>
            <p:cNvSpPr/>
            <p:nvPr/>
          </p:nvSpPr>
          <p:spPr>
            <a:xfrm>
              <a:off x="4963753" y="2905340"/>
              <a:ext cx="1136700" cy="54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9050">
              <a:solidFill>
                <a:srgbClr val="50BAA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9" name="Google Shape;139;p2"/>
            <p:cNvSpPr/>
            <p:nvPr/>
          </p:nvSpPr>
          <p:spPr>
            <a:xfrm>
              <a:off x="3827188" y="2905340"/>
              <a:ext cx="1136700" cy="540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rnd" cmpd="sng" w="19050">
              <a:solidFill>
                <a:srgbClr val="50BAA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0" name="Google Shape;140;p2"/>
            <p:cNvSpPr/>
            <p:nvPr/>
          </p:nvSpPr>
          <p:spPr>
            <a:xfrm>
              <a:off x="4963753" y="1183444"/>
              <a:ext cx="1136700" cy="540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rnd" cmpd="sng" w="19050">
              <a:solidFill>
                <a:srgbClr val="46A49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1" name="Google Shape;141;p2"/>
            <p:cNvSpPr/>
            <p:nvPr/>
          </p:nvSpPr>
          <p:spPr>
            <a:xfrm>
              <a:off x="5170401" y="2449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rgbClr val="58CFB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377049" y="198765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19050">
              <a:solidFill>
                <a:srgbClr val="58C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5411639" y="233355"/>
              <a:ext cx="1790700" cy="11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i="0" lang="en-US" sz="1900" u="none" cap="none" strike="noStrike">
                  <a:latin typeface="Century Gothic"/>
                  <a:ea typeface="Century Gothic"/>
                  <a:cs typeface="Century Gothic"/>
                  <a:sym typeface="Century Gothic"/>
                </a:rPr>
                <a:t>Full Project</a:t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033836" y="1724345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rgbClr val="58CFB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240484" y="1920661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19050">
              <a:solidFill>
                <a:srgbClr val="58C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4275074" y="1955251"/>
              <a:ext cx="1790700" cy="11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i="0" lang="en-US" sz="1900" u="none" cap="none" strike="noStrike">
                  <a:latin typeface="Century Gothic"/>
                  <a:ea typeface="Century Gothic"/>
                  <a:cs typeface="Century Gothic"/>
                  <a:sym typeface="Century Gothic"/>
                </a:rPr>
                <a:t>Association Analysis</a:t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897271" y="3446242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rgbClr val="58CFB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103919" y="3642557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19050">
              <a:solidFill>
                <a:srgbClr val="58C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3138509" y="3677147"/>
              <a:ext cx="1790700" cy="11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i="0" lang="en-US" sz="1900" u="none" cap="none" strike="noStrike">
                  <a:latin typeface="Century Gothic"/>
                  <a:ea typeface="Century Gothic"/>
                  <a:cs typeface="Century Gothic"/>
                  <a:sym typeface="Century Gothic"/>
                </a:rPr>
                <a:t>Unique Metric Method</a:t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170401" y="3446242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rgbClr val="58CFB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377049" y="3642557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19050">
              <a:solidFill>
                <a:srgbClr val="58C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5411639" y="3677147"/>
              <a:ext cx="1790700" cy="11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i="0" lang="en-US" sz="1900" u="none" cap="none" strike="noStrike">
                  <a:latin typeface="Century Gothic"/>
                  <a:ea typeface="Century Gothic"/>
                  <a:cs typeface="Century Gothic"/>
                  <a:sym typeface="Century Gothic"/>
                </a:rPr>
                <a:t>True Statistical Correlation Method</a:t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030241" y="1724282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rgbClr val="58CFB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202289" y="1920611"/>
              <a:ext cx="1859700" cy="11811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19050">
              <a:solidFill>
                <a:srgbClr val="58C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7236779" y="1955276"/>
              <a:ext cx="1790700" cy="11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i="0" lang="en-US" sz="1900" u="none" cap="none" strike="noStrike">
                  <a:latin typeface="Century Gothic"/>
                  <a:ea typeface="Century Gothic"/>
                  <a:cs typeface="Century Gothic"/>
                  <a:sym typeface="Century Gothic"/>
                </a:rPr>
                <a:t>Machine Learning Analysis</a:t>
              </a:r>
              <a:endParaRPr/>
            </a:p>
          </p:txBody>
        </p:sp>
      </p:grpSp>
      <p:sp>
        <p:nvSpPr>
          <p:cNvPr id="156" name="Google Shape;156;p2"/>
          <p:cNvSpPr/>
          <p:nvPr/>
        </p:nvSpPr>
        <p:spPr>
          <a:xfrm>
            <a:off x="5937725" y="2168350"/>
            <a:ext cx="416100" cy="4122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921279" y="338666"/>
            <a:ext cx="102906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ASSOCIATION ANALYSIS – UNIQUE METRIC METHOD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2315565" y="1503940"/>
            <a:ext cx="7560870" cy="762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3" name="Google Shape;163;p3"/>
          <p:cNvSpPr txBox="1"/>
          <p:nvPr/>
        </p:nvSpPr>
        <p:spPr>
          <a:xfrm>
            <a:off x="921278" y="2616591"/>
            <a:ext cx="10290672" cy="41213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18" l="0" r="-491" t="-3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921279" y="338666"/>
            <a:ext cx="102906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ASSOCIATION ANALYSIS – UNIQUE METRIC METHOD</a:t>
            </a:r>
            <a:endParaRPr/>
          </a:p>
        </p:txBody>
      </p:sp>
      <p:pic>
        <p:nvPicPr>
          <p:cNvPr id="169" name="Google Shape;16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802" l="7462" r="9348" t="4974"/>
          <a:stretch/>
        </p:blipFill>
        <p:spPr>
          <a:xfrm>
            <a:off x="921279" y="1981200"/>
            <a:ext cx="6719455" cy="36437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170" name="Google Shape;170;p4"/>
          <p:cNvSpPr txBox="1"/>
          <p:nvPr/>
        </p:nvSpPr>
        <p:spPr>
          <a:xfrm>
            <a:off x="7883236" y="2156467"/>
            <a:ext cx="2951018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Relatively 0-centered normal distribution with small 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deviation is 0.13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Outliers exist and are consistently penny-stocks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921279" y="338666"/>
            <a:ext cx="102906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ASSOCIATION ANALYSIS – CORRELATION METHOD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490037" y="1405466"/>
            <a:ext cx="11466436" cy="43399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921279" y="338666"/>
            <a:ext cx="102906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ASSOCIATION ANALYSIS – CORRELATION METHOD</a:t>
            </a:r>
            <a:endParaRPr/>
          </a:p>
        </p:txBody>
      </p:sp>
      <p:pic>
        <p:nvPicPr>
          <p:cNvPr descr="A picture containing text&#10;&#10;Description automatically generated" id="182" name="Google Shape;18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434" l="7676" r="8732" t="3769"/>
          <a:stretch/>
        </p:blipFill>
        <p:spPr>
          <a:xfrm>
            <a:off x="921279" y="1974271"/>
            <a:ext cx="666142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/>
        </p:nvSpPr>
        <p:spPr>
          <a:xfrm>
            <a:off x="7883236" y="2156467"/>
            <a:ext cx="2951018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Relatively 0-centered but skewed distribution with minimal 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deviation is 0.09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 and median are approximately equal despite apparent skew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921279" y="338666"/>
            <a:ext cx="102906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ASSOCIATION ANALYSIS – RECOMMENDATIONS</a:t>
            </a:r>
            <a:endParaRPr/>
          </a:p>
        </p:txBody>
      </p:sp>
      <p:pic>
        <p:nvPicPr>
          <p:cNvPr id="189" name="Google Shape;18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79" y="2043828"/>
            <a:ext cx="5865668" cy="391044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 txBox="1"/>
          <p:nvPr/>
        </p:nvSpPr>
        <p:spPr>
          <a:xfrm>
            <a:off x="6913417" y="1783058"/>
            <a:ext cx="4298534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Beware of trying to pick stocks by using single numbers. This is likely not effective. Use these lists sparingly, and when using them, use both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 extreme caution when considering investment in penny stocks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simulated portfolios to provide statistical significance for all values of interest, with regards to stock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 statistical testing to determine optimal window length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921277" y="338666"/>
            <a:ext cx="109237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MACHINE LEARNING MODELING – DATA EXPLORATION</a:t>
            </a: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5" y="1405475"/>
            <a:ext cx="6114225" cy="516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150" y="1405474"/>
            <a:ext cx="4779450" cy="28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150" y="4262425"/>
            <a:ext cx="4779450" cy="2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921277" y="275766"/>
            <a:ext cx="1092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MACHINE LEARNING MODELING – INSIGHTS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1153200" y="2669150"/>
            <a:ext cx="98856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cap="none"/>
              <a:t>The first model built was multiple linear regression, while using the "pct_change_90_stock" (or percent change in stock closing price over the last 90 days) as our dependent variable . This model resulted in an R-squared value of approximately 0.58292. </a:t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cap="none"/>
              <a:t>The next two models implement regularization in the form of LASSO and Ridge regressions. </a:t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cap="none"/>
              <a:t>Lastly, for the final validated Multiple Regression Model, the test set generated an MSE of approximately 0.013029.</a:t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cap="none"/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</p:txBody>
      </p:sp>
      <p:graphicFrame>
        <p:nvGraphicFramePr>
          <p:cNvPr id="205" name="Google Shape;205;p10"/>
          <p:cNvGraphicFramePr/>
          <p:nvPr/>
        </p:nvGraphicFramePr>
        <p:xfrm>
          <a:off x="1254050" y="40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{311E2A94-2BF6-44C8-907A-2A599C32BC5C}</a:tableStyleId>
              </a:tblPr>
              <a:tblGrid>
                <a:gridCol w="2609350"/>
                <a:gridCol w="2609350"/>
                <a:gridCol w="2609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LASSO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alpha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0.001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R-squared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0.52668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0.58292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0.01481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0.013029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10"/>
          <p:cNvSpPr txBox="1"/>
          <p:nvPr/>
        </p:nvSpPr>
        <p:spPr>
          <a:xfrm>
            <a:off x="1153200" y="1342575"/>
            <a:ext cx="98856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models allowed characterization of the ways in which a job posted by each company had different effects on the predicted stock price.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linear regression coefficients provide a great discriminant between various types of stocks and their job posting activity, hence they were used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2019-11-28T17:43:22Z</dcterms:created>
  <dc:creator>Jake Andrew Atlas</dc:creator>
</cp:coreProperties>
</file>