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A4DE9F-E093-415D-8E16-DB178C5421F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460EE54-4BA7-49FB-8ED4-1A419BF3F4E8}">
      <dgm:prSet/>
      <dgm:spPr/>
      <dgm:t>
        <a:bodyPr/>
        <a:lstStyle/>
        <a:p>
          <a:r>
            <a:rPr lang="en-US"/>
            <a:t>Project report (pdf)</a:t>
          </a:r>
        </a:p>
      </dgm:t>
    </dgm:pt>
    <dgm:pt modelId="{97AEC398-D878-4ACD-BFCA-8542DBC60A69}" type="parTrans" cxnId="{31F28777-A5C5-4A11-A303-6005ED7B32E0}">
      <dgm:prSet/>
      <dgm:spPr/>
      <dgm:t>
        <a:bodyPr/>
        <a:lstStyle/>
        <a:p>
          <a:endParaRPr lang="en-US"/>
        </a:p>
      </dgm:t>
    </dgm:pt>
    <dgm:pt modelId="{2B29BC4D-94CE-4A40-AF82-91F326159F97}" type="sibTrans" cxnId="{31F28777-A5C5-4A11-A303-6005ED7B32E0}">
      <dgm:prSet/>
      <dgm:spPr/>
      <dgm:t>
        <a:bodyPr/>
        <a:lstStyle/>
        <a:p>
          <a:endParaRPr lang="en-US"/>
        </a:p>
      </dgm:t>
    </dgm:pt>
    <dgm:pt modelId="{6CE4342E-0400-447D-B37E-09A370152BD1}">
      <dgm:prSet/>
      <dgm:spPr/>
      <dgm:t>
        <a:bodyPr/>
        <a:lstStyle/>
        <a:p>
          <a:r>
            <a:rPr lang="en-US"/>
            <a:t>Working project files (ipynb) </a:t>
          </a:r>
        </a:p>
      </dgm:t>
    </dgm:pt>
    <dgm:pt modelId="{21F23ED9-CC3C-44C8-81A8-75BC9897486A}" type="parTrans" cxnId="{822C4785-BEC2-44D7-A400-7F7A784D951A}">
      <dgm:prSet/>
      <dgm:spPr/>
      <dgm:t>
        <a:bodyPr/>
        <a:lstStyle/>
        <a:p>
          <a:endParaRPr lang="en-US"/>
        </a:p>
      </dgm:t>
    </dgm:pt>
    <dgm:pt modelId="{C6ED2134-DB76-49A2-A297-BACF135ED64F}" type="sibTrans" cxnId="{822C4785-BEC2-44D7-A400-7F7A784D951A}">
      <dgm:prSet/>
      <dgm:spPr/>
      <dgm:t>
        <a:bodyPr/>
        <a:lstStyle/>
        <a:p>
          <a:endParaRPr lang="en-US"/>
        </a:p>
      </dgm:t>
    </dgm:pt>
    <dgm:pt modelId="{8EA44D49-2068-4234-981F-69C651FFE9FB}">
      <dgm:prSet/>
      <dgm:spPr/>
      <dgm:t>
        <a:bodyPr/>
        <a:lstStyle/>
        <a:p>
          <a:r>
            <a:rPr lang="en-US"/>
            <a:t>Project demo Video </a:t>
          </a:r>
        </a:p>
      </dgm:t>
    </dgm:pt>
    <dgm:pt modelId="{F6379A69-4159-4332-8E1C-C5115A5D11E8}" type="parTrans" cxnId="{EE98FDCC-531C-46EA-83E7-C95BF605AAE9}">
      <dgm:prSet/>
      <dgm:spPr/>
      <dgm:t>
        <a:bodyPr/>
        <a:lstStyle/>
        <a:p>
          <a:endParaRPr lang="en-US"/>
        </a:p>
      </dgm:t>
    </dgm:pt>
    <dgm:pt modelId="{EF6024B3-7E99-4381-9E36-33FFA49A90AA}" type="sibTrans" cxnId="{EE98FDCC-531C-46EA-83E7-C95BF605AAE9}">
      <dgm:prSet/>
      <dgm:spPr/>
      <dgm:t>
        <a:bodyPr/>
        <a:lstStyle/>
        <a:p>
          <a:endParaRPr lang="en-US"/>
        </a:p>
      </dgm:t>
    </dgm:pt>
    <dgm:pt modelId="{378EC7F9-62FA-42CA-92F2-B7155042AF7D}">
      <dgm:prSet/>
      <dgm:spPr/>
      <dgm:t>
        <a:bodyPr/>
        <a:lstStyle/>
        <a:p>
          <a:r>
            <a:rPr lang="en-US"/>
            <a:t>Project PowerPoint presentation</a:t>
          </a:r>
        </a:p>
      </dgm:t>
    </dgm:pt>
    <dgm:pt modelId="{26D6391B-0FC7-4976-B08C-A19487D014C5}" type="parTrans" cxnId="{41B0196B-A280-4B08-9B3E-692DE532DBA3}">
      <dgm:prSet/>
      <dgm:spPr/>
      <dgm:t>
        <a:bodyPr/>
        <a:lstStyle/>
        <a:p>
          <a:endParaRPr lang="en-US"/>
        </a:p>
      </dgm:t>
    </dgm:pt>
    <dgm:pt modelId="{67D0146A-E767-476F-A776-3549EAA24956}" type="sibTrans" cxnId="{41B0196B-A280-4B08-9B3E-692DE532DBA3}">
      <dgm:prSet/>
      <dgm:spPr/>
      <dgm:t>
        <a:bodyPr/>
        <a:lstStyle/>
        <a:p>
          <a:endParaRPr lang="en-US"/>
        </a:p>
      </dgm:t>
    </dgm:pt>
    <dgm:pt modelId="{0D0F81BA-3165-48AF-9B17-48EC7995B93E}" type="pres">
      <dgm:prSet presAssocID="{C4A4DE9F-E093-415D-8E16-DB178C5421F1}" presName="root" presStyleCnt="0">
        <dgm:presLayoutVars>
          <dgm:dir/>
          <dgm:resizeHandles val="exact"/>
        </dgm:presLayoutVars>
      </dgm:prSet>
      <dgm:spPr/>
    </dgm:pt>
    <dgm:pt modelId="{8579F5CD-3259-4E46-95FB-90E84A350675}" type="pres">
      <dgm:prSet presAssocID="{F460EE54-4BA7-49FB-8ED4-1A419BF3F4E8}" presName="compNode" presStyleCnt="0"/>
      <dgm:spPr/>
    </dgm:pt>
    <dgm:pt modelId="{4746D623-4BD8-433D-A165-99C5EE8B2E07}" type="pres">
      <dgm:prSet presAssocID="{F460EE54-4BA7-49FB-8ED4-1A419BF3F4E8}" presName="bgRect" presStyleLbl="bgShp" presStyleIdx="0" presStyleCnt="4"/>
      <dgm:spPr/>
    </dgm:pt>
    <dgm:pt modelId="{91712675-05C2-4E42-814D-6943D4A583AE}" type="pres">
      <dgm:prSet presAssocID="{F460EE54-4BA7-49FB-8ED4-1A419BF3F4E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per"/>
        </a:ext>
      </dgm:extLst>
    </dgm:pt>
    <dgm:pt modelId="{D9D5C4BA-51CB-473D-ADAF-AB62E69C6C9C}" type="pres">
      <dgm:prSet presAssocID="{F460EE54-4BA7-49FB-8ED4-1A419BF3F4E8}" presName="spaceRect" presStyleCnt="0"/>
      <dgm:spPr/>
    </dgm:pt>
    <dgm:pt modelId="{54371926-8D98-43B5-940C-1E972F9FEAB3}" type="pres">
      <dgm:prSet presAssocID="{F460EE54-4BA7-49FB-8ED4-1A419BF3F4E8}" presName="parTx" presStyleLbl="revTx" presStyleIdx="0" presStyleCnt="4">
        <dgm:presLayoutVars>
          <dgm:chMax val="0"/>
          <dgm:chPref val="0"/>
        </dgm:presLayoutVars>
      </dgm:prSet>
      <dgm:spPr/>
    </dgm:pt>
    <dgm:pt modelId="{7775B05F-F9C8-4D97-A2C4-9730D7E3F8D2}" type="pres">
      <dgm:prSet presAssocID="{2B29BC4D-94CE-4A40-AF82-91F326159F97}" presName="sibTrans" presStyleCnt="0"/>
      <dgm:spPr/>
    </dgm:pt>
    <dgm:pt modelId="{E89B1D18-24C1-4DCE-81DE-2B0A7B83FD52}" type="pres">
      <dgm:prSet presAssocID="{6CE4342E-0400-447D-B37E-09A370152BD1}" presName="compNode" presStyleCnt="0"/>
      <dgm:spPr/>
    </dgm:pt>
    <dgm:pt modelId="{2B3116CB-E386-4D6A-B57F-E36D088FB804}" type="pres">
      <dgm:prSet presAssocID="{6CE4342E-0400-447D-B37E-09A370152BD1}" presName="bgRect" presStyleLbl="bgShp" presStyleIdx="1" presStyleCnt="4"/>
      <dgm:spPr/>
    </dgm:pt>
    <dgm:pt modelId="{A6438142-7C60-4773-ACC8-34FEAB16FAA0}" type="pres">
      <dgm:prSet presAssocID="{6CE4342E-0400-447D-B37E-09A370152BD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0B7B2992-1A09-4B28-87CB-1310FAF391E4}" type="pres">
      <dgm:prSet presAssocID="{6CE4342E-0400-447D-B37E-09A370152BD1}" presName="spaceRect" presStyleCnt="0"/>
      <dgm:spPr/>
    </dgm:pt>
    <dgm:pt modelId="{A587BB78-673B-46AE-9C4D-6DF61AC19DB6}" type="pres">
      <dgm:prSet presAssocID="{6CE4342E-0400-447D-B37E-09A370152BD1}" presName="parTx" presStyleLbl="revTx" presStyleIdx="1" presStyleCnt="4">
        <dgm:presLayoutVars>
          <dgm:chMax val="0"/>
          <dgm:chPref val="0"/>
        </dgm:presLayoutVars>
      </dgm:prSet>
      <dgm:spPr/>
    </dgm:pt>
    <dgm:pt modelId="{A5F337F2-CDE2-4AA8-9088-6BD12EDCFE72}" type="pres">
      <dgm:prSet presAssocID="{C6ED2134-DB76-49A2-A297-BACF135ED64F}" presName="sibTrans" presStyleCnt="0"/>
      <dgm:spPr/>
    </dgm:pt>
    <dgm:pt modelId="{F976F392-4A09-43D3-9395-DDFC18431F5C}" type="pres">
      <dgm:prSet presAssocID="{8EA44D49-2068-4234-981F-69C651FFE9FB}" presName="compNode" presStyleCnt="0"/>
      <dgm:spPr/>
    </dgm:pt>
    <dgm:pt modelId="{0203F728-53E8-468B-B3A7-E3D386B71EAC}" type="pres">
      <dgm:prSet presAssocID="{8EA44D49-2068-4234-981F-69C651FFE9FB}" presName="bgRect" presStyleLbl="bgShp" presStyleIdx="2" presStyleCnt="4"/>
      <dgm:spPr/>
    </dgm:pt>
    <dgm:pt modelId="{1D734CD2-DD2A-48F8-AA41-5F0F6FA9B23B}" type="pres">
      <dgm:prSet presAssocID="{8EA44D49-2068-4234-981F-69C651FFE9F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deo camera"/>
        </a:ext>
      </dgm:extLst>
    </dgm:pt>
    <dgm:pt modelId="{9C733D8F-4BEB-47A0-9338-5FC151CBC0A5}" type="pres">
      <dgm:prSet presAssocID="{8EA44D49-2068-4234-981F-69C651FFE9FB}" presName="spaceRect" presStyleCnt="0"/>
      <dgm:spPr/>
    </dgm:pt>
    <dgm:pt modelId="{8BC70CBF-2F27-4CC0-B978-5E3A1ACED403}" type="pres">
      <dgm:prSet presAssocID="{8EA44D49-2068-4234-981F-69C651FFE9FB}" presName="parTx" presStyleLbl="revTx" presStyleIdx="2" presStyleCnt="4">
        <dgm:presLayoutVars>
          <dgm:chMax val="0"/>
          <dgm:chPref val="0"/>
        </dgm:presLayoutVars>
      </dgm:prSet>
      <dgm:spPr/>
    </dgm:pt>
    <dgm:pt modelId="{BEBE7B38-CEA9-437A-B79B-3C3704DBE08B}" type="pres">
      <dgm:prSet presAssocID="{EF6024B3-7E99-4381-9E36-33FFA49A90AA}" presName="sibTrans" presStyleCnt="0"/>
      <dgm:spPr/>
    </dgm:pt>
    <dgm:pt modelId="{91524154-8333-4060-BA84-E164F1DFD8E6}" type="pres">
      <dgm:prSet presAssocID="{378EC7F9-62FA-42CA-92F2-B7155042AF7D}" presName="compNode" presStyleCnt="0"/>
      <dgm:spPr/>
    </dgm:pt>
    <dgm:pt modelId="{721D6C41-153A-4B7C-ADC0-C4B039C3DDB3}" type="pres">
      <dgm:prSet presAssocID="{378EC7F9-62FA-42CA-92F2-B7155042AF7D}" presName="bgRect" presStyleLbl="bgShp" presStyleIdx="3" presStyleCnt="4"/>
      <dgm:spPr/>
    </dgm:pt>
    <dgm:pt modelId="{301C812A-86B5-41B0-B649-CF694AA884A8}" type="pres">
      <dgm:prSet presAssocID="{378EC7F9-62FA-42CA-92F2-B7155042AF7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cher"/>
        </a:ext>
      </dgm:extLst>
    </dgm:pt>
    <dgm:pt modelId="{E0C495E0-6C89-47EF-8249-367435BA741E}" type="pres">
      <dgm:prSet presAssocID="{378EC7F9-62FA-42CA-92F2-B7155042AF7D}" presName="spaceRect" presStyleCnt="0"/>
      <dgm:spPr/>
    </dgm:pt>
    <dgm:pt modelId="{2E455975-5E07-4B66-83B4-6C560CA1E976}" type="pres">
      <dgm:prSet presAssocID="{378EC7F9-62FA-42CA-92F2-B7155042AF7D}" presName="parTx" presStyleLbl="revTx" presStyleIdx="3" presStyleCnt="4">
        <dgm:presLayoutVars>
          <dgm:chMax val="0"/>
          <dgm:chPref val="0"/>
        </dgm:presLayoutVars>
      </dgm:prSet>
      <dgm:spPr/>
    </dgm:pt>
  </dgm:ptLst>
  <dgm:cxnLst>
    <dgm:cxn modelId="{41B0196B-A280-4B08-9B3E-692DE532DBA3}" srcId="{C4A4DE9F-E093-415D-8E16-DB178C5421F1}" destId="{378EC7F9-62FA-42CA-92F2-B7155042AF7D}" srcOrd="3" destOrd="0" parTransId="{26D6391B-0FC7-4976-B08C-A19487D014C5}" sibTransId="{67D0146A-E767-476F-A776-3549EAA24956}"/>
    <dgm:cxn modelId="{31F28777-A5C5-4A11-A303-6005ED7B32E0}" srcId="{C4A4DE9F-E093-415D-8E16-DB178C5421F1}" destId="{F460EE54-4BA7-49FB-8ED4-1A419BF3F4E8}" srcOrd="0" destOrd="0" parTransId="{97AEC398-D878-4ACD-BFCA-8542DBC60A69}" sibTransId="{2B29BC4D-94CE-4A40-AF82-91F326159F97}"/>
    <dgm:cxn modelId="{30E39678-438D-4401-BF19-25DE2AF4E605}" type="presOf" srcId="{6CE4342E-0400-447D-B37E-09A370152BD1}" destId="{A587BB78-673B-46AE-9C4D-6DF61AC19DB6}" srcOrd="0" destOrd="0" presId="urn:microsoft.com/office/officeart/2018/2/layout/IconVerticalSolidList"/>
    <dgm:cxn modelId="{822C4785-BEC2-44D7-A400-7F7A784D951A}" srcId="{C4A4DE9F-E093-415D-8E16-DB178C5421F1}" destId="{6CE4342E-0400-447D-B37E-09A370152BD1}" srcOrd="1" destOrd="0" parTransId="{21F23ED9-CC3C-44C8-81A8-75BC9897486A}" sibTransId="{C6ED2134-DB76-49A2-A297-BACF135ED64F}"/>
    <dgm:cxn modelId="{240A478F-43C4-4887-B3F4-D778469218CE}" type="presOf" srcId="{8EA44D49-2068-4234-981F-69C651FFE9FB}" destId="{8BC70CBF-2F27-4CC0-B978-5E3A1ACED403}" srcOrd="0" destOrd="0" presId="urn:microsoft.com/office/officeart/2018/2/layout/IconVerticalSolidList"/>
    <dgm:cxn modelId="{80A448A2-5EAA-4793-B834-745816D5F14B}" type="presOf" srcId="{378EC7F9-62FA-42CA-92F2-B7155042AF7D}" destId="{2E455975-5E07-4B66-83B4-6C560CA1E976}" srcOrd="0" destOrd="0" presId="urn:microsoft.com/office/officeart/2018/2/layout/IconVerticalSolidList"/>
    <dgm:cxn modelId="{B6A43FB8-AAA6-429B-B39C-1521ECD1C777}" type="presOf" srcId="{F460EE54-4BA7-49FB-8ED4-1A419BF3F4E8}" destId="{54371926-8D98-43B5-940C-1E972F9FEAB3}" srcOrd="0" destOrd="0" presId="urn:microsoft.com/office/officeart/2018/2/layout/IconVerticalSolidList"/>
    <dgm:cxn modelId="{EE98FDCC-531C-46EA-83E7-C95BF605AAE9}" srcId="{C4A4DE9F-E093-415D-8E16-DB178C5421F1}" destId="{8EA44D49-2068-4234-981F-69C651FFE9FB}" srcOrd="2" destOrd="0" parTransId="{F6379A69-4159-4332-8E1C-C5115A5D11E8}" sibTransId="{EF6024B3-7E99-4381-9E36-33FFA49A90AA}"/>
    <dgm:cxn modelId="{E20097CD-32E4-4284-B805-9663286E1C36}" type="presOf" srcId="{C4A4DE9F-E093-415D-8E16-DB178C5421F1}" destId="{0D0F81BA-3165-48AF-9B17-48EC7995B93E}" srcOrd="0" destOrd="0" presId="urn:microsoft.com/office/officeart/2018/2/layout/IconVerticalSolidList"/>
    <dgm:cxn modelId="{18671A1A-0E02-480A-8605-377E33BFDA63}" type="presParOf" srcId="{0D0F81BA-3165-48AF-9B17-48EC7995B93E}" destId="{8579F5CD-3259-4E46-95FB-90E84A350675}" srcOrd="0" destOrd="0" presId="urn:microsoft.com/office/officeart/2018/2/layout/IconVerticalSolidList"/>
    <dgm:cxn modelId="{4FF1C83E-A5A4-4FBF-BF7A-405EFF51A763}" type="presParOf" srcId="{8579F5CD-3259-4E46-95FB-90E84A350675}" destId="{4746D623-4BD8-433D-A165-99C5EE8B2E07}" srcOrd="0" destOrd="0" presId="urn:microsoft.com/office/officeart/2018/2/layout/IconVerticalSolidList"/>
    <dgm:cxn modelId="{DCFA0BA1-A8AF-4502-9A07-F1FB3F7FB49E}" type="presParOf" srcId="{8579F5CD-3259-4E46-95FB-90E84A350675}" destId="{91712675-05C2-4E42-814D-6943D4A583AE}" srcOrd="1" destOrd="0" presId="urn:microsoft.com/office/officeart/2018/2/layout/IconVerticalSolidList"/>
    <dgm:cxn modelId="{1C6AFA4E-4800-4D54-80CD-144643C191E6}" type="presParOf" srcId="{8579F5CD-3259-4E46-95FB-90E84A350675}" destId="{D9D5C4BA-51CB-473D-ADAF-AB62E69C6C9C}" srcOrd="2" destOrd="0" presId="urn:microsoft.com/office/officeart/2018/2/layout/IconVerticalSolidList"/>
    <dgm:cxn modelId="{084C48AB-EEE7-47EE-928A-20F697847B69}" type="presParOf" srcId="{8579F5CD-3259-4E46-95FB-90E84A350675}" destId="{54371926-8D98-43B5-940C-1E972F9FEAB3}" srcOrd="3" destOrd="0" presId="urn:microsoft.com/office/officeart/2018/2/layout/IconVerticalSolidList"/>
    <dgm:cxn modelId="{8B84F97C-BEA8-480C-9A2C-6DD3CB7F50C0}" type="presParOf" srcId="{0D0F81BA-3165-48AF-9B17-48EC7995B93E}" destId="{7775B05F-F9C8-4D97-A2C4-9730D7E3F8D2}" srcOrd="1" destOrd="0" presId="urn:microsoft.com/office/officeart/2018/2/layout/IconVerticalSolidList"/>
    <dgm:cxn modelId="{EA2275CF-7E08-4118-8F4D-875BEDC265DD}" type="presParOf" srcId="{0D0F81BA-3165-48AF-9B17-48EC7995B93E}" destId="{E89B1D18-24C1-4DCE-81DE-2B0A7B83FD52}" srcOrd="2" destOrd="0" presId="urn:microsoft.com/office/officeart/2018/2/layout/IconVerticalSolidList"/>
    <dgm:cxn modelId="{256652D8-F250-41A4-9C47-BB6FE517D8E2}" type="presParOf" srcId="{E89B1D18-24C1-4DCE-81DE-2B0A7B83FD52}" destId="{2B3116CB-E386-4D6A-B57F-E36D088FB804}" srcOrd="0" destOrd="0" presId="urn:microsoft.com/office/officeart/2018/2/layout/IconVerticalSolidList"/>
    <dgm:cxn modelId="{DF20E72F-8CA0-4AA3-A810-AAC02D5D92B5}" type="presParOf" srcId="{E89B1D18-24C1-4DCE-81DE-2B0A7B83FD52}" destId="{A6438142-7C60-4773-ACC8-34FEAB16FAA0}" srcOrd="1" destOrd="0" presId="urn:microsoft.com/office/officeart/2018/2/layout/IconVerticalSolidList"/>
    <dgm:cxn modelId="{DB6F1EB3-9D26-423A-82F4-A8DEE54856E2}" type="presParOf" srcId="{E89B1D18-24C1-4DCE-81DE-2B0A7B83FD52}" destId="{0B7B2992-1A09-4B28-87CB-1310FAF391E4}" srcOrd="2" destOrd="0" presId="urn:microsoft.com/office/officeart/2018/2/layout/IconVerticalSolidList"/>
    <dgm:cxn modelId="{A59ECEB4-AADB-4B1A-B843-29EDFB412FAA}" type="presParOf" srcId="{E89B1D18-24C1-4DCE-81DE-2B0A7B83FD52}" destId="{A587BB78-673B-46AE-9C4D-6DF61AC19DB6}" srcOrd="3" destOrd="0" presId="urn:microsoft.com/office/officeart/2018/2/layout/IconVerticalSolidList"/>
    <dgm:cxn modelId="{E778B455-F04C-4E1F-B168-D89199D3C51F}" type="presParOf" srcId="{0D0F81BA-3165-48AF-9B17-48EC7995B93E}" destId="{A5F337F2-CDE2-4AA8-9088-6BD12EDCFE72}" srcOrd="3" destOrd="0" presId="urn:microsoft.com/office/officeart/2018/2/layout/IconVerticalSolidList"/>
    <dgm:cxn modelId="{10202437-84F1-44DB-BA46-29AB4561742B}" type="presParOf" srcId="{0D0F81BA-3165-48AF-9B17-48EC7995B93E}" destId="{F976F392-4A09-43D3-9395-DDFC18431F5C}" srcOrd="4" destOrd="0" presId="urn:microsoft.com/office/officeart/2018/2/layout/IconVerticalSolidList"/>
    <dgm:cxn modelId="{547B8A75-F6B9-46C6-BFEA-77E76ECE88FF}" type="presParOf" srcId="{F976F392-4A09-43D3-9395-DDFC18431F5C}" destId="{0203F728-53E8-468B-B3A7-E3D386B71EAC}" srcOrd="0" destOrd="0" presId="urn:microsoft.com/office/officeart/2018/2/layout/IconVerticalSolidList"/>
    <dgm:cxn modelId="{42E6F135-CCC9-43EB-8E15-A8ED180BFB6C}" type="presParOf" srcId="{F976F392-4A09-43D3-9395-DDFC18431F5C}" destId="{1D734CD2-DD2A-48F8-AA41-5F0F6FA9B23B}" srcOrd="1" destOrd="0" presId="urn:microsoft.com/office/officeart/2018/2/layout/IconVerticalSolidList"/>
    <dgm:cxn modelId="{251E023B-A8C0-4A18-AB89-FE22413B960C}" type="presParOf" srcId="{F976F392-4A09-43D3-9395-DDFC18431F5C}" destId="{9C733D8F-4BEB-47A0-9338-5FC151CBC0A5}" srcOrd="2" destOrd="0" presId="urn:microsoft.com/office/officeart/2018/2/layout/IconVerticalSolidList"/>
    <dgm:cxn modelId="{327D2E31-FB64-41D5-BFA5-E930BE1FBBD0}" type="presParOf" srcId="{F976F392-4A09-43D3-9395-DDFC18431F5C}" destId="{8BC70CBF-2F27-4CC0-B978-5E3A1ACED403}" srcOrd="3" destOrd="0" presId="urn:microsoft.com/office/officeart/2018/2/layout/IconVerticalSolidList"/>
    <dgm:cxn modelId="{4E64DD4B-6F3B-48CC-B99A-D6F20849FBDB}" type="presParOf" srcId="{0D0F81BA-3165-48AF-9B17-48EC7995B93E}" destId="{BEBE7B38-CEA9-437A-B79B-3C3704DBE08B}" srcOrd="5" destOrd="0" presId="urn:microsoft.com/office/officeart/2018/2/layout/IconVerticalSolidList"/>
    <dgm:cxn modelId="{4087A569-89D5-4DA6-A302-5DA558EB9A62}" type="presParOf" srcId="{0D0F81BA-3165-48AF-9B17-48EC7995B93E}" destId="{91524154-8333-4060-BA84-E164F1DFD8E6}" srcOrd="6" destOrd="0" presId="urn:microsoft.com/office/officeart/2018/2/layout/IconVerticalSolidList"/>
    <dgm:cxn modelId="{730FCF4F-E46C-418F-A011-8B9F0E7C0025}" type="presParOf" srcId="{91524154-8333-4060-BA84-E164F1DFD8E6}" destId="{721D6C41-153A-4B7C-ADC0-C4B039C3DDB3}" srcOrd="0" destOrd="0" presId="urn:microsoft.com/office/officeart/2018/2/layout/IconVerticalSolidList"/>
    <dgm:cxn modelId="{316C3E38-8C56-4B70-A455-EB5CFE32ADEF}" type="presParOf" srcId="{91524154-8333-4060-BA84-E164F1DFD8E6}" destId="{301C812A-86B5-41B0-B649-CF694AA884A8}" srcOrd="1" destOrd="0" presId="urn:microsoft.com/office/officeart/2018/2/layout/IconVerticalSolidList"/>
    <dgm:cxn modelId="{F84B6750-935B-470F-A604-D2E85EAD7A38}" type="presParOf" srcId="{91524154-8333-4060-BA84-E164F1DFD8E6}" destId="{E0C495E0-6C89-47EF-8249-367435BA741E}" srcOrd="2" destOrd="0" presId="urn:microsoft.com/office/officeart/2018/2/layout/IconVerticalSolidList"/>
    <dgm:cxn modelId="{E32A1B1B-E956-4167-86F5-41B8D7A62CE0}" type="presParOf" srcId="{91524154-8333-4060-BA84-E164F1DFD8E6}" destId="{2E455975-5E07-4B66-83B4-6C560CA1E9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6D623-4BD8-433D-A165-99C5EE8B2E07}">
      <dsp:nvSpPr>
        <dsp:cNvPr id="0" name=""/>
        <dsp:cNvSpPr/>
      </dsp:nvSpPr>
      <dsp:spPr>
        <a:xfrm>
          <a:off x="0" y="2340"/>
          <a:ext cx="6055450" cy="11861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712675-05C2-4E42-814D-6943D4A583AE}">
      <dsp:nvSpPr>
        <dsp:cNvPr id="0" name=""/>
        <dsp:cNvSpPr/>
      </dsp:nvSpPr>
      <dsp:spPr>
        <a:xfrm>
          <a:off x="358801" y="269217"/>
          <a:ext cx="652366" cy="652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371926-8D98-43B5-940C-1E972F9FEAB3}">
      <dsp:nvSpPr>
        <dsp:cNvPr id="0" name=""/>
        <dsp:cNvSpPr/>
      </dsp:nvSpPr>
      <dsp:spPr>
        <a:xfrm>
          <a:off x="1369969" y="2340"/>
          <a:ext cx="4685480" cy="1186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31" tIns="125531" rIns="125531" bIns="125531" numCol="1" spcCol="1270" anchor="ctr" anchorCtr="0">
          <a:noAutofit/>
        </a:bodyPr>
        <a:lstStyle/>
        <a:p>
          <a:pPr marL="0" lvl="0" indent="0" algn="l" defTabSz="977900">
            <a:lnSpc>
              <a:spcPct val="90000"/>
            </a:lnSpc>
            <a:spcBef>
              <a:spcPct val="0"/>
            </a:spcBef>
            <a:spcAft>
              <a:spcPct val="35000"/>
            </a:spcAft>
            <a:buNone/>
          </a:pPr>
          <a:r>
            <a:rPr lang="en-US" sz="2200" kern="1200"/>
            <a:t>Project report (pdf)</a:t>
          </a:r>
        </a:p>
      </dsp:txBody>
      <dsp:txXfrm>
        <a:off x="1369969" y="2340"/>
        <a:ext cx="4685480" cy="1186120"/>
      </dsp:txXfrm>
    </dsp:sp>
    <dsp:sp modelId="{2B3116CB-E386-4D6A-B57F-E36D088FB804}">
      <dsp:nvSpPr>
        <dsp:cNvPr id="0" name=""/>
        <dsp:cNvSpPr/>
      </dsp:nvSpPr>
      <dsp:spPr>
        <a:xfrm>
          <a:off x="0" y="1484991"/>
          <a:ext cx="6055450" cy="11861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438142-7C60-4773-ACC8-34FEAB16FAA0}">
      <dsp:nvSpPr>
        <dsp:cNvPr id="0" name=""/>
        <dsp:cNvSpPr/>
      </dsp:nvSpPr>
      <dsp:spPr>
        <a:xfrm>
          <a:off x="358801" y="1751868"/>
          <a:ext cx="652366" cy="652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87BB78-673B-46AE-9C4D-6DF61AC19DB6}">
      <dsp:nvSpPr>
        <dsp:cNvPr id="0" name=""/>
        <dsp:cNvSpPr/>
      </dsp:nvSpPr>
      <dsp:spPr>
        <a:xfrm>
          <a:off x="1369969" y="1484991"/>
          <a:ext cx="4685480" cy="1186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31" tIns="125531" rIns="125531" bIns="125531" numCol="1" spcCol="1270" anchor="ctr" anchorCtr="0">
          <a:noAutofit/>
        </a:bodyPr>
        <a:lstStyle/>
        <a:p>
          <a:pPr marL="0" lvl="0" indent="0" algn="l" defTabSz="977900">
            <a:lnSpc>
              <a:spcPct val="90000"/>
            </a:lnSpc>
            <a:spcBef>
              <a:spcPct val="0"/>
            </a:spcBef>
            <a:spcAft>
              <a:spcPct val="35000"/>
            </a:spcAft>
            <a:buNone/>
          </a:pPr>
          <a:r>
            <a:rPr lang="en-US" sz="2200" kern="1200"/>
            <a:t>Working project files (ipynb) </a:t>
          </a:r>
        </a:p>
      </dsp:txBody>
      <dsp:txXfrm>
        <a:off x="1369969" y="1484991"/>
        <a:ext cx="4685480" cy="1186120"/>
      </dsp:txXfrm>
    </dsp:sp>
    <dsp:sp modelId="{0203F728-53E8-468B-B3A7-E3D386B71EAC}">
      <dsp:nvSpPr>
        <dsp:cNvPr id="0" name=""/>
        <dsp:cNvSpPr/>
      </dsp:nvSpPr>
      <dsp:spPr>
        <a:xfrm>
          <a:off x="0" y="2967642"/>
          <a:ext cx="6055450" cy="11861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734CD2-DD2A-48F8-AA41-5F0F6FA9B23B}">
      <dsp:nvSpPr>
        <dsp:cNvPr id="0" name=""/>
        <dsp:cNvSpPr/>
      </dsp:nvSpPr>
      <dsp:spPr>
        <a:xfrm>
          <a:off x="358801" y="3234519"/>
          <a:ext cx="652366" cy="6523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C70CBF-2F27-4CC0-B978-5E3A1ACED403}">
      <dsp:nvSpPr>
        <dsp:cNvPr id="0" name=""/>
        <dsp:cNvSpPr/>
      </dsp:nvSpPr>
      <dsp:spPr>
        <a:xfrm>
          <a:off x="1369969" y="2967642"/>
          <a:ext cx="4685480" cy="1186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31" tIns="125531" rIns="125531" bIns="125531" numCol="1" spcCol="1270" anchor="ctr" anchorCtr="0">
          <a:noAutofit/>
        </a:bodyPr>
        <a:lstStyle/>
        <a:p>
          <a:pPr marL="0" lvl="0" indent="0" algn="l" defTabSz="977900">
            <a:lnSpc>
              <a:spcPct val="90000"/>
            </a:lnSpc>
            <a:spcBef>
              <a:spcPct val="0"/>
            </a:spcBef>
            <a:spcAft>
              <a:spcPct val="35000"/>
            </a:spcAft>
            <a:buNone/>
          </a:pPr>
          <a:r>
            <a:rPr lang="en-US" sz="2200" kern="1200"/>
            <a:t>Project demo Video </a:t>
          </a:r>
        </a:p>
      </dsp:txBody>
      <dsp:txXfrm>
        <a:off x="1369969" y="2967642"/>
        <a:ext cx="4685480" cy="1186120"/>
      </dsp:txXfrm>
    </dsp:sp>
    <dsp:sp modelId="{721D6C41-153A-4B7C-ADC0-C4B039C3DDB3}">
      <dsp:nvSpPr>
        <dsp:cNvPr id="0" name=""/>
        <dsp:cNvSpPr/>
      </dsp:nvSpPr>
      <dsp:spPr>
        <a:xfrm>
          <a:off x="0" y="4450293"/>
          <a:ext cx="6055450" cy="11861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1C812A-86B5-41B0-B649-CF694AA884A8}">
      <dsp:nvSpPr>
        <dsp:cNvPr id="0" name=""/>
        <dsp:cNvSpPr/>
      </dsp:nvSpPr>
      <dsp:spPr>
        <a:xfrm>
          <a:off x="358801" y="4717170"/>
          <a:ext cx="652366" cy="6523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455975-5E07-4B66-83B4-6C560CA1E976}">
      <dsp:nvSpPr>
        <dsp:cNvPr id="0" name=""/>
        <dsp:cNvSpPr/>
      </dsp:nvSpPr>
      <dsp:spPr>
        <a:xfrm>
          <a:off x="1369969" y="4450293"/>
          <a:ext cx="4685480" cy="1186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31" tIns="125531" rIns="125531" bIns="125531" numCol="1" spcCol="1270" anchor="ctr" anchorCtr="0">
          <a:noAutofit/>
        </a:bodyPr>
        <a:lstStyle/>
        <a:p>
          <a:pPr marL="0" lvl="0" indent="0" algn="l" defTabSz="977900">
            <a:lnSpc>
              <a:spcPct val="90000"/>
            </a:lnSpc>
            <a:spcBef>
              <a:spcPct val="0"/>
            </a:spcBef>
            <a:spcAft>
              <a:spcPct val="35000"/>
            </a:spcAft>
            <a:buNone/>
          </a:pPr>
          <a:r>
            <a:rPr lang="en-US" sz="2200" kern="1200"/>
            <a:t>Project PowerPoint presentation</a:t>
          </a:r>
        </a:p>
      </dsp:txBody>
      <dsp:txXfrm>
        <a:off x="1369969" y="4450293"/>
        <a:ext cx="4685480" cy="11861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11/28/2023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2036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5477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7056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5406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49553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9877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1385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0282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1103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3388537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6120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308963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715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254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7571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3639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77491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11/28/2023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38624033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meghnalohani/Resume-Scoring-using-NLP/blob/master/RESUME%20SCORING%20USING%20NLP.pdf" TargetMode="External"/><Relationship Id="rId3" Type="http://schemas.openxmlformats.org/officeDocument/2006/relationships/image" Target="../media/image20.jpeg"/><Relationship Id="rId7" Type="http://schemas.openxmlformats.org/officeDocument/2006/relationships/hyperlink" Target="https://www.smartrecruiters.com/resources/glossary/resume-parsing/"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blog.apilayer.com/build-your-own-resume-parser-using-python-and-nlp/" TargetMode="External"/><Relationship Id="rId5" Type="http://schemas.openxmlformats.org/officeDocument/2006/relationships/image" Target="../media/image22.png"/><Relationship Id="rId10" Type="http://schemas.openxmlformats.org/officeDocument/2006/relationships/hyperlink" Target="https://github.com/dhinu95/Resume-Parser-Using-NLP" TargetMode="External"/><Relationship Id="rId4" Type="http://schemas.openxmlformats.org/officeDocument/2006/relationships/image" Target="../media/image21.png"/><Relationship Id="rId9" Type="http://schemas.openxmlformats.org/officeDocument/2006/relationships/hyperlink" Target="https://www.analyticsvidhya.com/blog/2021/06/resume-screening-with-natural-language-processing-in-pyth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s://www.peoplematters.in/article/hr-technology/how-can-a-resume-parser-help-job-boards-increase-their-productivity-17052"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snehaanbhawal/resume-dataset" TargetMode="External"/><Relationship Id="rId2" Type="http://schemas.openxmlformats.org/officeDocument/2006/relationships/hyperlink" Target="https://www.kaggle.com/datasets/gauravduttakiit/resume-dataset"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F1F6E2E-E2E7-4689-9E5D-51F37CB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BB728A18-FF26-43E9-AF31-9608EBA3D5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29962" cy="6856214"/>
            <a:chOff x="-15736" y="0"/>
            <a:chExt cx="12229962" cy="6856214"/>
          </a:xfrm>
        </p:grpSpPr>
        <p:pic>
          <p:nvPicPr>
            <p:cNvPr id="27" name="Picture 26">
              <a:extLst>
                <a:ext uri="{FF2B5EF4-FFF2-40B4-BE49-F238E27FC236}">
                  <a16:creationId xmlns:a16="http://schemas.microsoft.com/office/drawing/2014/main" id="{D418D479-7A49-4E09-A270-87C36ABE505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4" name="Rectangle 33">
              <a:extLst>
                <a:ext uri="{FF2B5EF4-FFF2-40B4-BE49-F238E27FC236}">
                  <a16:creationId xmlns:a16="http://schemas.microsoft.com/office/drawing/2014/main" id="{F55AC523-B142-409D-BB68-747EDDCE6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8" name="Picture 27">
              <a:extLst>
                <a:ext uri="{FF2B5EF4-FFF2-40B4-BE49-F238E27FC236}">
                  <a16:creationId xmlns:a16="http://schemas.microsoft.com/office/drawing/2014/main" id="{98FD6A06-A68E-49C5-8F1D-8945DD8C00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6" name="Picture 35">
              <a:extLst>
                <a:ext uri="{FF2B5EF4-FFF2-40B4-BE49-F238E27FC236}">
                  <a16:creationId xmlns:a16="http://schemas.microsoft.com/office/drawing/2014/main" id="{A6794A3D-A7E9-4DC9-98E4-02104E24AC3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ctrTitle"/>
          </p:nvPr>
        </p:nvSpPr>
        <p:spPr>
          <a:xfrm>
            <a:off x="6553770" y="1041401"/>
            <a:ext cx="4538526" cy="2345264"/>
          </a:xfrm>
        </p:spPr>
        <p:txBody>
          <a:bodyPr>
            <a:normAutofit/>
          </a:bodyPr>
          <a:lstStyle/>
          <a:p>
            <a:r>
              <a:rPr lang="en-US">
                <a:cs typeface="Calibri Light"/>
              </a:rPr>
              <a:t>Team Members </a:t>
            </a:r>
            <a:br>
              <a:rPr lang="en-US">
                <a:cs typeface="Calibri Light"/>
              </a:rPr>
            </a:br>
            <a:endParaRPr lang="en-US"/>
          </a:p>
        </p:txBody>
      </p:sp>
      <p:sp>
        <p:nvSpPr>
          <p:cNvPr id="3" name="Subtitle 2"/>
          <p:cNvSpPr>
            <a:spLocks noGrp="1"/>
          </p:cNvSpPr>
          <p:nvPr>
            <p:ph type="subTitle" idx="1"/>
          </p:nvPr>
        </p:nvSpPr>
        <p:spPr>
          <a:xfrm>
            <a:off x="6579045" y="3657596"/>
            <a:ext cx="4513252" cy="1933463"/>
          </a:xfrm>
        </p:spPr>
        <p:txBody>
          <a:bodyPr vert="horz" lIns="91440" tIns="45720" rIns="91440" bIns="45720" rtlCol="0">
            <a:normAutofit/>
          </a:bodyPr>
          <a:lstStyle/>
          <a:p>
            <a:r>
              <a:rPr lang="en-US">
                <a:cs typeface="Calibri"/>
              </a:rPr>
              <a:t>Srividya Chekuri</a:t>
            </a:r>
          </a:p>
          <a:p>
            <a:r>
              <a:rPr lang="en-US">
                <a:cs typeface="Calibri"/>
              </a:rPr>
              <a:t>Divya Soma</a:t>
            </a:r>
          </a:p>
          <a:p>
            <a:r>
              <a:rPr lang="en-US">
                <a:cs typeface="Calibri"/>
              </a:rPr>
              <a:t>Sai Venkata Ajay Varma Alluri</a:t>
            </a:r>
          </a:p>
        </p:txBody>
      </p:sp>
      <p:sp>
        <p:nvSpPr>
          <p:cNvPr id="38" name="Rectangle 37">
            <a:extLst>
              <a:ext uri="{FF2B5EF4-FFF2-40B4-BE49-F238E27FC236}">
                <a16:creationId xmlns:a16="http://schemas.microsoft.com/office/drawing/2014/main" id="{7731DD8B-7A0A-47A0-BF6B-EBB4F9709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4976494"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One in a crowd">
            <a:extLst>
              <a:ext uri="{FF2B5EF4-FFF2-40B4-BE49-F238E27FC236}">
                <a16:creationId xmlns:a16="http://schemas.microsoft.com/office/drawing/2014/main" id="{EDE937CF-627A-EAAF-C6DD-935F37283028}"/>
              </a:ext>
            </a:extLst>
          </p:cNvPr>
          <p:cNvPicPr>
            <a:picLocks noChangeAspect="1"/>
          </p:cNvPicPr>
          <p:nvPr/>
        </p:nvPicPr>
        <p:blipFill rotWithShape="1">
          <a:blip r:embed="rId5"/>
          <a:srcRect l="7736" r="7740" b="3"/>
          <a:stretch/>
        </p:blipFill>
        <p:spPr>
          <a:xfrm>
            <a:off x="1412683" y="1410208"/>
            <a:ext cx="4348925" cy="3858780"/>
          </a:xfrm>
          <a:prstGeom prst="rect">
            <a:avLst/>
          </a:prstGeom>
        </p:spPr>
      </p:pic>
      <p:cxnSp>
        <p:nvCxnSpPr>
          <p:cNvPr id="40" name="Straight Connector 39">
            <a:extLst>
              <a:ext uri="{FF2B5EF4-FFF2-40B4-BE49-F238E27FC236}">
                <a16:creationId xmlns:a16="http://schemas.microsoft.com/office/drawing/2014/main" id="{10A370BF-9768-4FA0-8887-C3777F3A9C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770" y="3522131"/>
            <a:ext cx="452063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par>
                                <p:cTn id="18" presetID="10" presetClass="entr" presetSubtype="0" fill="hold" grpId="0" nodeType="withEffect">
                                  <p:stCondLst>
                                    <p:cond delay="1000"/>
                                  </p:stCondLst>
                                  <p:iterate type="lt">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2A1D8-FA0C-D900-A02B-4681EA6E03B1}"/>
              </a:ext>
            </a:extLst>
          </p:cNvPr>
          <p:cNvSpPr>
            <a:spLocks noGrp="1"/>
          </p:cNvSpPr>
          <p:nvPr>
            <p:ph type="title"/>
          </p:nvPr>
        </p:nvSpPr>
        <p:spPr>
          <a:xfrm>
            <a:off x="761802" y="858982"/>
            <a:ext cx="3451060" cy="5152933"/>
          </a:xfrm>
        </p:spPr>
        <p:txBody>
          <a:bodyPr>
            <a:normAutofit/>
          </a:bodyPr>
          <a:lstStyle/>
          <a:p>
            <a:r>
              <a:rPr lang="en-US"/>
              <a:t>Deliverables</a:t>
            </a:r>
          </a:p>
        </p:txBody>
      </p:sp>
      <p:graphicFrame>
        <p:nvGraphicFramePr>
          <p:cNvPr id="5" name="Content Placeholder 2">
            <a:extLst>
              <a:ext uri="{FF2B5EF4-FFF2-40B4-BE49-F238E27FC236}">
                <a16:creationId xmlns:a16="http://schemas.microsoft.com/office/drawing/2014/main" id="{2AE11026-C419-2F7E-8B7C-33B879126F3C}"/>
              </a:ext>
            </a:extLst>
          </p:cNvPr>
          <p:cNvGraphicFramePr>
            <a:graphicFrameLocks noGrp="1"/>
          </p:cNvGraphicFramePr>
          <p:nvPr>
            <p:ph idx="1"/>
            <p:extLst>
              <p:ext uri="{D42A27DB-BD31-4B8C-83A1-F6EECF244321}">
                <p14:modId xmlns:p14="http://schemas.microsoft.com/office/powerpoint/2010/main" val="3697527640"/>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903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93DA6-EF61-F773-DA6A-8E85A044683B}"/>
              </a:ext>
            </a:extLst>
          </p:cNvPr>
          <p:cNvSpPr>
            <a:spLocks noGrp="1"/>
          </p:cNvSpPr>
          <p:nvPr>
            <p:ph type="title"/>
          </p:nvPr>
        </p:nvSpPr>
        <p:spPr>
          <a:xfrm>
            <a:off x="761801" y="858982"/>
            <a:ext cx="9589765" cy="1432273"/>
          </a:xfrm>
        </p:spPr>
        <p:txBody>
          <a:bodyPr>
            <a:normAutofit/>
          </a:bodyPr>
          <a:lstStyle/>
          <a:p>
            <a:r>
              <a:rPr lang="en-US"/>
              <a:t>Evaluation Methodology</a:t>
            </a:r>
          </a:p>
        </p:txBody>
      </p:sp>
      <p:sp>
        <p:nvSpPr>
          <p:cNvPr id="3" name="Content Placeholder 2">
            <a:extLst>
              <a:ext uri="{FF2B5EF4-FFF2-40B4-BE49-F238E27FC236}">
                <a16:creationId xmlns:a16="http://schemas.microsoft.com/office/drawing/2014/main" id="{3CEEF720-A3E0-1399-A414-B715633F1501}"/>
              </a:ext>
            </a:extLst>
          </p:cNvPr>
          <p:cNvSpPr>
            <a:spLocks noGrp="1"/>
          </p:cNvSpPr>
          <p:nvPr>
            <p:ph idx="1"/>
          </p:nvPr>
        </p:nvSpPr>
        <p:spPr>
          <a:xfrm>
            <a:off x="761800" y="2980525"/>
            <a:ext cx="9590349" cy="3031390"/>
          </a:xfrm>
        </p:spPr>
        <p:txBody>
          <a:bodyPr vert="horz" lIns="91440" tIns="45720" rIns="91440" bIns="45720" rtlCol="0">
            <a:normAutofit fontScale="85000" lnSpcReduction="20000"/>
          </a:bodyPr>
          <a:lstStyle/>
          <a:p>
            <a:pPr marL="0" indent="0">
              <a:lnSpc>
                <a:spcPct val="100000"/>
              </a:lnSpc>
              <a:buNone/>
            </a:pPr>
            <a:r>
              <a:rPr lang="en-US" dirty="0"/>
              <a:t>Skill Matching:</a:t>
            </a:r>
          </a:p>
          <a:p>
            <a:pPr marL="0" indent="0">
              <a:lnSpc>
                <a:spcPct val="100000"/>
              </a:lnSpc>
              <a:buNone/>
            </a:pPr>
            <a:r>
              <a:rPr lang="en-US" dirty="0"/>
              <a:t>Extracting skills from each resume using the </a:t>
            </a:r>
            <a:r>
              <a:rPr lang="en-US" dirty="0" err="1"/>
              <a:t>get_skills</a:t>
            </a:r>
            <a:r>
              <a:rPr lang="en-US" dirty="0"/>
              <a:t> function. Comparing the extracted skills against the specified required skills in </a:t>
            </a:r>
            <a:r>
              <a:rPr lang="en-US" dirty="0" err="1"/>
              <a:t>required_skills</a:t>
            </a:r>
            <a:r>
              <a:rPr lang="en-US" dirty="0"/>
              <a:t>. Calculating a skill match score based on the number of matching skills.</a:t>
            </a:r>
          </a:p>
          <a:p>
            <a:pPr marL="0" indent="0">
              <a:lnSpc>
                <a:spcPct val="100000"/>
              </a:lnSpc>
              <a:buNone/>
            </a:pPr>
            <a:r>
              <a:rPr lang="en-US" dirty="0"/>
              <a:t>Education Matching:</a:t>
            </a:r>
          </a:p>
          <a:p>
            <a:pPr marL="0" indent="0">
              <a:lnSpc>
                <a:spcPct val="100000"/>
              </a:lnSpc>
              <a:buNone/>
            </a:pPr>
            <a:r>
              <a:rPr lang="en-US" dirty="0"/>
              <a:t>Extracting education information from each resume using the </a:t>
            </a:r>
            <a:r>
              <a:rPr lang="en-US" dirty="0" err="1"/>
              <a:t>get_education</a:t>
            </a:r>
            <a:r>
              <a:rPr lang="en-US" dirty="0"/>
              <a:t> function. Comparing the extracted education against the specified required education in </a:t>
            </a:r>
            <a:r>
              <a:rPr lang="en-US" dirty="0" err="1"/>
              <a:t>required_education</a:t>
            </a:r>
            <a:r>
              <a:rPr lang="en-US" dirty="0"/>
              <a:t>. Calculating an education match score based on the number of matching education criteria.</a:t>
            </a:r>
          </a:p>
          <a:p>
            <a:pPr>
              <a:lnSpc>
                <a:spcPct val="100000"/>
              </a:lnSpc>
            </a:pPr>
            <a:endParaRPr lang="en-US" dirty="0"/>
          </a:p>
        </p:txBody>
      </p:sp>
    </p:spTree>
    <p:extLst>
      <p:ext uri="{BB962C8B-B14F-4D97-AF65-F5344CB8AC3E}">
        <p14:creationId xmlns:p14="http://schemas.microsoft.com/office/powerpoint/2010/main" val="200116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DE1F65-8797-40ED-48B6-8682AC328280}"/>
              </a:ext>
            </a:extLst>
          </p:cNvPr>
          <p:cNvSpPr txBox="1"/>
          <p:nvPr/>
        </p:nvSpPr>
        <p:spPr>
          <a:xfrm>
            <a:off x="3037332" y="1305341"/>
            <a:ext cx="6117336" cy="3970318"/>
          </a:xfrm>
          <a:prstGeom prst="rect">
            <a:avLst/>
          </a:prstGeom>
          <a:noFill/>
        </p:spPr>
        <p:txBody>
          <a:bodyPr wrap="square">
            <a:spAutoFit/>
          </a:bodyPr>
          <a:lstStyle/>
          <a:p>
            <a:r>
              <a:rPr lang="en-US" dirty="0"/>
              <a:t>Overall Match Score:</a:t>
            </a:r>
          </a:p>
          <a:p>
            <a:r>
              <a:rPr lang="en-US" dirty="0"/>
              <a:t>Combining the skill match score and education match score to generate an overall match score. Calculating the overall match score as the sum of the skill match score and education match score.</a:t>
            </a:r>
          </a:p>
          <a:p>
            <a:r>
              <a:rPr lang="en-US" dirty="0"/>
              <a:t>Top-N Resumes:</a:t>
            </a:r>
          </a:p>
          <a:p>
            <a:r>
              <a:rPr lang="en-US" dirty="0"/>
              <a:t>Identifying the top-N resumes with the highest overall match scores. Printing information about these top-matching resumes, including the match score and skillset.</a:t>
            </a:r>
          </a:p>
          <a:p>
            <a:r>
              <a:rPr lang="en-US" dirty="0"/>
              <a:t>This methodology provides a comprehensive assessment of resume suitability for a given job category, considering both skills and education criteria. The top-N resumes are highlighted based on their overall match scores, aiding in efficient candidate selection.</a:t>
            </a:r>
          </a:p>
        </p:txBody>
      </p:sp>
    </p:spTree>
    <p:extLst>
      <p:ext uri="{BB962C8B-B14F-4D97-AF65-F5344CB8AC3E}">
        <p14:creationId xmlns:p14="http://schemas.microsoft.com/office/powerpoint/2010/main" val="2711558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7328C2D-38F0-4C80-9EA5-A1AD0D6B2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21" name="Group 20">
            <a:extLst>
              <a:ext uri="{FF2B5EF4-FFF2-40B4-BE49-F238E27FC236}">
                <a16:creationId xmlns:a16="http://schemas.microsoft.com/office/drawing/2014/main" id="{BD17E249-48D0-476B-A642-A5D58DD39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1" name="Picture 10">
              <a:extLst>
                <a:ext uri="{FF2B5EF4-FFF2-40B4-BE49-F238E27FC236}">
                  <a16:creationId xmlns:a16="http://schemas.microsoft.com/office/drawing/2014/main" id="{7E4B7EC7-DE5B-4F27-839A-7CDF49C618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a:extLst>
                <a:ext uri="{FF2B5EF4-FFF2-40B4-BE49-F238E27FC236}">
                  <a16:creationId xmlns:a16="http://schemas.microsoft.com/office/drawing/2014/main" id="{DDA01082-3C8F-4602-8DA7-C82DF7095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cmpd="sng" algn="ctr">
              <a:solidFill>
                <a:schemeClr val="accent1"/>
              </a:solidFill>
              <a:prstDash val="solid"/>
              <a:miter lim="800000"/>
            </a:ln>
            <a:effectLst>
              <a:innerShdw blurRad="25400" dist="12700" dir="13500000">
                <a:srgbClr val="000000">
                  <a:alpha val="45000"/>
                </a:srgbClr>
              </a:innerShdw>
            </a:effectLst>
          </p:spPr>
          <p:txBody>
            <a:bodyPr/>
            <a:lstStyle/>
            <a:p>
              <a:endParaRPr lang="en-US"/>
            </a:p>
          </p:txBody>
        </p:sp>
        <p:pic>
          <p:nvPicPr>
            <p:cNvPr id="13" name="Picture 12">
              <a:extLst>
                <a:ext uri="{FF2B5EF4-FFF2-40B4-BE49-F238E27FC236}">
                  <a16:creationId xmlns:a16="http://schemas.microsoft.com/office/drawing/2014/main" id="{1A21B48A-5892-4DD2-B2E1-91BD42A44C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23" name="Picture 22">
              <a:extLst>
                <a:ext uri="{FF2B5EF4-FFF2-40B4-BE49-F238E27FC236}">
                  <a16:creationId xmlns:a16="http://schemas.microsoft.com/office/drawing/2014/main" id="{BE083B53-5B4C-4C29-BDFD-A28B754A59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1">
            <a:extLst>
              <a:ext uri="{FF2B5EF4-FFF2-40B4-BE49-F238E27FC236}">
                <a16:creationId xmlns:a16="http://schemas.microsoft.com/office/drawing/2014/main" id="{B73618D9-8C68-B260-3407-2C9938CE2114}"/>
              </a:ext>
            </a:extLst>
          </p:cNvPr>
          <p:cNvSpPr>
            <a:spLocks noGrp="1"/>
          </p:cNvSpPr>
          <p:nvPr>
            <p:ph type="title"/>
          </p:nvPr>
        </p:nvSpPr>
        <p:spPr>
          <a:xfrm>
            <a:off x="1295402" y="982132"/>
            <a:ext cx="9601196" cy="1303867"/>
          </a:xfrm>
        </p:spPr>
        <p:txBody>
          <a:bodyPr vert="horz" lIns="91440" tIns="45720" rIns="91440" bIns="45720" rtlCol="0">
            <a:normAutofit/>
          </a:bodyPr>
          <a:lstStyle/>
          <a:p>
            <a:r>
              <a:rPr lang="en-US"/>
              <a:t>References</a:t>
            </a:r>
          </a:p>
        </p:txBody>
      </p:sp>
      <p:cxnSp>
        <p:nvCxnSpPr>
          <p:cNvPr id="24" name="Straight Connector 23">
            <a:extLst>
              <a:ext uri="{FF2B5EF4-FFF2-40B4-BE49-F238E27FC236}">
                <a16:creationId xmlns:a16="http://schemas.microsoft.com/office/drawing/2014/main" id="{0B65B193-F600-4C1B-9DBF-09D94CDB08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F00B755F-11F6-B071-4EEE-6F09D1702648}"/>
              </a:ext>
            </a:extLst>
          </p:cNvPr>
          <p:cNvSpPr>
            <a:spLocks noGrp="1"/>
          </p:cNvSpPr>
          <p:nvPr>
            <p:ph idx="1"/>
          </p:nvPr>
        </p:nvSpPr>
        <p:spPr>
          <a:xfrm>
            <a:off x="1295401" y="2556932"/>
            <a:ext cx="9601196" cy="3318936"/>
          </a:xfrm>
        </p:spPr>
        <p:txBody>
          <a:bodyPr vert="horz" lIns="91440" tIns="45720" rIns="91440" bIns="45720" rtlCol="0">
            <a:normAutofit/>
          </a:bodyPr>
          <a:lstStyle/>
          <a:p>
            <a:r>
              <a:rPr lang="en-US" sz="2200" u="sng">
                <a:hlinkClick r:id="rId6"/>
              </a:rPr>
              <a:t>https://blog.apilayer.com/build-your-own-resume-parser-using-python-and-nlp/</a:t>
            </a:r>
            <a:endParaRPr lang="en-US" sz="2200"/>
          </a:p>
          <a:p>
            <a:pPr>
              <a:buSzPct val="114999"/>
            </a:pPr>
            <a:r>
              <a:rPr lang="en-US" sz="2200" u="sng">
                <a:hlinkClick r:id="rId7"/>
              </a:rPr>
              <a:t>https://www.smartrecruiters.com/resources/glossary/resume-parsing/</a:t>
            </a:r>
            <a:endParaRPr lang="en-US" sz="2200">
              <a:latin typeface="Calibri"/>
              <a:cs typeface="Calibri"/>
            </a:endParaRPr>
          </a:p>
          <a:p>
            <a:pPr>
              <a:buSzPct val="114999"/>
            </a:pPr>
            <a:r>
              <a:rPr lang="en-US" sz="2200" u="sng">
                <a:hlinkClick r:id="rId8"/>
              </a:rPr>
              <a:t>https://github.com/meghnalohani/Resume-Scoring-using-NLP/blob/master/RESUME%20SCORING%20USING%20NLP.pdf</a:t>
            </a:r>
            <a:endParaRPr lang="en-US" sz="2200">
              <a:latin typeface="Calibri"/>
              <a:cs typeface="Calibri"/>
            </a:endParaRPr>
          </a:p>
          <a:p>
            <a:pPr>
              <a:buSzPct val="114999"/>
            </a:pPr>
            <a:r>
              <a:rPr lang="en-US" sz="2200" u="sng">
                <a:hlinkClick r:id="rId9"/>
              </a:rPr>
              <a:t>https://www.analyticsvidhya.com/blog/2021/06/resume-screening-with-natural-language-processing-in-python/</a:t>
            </a:r>
            <a:endParaRPr lang="en-US" sz="2200">
              <a:latin typeface="Calibri"/>
              <a:cs typeface="Calibri"/>
            </a:endParaRPr>
          </a:p>
          <a:p>
            <a:pPr>
              <a:buSzPct val="114999"/>
            </a:pPr>
            <a:r>
              <a:rPr lang="en-US" sz="2200" u="sng">
                <a:hlinkClick r:id="rId10"/>
              </a:rPr>
              <a:t>https://github.com/dhinu95/Resume-Parser-Using-NLP</a:t>
            </a:r>
            <a:endParaRPr lang="en-US" sz="2200">
              <a:latin typeface="Calibri"/>
              <a:cs typeface="Calibri"/>
            </a:endParaRPr>
          </a:p>
          <a:p>
            <a:pPr>
              <a:buSzPct val="114999"/>
            </a:pPr>
            <a:endParaRPr lang="en-US" sz="2200"/>
          </a:p>
          <a:p>
            <a:pPr>
              <a:buSzPct val="114999"/>
            </a:pPr>
            <a:endParaRPr lang="en-US" sz="2200"/>
          </a:p>
        </p:txBody>
      </p:sp>
    </p:spTree>
    <p:extLst>
      <p:ext uri="{BB962C8B-B14F-4D97-AF65-F5344CB8AC3E}">
        <p14:creationId xmlns:p14="http://schemas.microsoft.com/office/powerpoint/2010/main" val="160464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03E8C8A2-D2DA-42F8-84AA-AC5AB4251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36" name="Picture 35">
              <a:extLst>
                <a:ext uri="{FF2B5EF4-FFF2-40B4-BE49-F238E27FC236}">
                  <a16:creationId xmlns:a16="http://schemas.microsoft.com/office/drawing/2014/main" id="{9A5D1FE1-4883-49B4-AD3E-D0A3F8DCE1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7" name="Rectangle 36">
              <a:extLst>
                <a:ext uri="{FF2B5EF4-FFF2-40B4-BE49-F238E27FC236}">
                  <a16:creationId xmlns:a16="http://schemas.microsoft.com/office/drawing/2014/main" id="{7F829EAE-7CB1-410F-BAF1-55BD6DC24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8" name="Picture 37">
              <a:extLst>
                <a:ext uri="{FF2B5EF4-FFF2-40B4-BE49-F238E27FC236}">
                  <a16:creationId xmlns:a16="http://schemas.microsoft.com/office/drawing/2014/main" id="{4EA5F8CE-974F-4443-AB3C-4799C33230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9" name="Picture 38">
              <a:extLst>
                <a:ext uri="{FF2B5EF4-FFF2-40B4-BE49-F238E27FC236}">
                  <a16:creationId xmlns:a16="http://schemas.microsoft.com/office/drawing/2014/main" id="{94075D0C-1739-4729-A5C8-5C5707A942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41" name="Straight Connector 40">
            <a:extLst>
              <a:ext uri="{FF2B5EF4-FFF2-40B4-BE49-F238E27FC236}">
                <a16:creationId xmlns:a16="http://schemas.microsoft.com/office/drawing/2014/main" id="{0DFD28A6-39F3-425F-8050-E5BF1B4523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43" name="Rectangle 42">
            <a:extLst>
              <a:ext uri="{FF2B5EF4-FFF2-40B4-BE49-F238E27FC236}">
                <a16:creationId xmlns:a16="http://schemas.microsoft.com/office/drawing/2014/main" id="{51D58666-E26B-4EAE-AA74-9C74E4BAF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67288C4F-0F6C-4226-B8D2-C0EE4786C5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29962" cy="6856214"/>
            <a:chOff x="-15736" y="0"/>
            <a:chExt cx="12229962" cy="6856214"/>
          </a:xfrm>
        </p:grpSpPr>
        <p:pic>
          <p:nvPicPr>
            <p:cNvPr id="46" name="Picture 45">
              <a:extLst>
                <a:ext uri="{FF2B5EF4-FFF2-40B4-BE49-F238E27FC236}">
                  <a16:creationId xmlns:a16="http://schemas.microsoft.com/office/drawing/2014/main" id="{DA0DC220-B0FC-4268-9E45-0705DA26964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7" name="Rectangle 46">
              <a:extLst>
                <a:ext uri="{FF2B5EF4-FFF2-40B4-BE49-F238E27FC236}">
                  <a16:creationId xmlns:a16="http://schemas.microsoft.com/office/drawing/2014/main" id="{5D2CA09E-2D13-478A-A98B-3A66ED6468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8" name="Picture 47">
              <a:extLst>
                <a:ext uri="{FF2B5EF4-FFF2-40B4-BE49-F238E27FC236}">
                  <a16:creationId xmlns:a16="http://schemas.microsoft.com/office/drawing/2014/main" id="{E14C9FAD-7A39-47B3-9F08-4C4F9DA206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9" name="Picture 48">
              <a:extLst>
                <a:ext uri="{FF2B5EF4-FFF2-40B4-BE49-F238E27FC236}">
                  <a16:creationId xmlns:a16="http://schemas.microsoft.com/office/drawing/2014/main" id="{FDCB6FF3-6165-4BB2-80C5-7A6D0D25D5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B17F49F9-817E-EAAE-C658-DDAF891A1568}"/>
              </a:ext>
            </a:extLst>
          </p:cNvPr>
          <p:cNvSpPr>
            <a:spLocks noGrp="1"/>
          </p:cNvSpPr>
          <p:nvPr>
            <p:ph type="title"/>
          </p:nvPr>
        </p:nvSpPr>
        <p:spPr>
          <a:xfrm>
            <a:off x="1072267" y="1041401"/>
            <a:ext cx="6528018" cy="2345264"/>
          </a:xfrm>
        </p:spPr>
        <p:txBody>
          <a:bodyPr vert="horz" lIns="91440" tIns="45720" rIns="91440" bIns="45720" rtlCol="0" anchor="b">
            <a:normAutofit/>
          </a:bodyPr>
          <a:lstStyle/>
          <a:p>
            <a:r>
              <a:rPr lang="en-US" sz="5400"/>
              <a:t>Project Topic:</a:t>
            </a:r>
            <a:br>
              <a:rPr lang="en-US" sz="5400"/>
            </a:br>
            <a:endParaRPr lang="en-US" sz="5400"/>
          </a:p>
        </p:txBody>
      </p:sp>
      <p:sp>
        <p:nvSpPr>
          <p:cNvPr id="3" name="Content Placeholder 2">
            <a:extLst>
              <a:ext uri="{FF2B5EF4-FFF2-40B4-BE49-F238E27FC236}">
                <a16:creationId xmlns:a16="http://schemas.microsoft.com/office/drawing/2014/main" id="{3D55B110-CB31-DE30-B9C7-1D3933204716}"/>
              </a:ext>
            </a:extLst>
          </p:cNvPr>
          <p:cNvSpPr>
            <a:spLocks noGrp="1"/>
          </p:cNvSpPr>
          <p:nvPr>
            <p:ph idx="1"/>
          </p:nvPr>
        </p:nvSpPr>
        <p:spPr>
          <a:xfrm>
            <a:off x="1072267" y="3657597"/>
            <a:ext cx="6528018" cy="1320802"/>
          </a:xfrm>
        </p:spPr>
        <p:txBody>
          <a:bodyPr vert="horz" lIns="91440" tIns="45720" rIns="91440" bIns="45720" rtlCol="0" anchor="t">
            <a:normAutofit/>
          </a:bodyPr>
          <a:lstStyle/>
          <a:p>
            <a:pPr marL="0" indent="0" algn="ctr">
              <a:buNone/>
            </a:pPr>
            <a:r>
              <a:rPr lang="en-US" sz="6000">
                <a:solidFill>
                  <a:schemeClr val="tx1"/>
                </a:solidFill>
              </a:rPr>
              <a:t>Resume Screener</a:t>
            </a:r>
          </a:p>
        </p:txBody>
      </p:sp>
      <p:cxnSp>
        <p:nvCxnSpPr>
          <p:cNvPr id="51" name="Straight Connector 50">
            <a:extLst>
              <a:ext uri="{FF2B5EF4-FFF2-40B4-BE49-F238E27FC236}">
                <a16:creationId xmlns:a16="http://schemas.microsoft.com/office/drawing/2014/main" id="{EE0488CE-8E24-413E-B105-426B0506EB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8045" y="3541181"/>
            <a:ext cx="6492240" cy="0"/>
          </a:xfrm>
          <a:prstGeom prst="line">
            <a:avLst/>
          </a:prstGeom>
        </p:spPr>
        <p:style>
          <a:lnRef idx="2">
            <a:schemeClr val="accent1"/>
          </a:lnRef>
          <a:fillRef idx="0">
            <a:schemeClr val="accent1"/>
          </a:fillRef>
          <a:effectRef idx="1">
            <a:schemeClr val="accent1"/>
          </a:effectRef>
          <a:fontRef idx="minor">
            <a:schemeClr val="tx1"/>
          </a:fontRef>
        </p:style>
      </p:cxnSp>
      <p:pic>
        <p:nvPicPr>
          <p:cNvPr id="14" name="Picture 13" descr="Electronic components on a white background">
            <a:extLst>
              <a:ext uri="{FF2B5EF4-FFF2-40B4-BE49-F238E27FC236}">
                <a16:creationId xmlns:a16="http://schemas.microsoft.com/office/drawing/2014/main" id="{0B89FE60-7B07-159C-DD66-E1284E84146C}"/>
              </a:ext>
            </a:extLst>
          </p:cNvPr>
          <p:cNvPicPr>
            <a:picLocks noChangeAspect="1"/>
          </p:cNvPicPr>
          <p:nvPr/>
        </p:nvPicPr>
        <p:blipFill rotWithShape="1">
          <a:blip r:embed="rId7"/>
          <a:srcRect l="57236" r="2" b="2"/>
          <a:stretch/>
        </p:blipFill>
        <p:spPr>
          <a:xfrm>
            <a:off x="8077199" y="1041400"/>
            <a:ext cx="3059206" cy="4775200"/>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165393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601A-4B9D-2A8D-7D7E-791CFD5BE398}"/>
              </a:ext>
            </a:extLst>
          </p:cNvPr>
          <p:cNvSpPr>
            <a:spLocks noGrp="1"/>
          </p:cNvSpPr>
          <p:nvPr>
            <p:ph type="title"/>
          </p:nvPr>
        </p:nvSpPr>
        <p:spPr>
          <a:xfrm>
            <a:off x="761801" y="858983"/>
            <a:ext cx="9906799" cy="1161594"/>
          </a:xfrm>
        </p:spPr>
        <p:txBody>
          <a:bodyPr>
            <a:normAutofit/>
          </a:bodyPr>
          <a:lstStyle/>
          <a:p>
            <a:r>
              <a:rPr lang="en-US"/>
              <a:t>Statement of project Objectives</a:t>
            </a:r>
          </a:p>
        </p:txBody>
      </p:sp>
      <p:sp>
        <p:nvSpPr>
          <p:cNvPr id="15" name="Content Placeholder 2">
            <a:extLst>
              <a:ext uri="{FF2B5EF4-FFF2-40B4-BE49-F238E27FC236}">
                <a16:creationId xmlns:a16="http://schemas.microsoft.com/office/drawing/2014/main" id="{77D9ADAC-7B90-FE40-D4AB-029886CA6881}"/>
              </a:ext>
            </a:extLst>
          </p:cNvPr>
          <p:cNvSpPr>
            <a:spLocks noGrp="1"/>
          </p:cNvSpPr>
          <p:nvPr>
            <p:ph idx="1"/>
          </p:nvPr>
        </p:nvSpPr>
        <p:spPr>
          <a:xfrm>
            <a:off x="5711480" y="2257499"/>
            <a:ext cx="6010473" cy="4412741"/>
          </a:xfrm>
        </p:spPr>
        <p:txBody>
          <a:bodyPr vert="horz" lIns="91440" tIns="45720" rIns="91440" bIns="45720" rtlCol="0" anchor="ctr">
            <a:normAutofit/>
          </a:bodyPr>
          <a:lstStyle/>
          <a:p>
            <a:pPr>
              <a:lnSpc>
                <a:spcPct val="100000"/>
              </a:lnSpc>
            </a:pPr>
            <a:r>
              <a:rPr lang="en-US" sz="1700">
                <a:ea typeface="+mn-lt"/>
                <a:cs typeface="+mn-lt"/>
              </a:rPr>
              <a:t>Resume Parser aims to speed up screening process of a candidate.</a:t>
            </a:r>
          </a:p>
          <a:p>
            <a:pPr>
              <a:lnSpc>
                <a:spcPct val="100000"/>
              </a:lnSpc>
            </a:pPr>
            <a:r>
              <a:rPr lang="en-US" sz="1700">
                <a:ea typeface="+mn-lt"/>
                <a:cs typeface="+mn-lt"/>
              </a:rPr>
              <a:t> In the recruitment process, it is inefficient, slow, and costly to scan with hundreds of resumes one by one based on the skill-set. </a:t>
            </a:r>
          </a:p>
          <a:p>
            <a:pPr>
              <a:lnSpc>
                <a:spcPct val="100000"/>
              </a:lnSpc>
            </a:pPr>
            <a:r>
              <a:rPr lang="en-US" sz="1700">
                <a:ea typeface="+mn-lt"/>
                <a:cs typeface="+mn-lt"/>
              </a:rPr>
              <a:t>Resume parser automates the screening. </a:t>
            </a:r>
          </a:p>
          <a:p>
            <a:pPr>
              <a:lnSpc>
                <a:spcPct val="100000"/>
              </a:lnSpc>
            </a:pPr>
            <a:r>
              <a:rPr lang="en-US" sz="1700">
                <a:ea typeface="+mn-lt"/>
                <a:cs typeface="+mn-lt"/>
              </a:rPr>
              <a:t>Resume parsing is tricky. There are hundreds of ways of doing it. Our Resume screener aims to speed up screening process of a candidate. Given a bulk of resumes, a Resume Screener outputs the top N candidates for the described role.</a:t>
            </a:r>
            <a:endParaRPr lang="en-US" sz="1700"/>
          </a:p>
        </p:txBody>
      </p:sp>
      <p:pic>
        <p:nvPicPr>
          <p:cNvPr id="21" name="Picture 20" descr="A computer with many hands holding papers&#10;&#10;Description automatically generated">
            <a:extLst>
              <a:ext uri="{FF2B5EF4-FFF2-40B4-BE49-F238E27FC236}">
                <a16:creationId xmlns:a16="http://schemas.microsoft.com/office/drawing/2014/main" id="{728D430F-1AF7-AC6B-D7D3-3CE742CA4B0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832" y="2273556"/>
            <a:ext cx="5501149" cy="4498565"/>
          </a:xfrm>
          <a:prstGeom prst="rect">
            <a:avLst/>
          </a:prstGeom>
        </p:spPr>
      </p:pic>
      <p:sp>
        <p:nvSpPr>
          <p:cNvPr id="22" name="TextBox 21">
            <a:extLst>
              <a:ext uri="{FF2B5EF4-FFF2-40B4-BE49-F238E27FC236}">
                <a16:creationId xmlns:a16="http://schemas.microsoft.com/office/drawing/2014/main" id="{E32CA630-A42D-63C2-63C4-80C43A7CC126}"/>
              </a:ext>
            </a:extLst>
          </p:cNvPr>
          <p:cNvSpPr txBox="1"/>
          <p:nvPr/>
        </p:nvSpPr>
        <p:spPr>
          <a:xfrm>
            <a:off x="-9832" y="5616832"/>
            <a:ext cx="3940279" cy="428112"/>
          </a:xfrm>
          <a:prstGeom prst="rect">
            <a:avLst/>
          </a:prstGeom>
        </p:spPr>
        <p:txBody>
          <a:bodyPr lIns="91440" tIns="45720" rIns="91440" bIns="45720" anchor="t">
            <a:normAutofit/>
          </a:bodyPr>
          <a:lstStyle/>
          <a:p>
            <a:endParaRPr lang="en-US"/>
          </a:p>
        </p:txBody>
      </p:sp>
    </p:spTree>
    <p:extLst>
      <p:ext uri="{BB962C8B-B14F-4D97-AF65-F5344CB8AC3E}">
        <p14:creationId xmlns:p14="http://schemas.microsoft.com/office/powerpoint/2010/main" val="2554013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en placed on top of a signature line">
            <a:extLst>
              <a:ext uri="{FF2B5EF4-FFF2-40B4-BE49-F238E27FC236}">
                <a16:creationId xmlns:a16="http://schemas.microsoft.com/office/drawing/2014/main" id="{C11C5655-A907-FF5C-5150-B54364AADEAF}"/>
              </a:ext>
            </a:extLst>
          </p:cNvPr>
          <p:cNvPicPr>
            <a:picLocks noChangeAspect="1"/>
          </p:cNvPicPr>
          <p:nvPr/>
        </p:nvPicPr>
        <p:blipFill rotWithShape="1">
          <a:blip r:embed="rId2"/>
          <a:srcRect l="52435" r="468" b="-4"/>
          <a:stretch/>
        </p:blipFill>
        <p:spPr>
          <a:xfrm>
            <a:off x="20" y="-2"/>
            <a:ext cx="4845848" cy="6858002"/>
          </a:xfrm>
          <a:prstGeom prst="rect">
            <a:avLst/>
          </a:prstGeom>
        </p:spPr>
      </p:pic>
      <p:sp>
        <p:nvSpPr>
          <p:cNvPr id="2" name="Title 1">
            <a:extLst>
              <a:ext uri="{FF2B5EF4-FFF2-40B4-BE49-F238E27FC236}">
                <a16:creationId xmlns:a16="http://schemas.microsoft.com/office/drawing/2014/main" id="{8C438619-411A-B669-3F4A-F616B8355552}"/>
              </a:ext>
            </a:extLst>
          </p:cNvPr>
          <p:cNvSpPr>
            <a:spLocks noGrp="1"/>
          </p:cNvSpPr>
          <p:nvPr>
            <p:ph type="title"/>
          </p:nvPr>
        </p:nvSpPr>
        <p:spPr>
          <a:xfrm>
            <a:off x="5606552" y="858982"/>
            <a:ext cx="4369757" cy="2129878"/>
          </a:xfrm>
        </p:spPr>
        <p:txBody>
          <a:bodyPr>
            <a:normAutofit/>
          </a:bodyPr>
          <a:lstStyle/>
          <a:p>
            <a:r>
              <a:rPr lang="en-US"/>
              <a:t>Statement of Value</a:t>
            </a:r>
          </a:p>
        </p:txBody>
      </p:sp>
      <p:sp>
        <p:nvSpPr>
          <p:cNvPr id="3" name="Content Placeholder 2">
            <a:extLst>
              <a:ext uri="{FF2B5EF4-FFF2-40B4-BE49-F238E27FC236}">
                <a16:creationId xmlns:a16="http://schemas.microsoft.com/office/drawing/2014/main" id="{FFF6795C-0856-569E-3E24-1117978DB7F5}"/>
              </a:ext>
            </a:extLst>
          </p:cNvPr>
          <p:cNvSpPr>
            <a:spLocks noGrp="1"/>
          </p:cNvSpPr>
          <p:nvPr>
            <p:ph idx="1"/>
          </p:nvPr>
        </p:nvSpPr>
        <p:spPr>
          <a:xfrm>
            <a:off x="5606552" y="3467499"/>
            <a:ext cx="5012796" cy="2544416"/>
          </a:xfrm>
        </p:spPr>
        <p:txBody>
          <a:bodyPr vert="horz" lIns="91440" tIns="45720" rIns="91440" bIns="45720" rtlCol="0" anchor="t">
            <a:normAutofit lnSpcReduction="10000"/>
          </a:bodyPr>
          <a:lstStyle/>
          <a:p>
            <a:r>
              <a:rPr lang="en-US">
                <a:ea typeface="+mn-lt"/>
                <a:cs typeface="+mn-lt"/>
              </a:rPr>
              <a:t>1.Speeding up the recruitment process.</a:t>
            </a:r>
          </a:p>
          <a:p>
            <a:r>
              <a:rPr lang="en-US">
                <a:ea typeface="+mn-lt"/>
                <a:cs typeface="+mn-lt"/>
              </a:rPr>
              <a:t>2.Spend more time on the best candidates.</a:t>
            </a:r>
          </a:p>
          <a:p>
            <a:r>
              <a:rPr lang="en-US">
                <a:ea typeface="+mn-lt"/>
                <a:cs typeface="+mn-lt"/>
              </a:rPr>
              <a:t>3.Increased automation, reaching best candidates</a:t>
            </a:r>
            <a:endParaRPr lang="en-US"/>
          </a:p>
        </p:txBody>
      </p:sp>
    </p:spTree>
    <p:extLst>
      <p:ext uri="{BB962C8B-B14F-4D97-AF65-F5344CB8AC3E}">
        <p14:creationId xmlns:p14="http://schemas.microsoft.com/office/powerpoint/2010/main" val="2418445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D5E9-AE6E-5AAE-B7DE-0D0F90398A98}"/>
              </a:ext>
            </a:extLst>
          </p:cNvPr>
          <p:cNvSpPr>
            <a:spLocks noGrp="1"/>
          </p:cNvSpPr>
          <p:nvPr>
            <p:ph type="title"/>
          </p:nvPr>
        </p:nvSpPr>
        <p:spPr>
          <a:xfrm>
            <a:off x="761801" y="858982"/>
            <a:ext cx="9589765" cy="1432273"/>
          </a:xfrm>
        </p:spPr>
        <p:txBody>
          <a:bodyPr>
            <a:normAutofit/>
          </a:bodyPr>
          <a:lstStyle/>
          <a:p>
            <a:r>
              <a:rPr lang="en-US"/>
              <a:t>State of Art </a:t>
            </a:r>
          </a:p>
        </p:txBody>
      </p:sp>
      <p:sp>
        <p:nvSpPr>
          <p:cNvPr id="3" name="Content Placeholder 2">
            <a:extLst>
              <a:ext uri="{FF2B5EF4-FFF2-40B4-BE49-F238E27FC236}">
                <a16:creationId xmlns:a16="http://schemas.microsoft.com/office/drawing/2014/main" id="{38B75082-7DDF-E9EF-7EFA-383B143F6DF8}"/>
              </a:ext>
            </a:extLst>
          </p:cNvPr>
          <p:cNvSpPr>
            <a:spLocks noGrp="1"/>
          </p:cNvSpPr>
          <p:nvPr>
            <p:ph idx="1"/>
          </p:nvPr>
        </p:nvSpPr>
        <p:spPr>
          <a:xfrm>
            <a:off x="1118416" y="2605621"/>
            <a:ext cx="9590349" cy="3031390"/>
          </a:xfrm>
        </p:spPr>
        <p:txBody>
          <a:bodyPr vert="horz" lIns="91440" tIns="45720" rIns="91440" bIns="45720" rtlCol="0">
            <a:noAutofit/>
          </a:bodyPr>
          <a:lstStyle/>
          <a:p>
            <a:pPr marL="0" indent="0">
              <a:lnSpc>
                <a:spcPct val="100000"/>
              </a:lnSpc>
              <a:buNone/>
            </a:pPr>
            <a:r>
              <a:rPr lang="en-US" sz="1400" dirty="0"/>
              <a:t>1.Keyword-Based Screening in ATS:</a:t>
            </a:r>
          </a:p>
          <a:p>
            <a:pPr marL="0" indent="0">
              <a:lnSpc>
                <a:spcPct val="100000"/>
              </a:lnSpc>
              <a:buNone/>
            </a:pPr>
            <a:r>
              <a:rPr lang="en-US" sz="1400" dirty="0"/>
              <a:t>Traditional ATS systems heavily rely on keyword-based screening, where resumes are matched against a predefined set of keywords and phrases relevant to the job description. While this method simplifies the screening process, it may result in a lack of nuance and context understanding.</a:t>
            </a:r>
          </a:p>
          <a:p>
            <a:pPr marL="0" indent="0">
              <a:lnSpc>
                <a:spcPct val="100000"/>
              </a:lnSpc>
              <a:buNone/>
            </a:pPr>
            <a:r>
              <a:rPr lang="en-US" sz="1400" dirty="0"/>
              <a:t>2.Integration of Advanced Technologies in ATS:</a:t>
            </a:r>
          </a:p>
          <a:p>
            <a:pPr marL="0" indent="0">
              <a:lnSpc>
                <a:spcPct val="100000"/>
              </a:lnSpc>
              <a:buNone/>
            </a:pPr>
            <a:r>
              <a:rPr lang="en-US" sz="1400" dirty="0"/>
              <a:t>More sophisticated ATS systems are now integrating machine learning (ML) and natural language processing (NLP) techniques. This technological advancement enables a deeper understanding of context and semantics within resumes, facilitating a more nuanced and comprehensive evaluation of candidate profiles.</a:t>
            </a:r>
          </a:p>
          <a:p>
            <a:pPr marL="0" indent="0">
              <a:lnSpc>
                <a:spcPct val="100000"/>
              </a:lnSpc>
              <a:buNone/>
            </a:pPr>
            <a:r>
              <a:rPr lang="en-US" sz="1400" dirty="0"/>
              <a:t>3.Customization and Personalization Features:</a:t>
            </a:r>
          </a:p>
          <a:p>
            <a:pPr marL="0" indent="0">
              <a:lnSpc>
                <a:spcPct val="100000"/>
              </a:lnSpc>
              <a:buNone/>
            </a:pPr>
            <a:r>
              <a:rPr lang="en-US" sz="1400" dirty="0"/>
              <a:t>Leading ATS providers recognize the importance of customization and personalization. They offer features that empower organizations to tailor their screening criteria and workflows according to their specific hiring needs. This customization ensures that the ATS aligns seamlessly with an organization's unique requirements, enhancing the effectiveness of the hiring process.</a:t>
            </a:r>
          </a:p>
          <a:p>
            <a:pPr marL="0" indent="0">
              <a:lnSpc>
                <a:spcPct val="100000"/>
              </a:lnSpc>
              <a:buNone/>
            </a:pPr>
            <a:endParaRPr lang="en-US" sz="1400" dirty="0"/>
          </a:p>
          <a:p>
            <a:pPr marL="0" indent="0">
              <a:lnSpc>
                <a:spcPct val="100000"/>
              </a:lnSpc>
              <a:buNone/>
            </a:pPr>
            <a:endParaRPr lang="en-US" sz="1400" dirty="0"/>
          </a:p>
          <a:p>
            <a:pPr marL="0" indent="0">
              <a:lnSpc>
                <a:spcPct val="100000"/>
              </a:lnSpc>
              <a:buNone/>
            </a:pPr>
            <a:endParaRPr lang="en-US" sz="1400" dirty="0"/>
          </a:p>
          <a:p>
            <a:pPr marL="0" indent="0">
              <a:lnSpc>
                <a:spcPct val="100000"/>
              </a:lnSpc>
              <a:buNone/>
            </a:pPr>
            <a:endParaRPr lang="en-US" sz="1400" dirty="0"/>
          </a:p>
          <a:p>
            <a:pPr marL="0" indent="0">
              <a:lnSpc>
                <a:spcPct val="100000"/>
              </a:lnSpc>
              <a:buNone/>
            </a:pPr>
            <a:endParaRPr lang="en-US" sz="1400" dirty="0"/>
          </a:p>
        </p:txBody>
      </p:sp>
    </p:spTree>
    <p:extLst>
      <p:ext uri="{BB962C8B-B14F-4D97-AF65-F5344CB8AC3E}">
        <p14:creationId xmlns:p14="http://schemas.microsoft.com/office/powerpoint/2010/main" val="228317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EDC5-2E28-93FF-41FA-2961724CF348}"/>
              </a:ext>
            </a:extLst>
          </p:cNvPr>
          <p:cNvSpPr>
            <a:spLocks noGrp="1"/>
          </p:cNvSpPr>
          <p:nvPr>
            <p:ph type="title"/>
          </p:nvPr>
        </p:nvSpPr>
        <p:spPr>
          <a:xfrm>
            <a:off x="761801" y="858982"/>
            <a:ext cx="9589765" cy="1432273"/>
          </a:xfrm>
        </p:spPr>
        <p:txBody>
          <a:bodyPr>
            <a:normAutofit/>
          </a:bodyPr>
          <a:lstStyle/>
          <a:p>
            <a:r>
              <a:rPr lang="en-US"/>
              <a:t>Relevant works</a:t>
            </a:r>
          </a:p>
        </p:txBody>
      </p:sp>
      <p:sp>
        <p:nvSpPr>
          <p:cNvPr id="3" name="Content Placeholder 2">
            <a:extLst>
              <a:ext uri="{FF2B5EF4-FFF2-40B4-BE49-F238E27FC236}">
                <a16:creationId xmlns:a16="http://schemas.microsoft.com/office/drawing/2014/main" id="{6B82673E-5FC8-5504-9132-498EC5874950}"/>
              </a:ext>
            </a:extLst>
          </p:cNvPr>
          <p:cNvSpPr>
            <a:spLocks noGrp="1"/>
          </p:cNvSpPr>
          <p:nvPr>
            <p:ph idx="1"/>
          </p:nvPr>
        </p:nvSpPr>
        <p:spPr>
          <a:xfrm>
            <a:off x="761800" y="2980525"/>
            <a:ext cx="9590349" cy="3031390"/>
          </a:xfrm>
        </p:spPr>
        <p:txBody>
          <a:bodyPr vert="horz" lIns="91440" tIns="45720" rIns="91440" bIns="45720" rtlCol="0">
            <a:normAutofit/>
          </a:bodyPr>
          <a:lstStyle/>
          <a:p>
            <a:r>
              <a:rPr lang="en-US" b="1">
                <a:ea typeface="+mn-lt"/>
                <a:cs typeface="+mn-lt"/>
              </a:rPr>
              <a:t>Google for Jobs</a:t>
            </a:r>
            <a:r>
              <a:rPr lang="en-US">
                <a:ea typeface="+mn-lt"/>
                <a:cs typeface="+mn-lt"/>
              </a:rPr>
              <a:t>:</a:t>
            </a:r>
            <a:endParaRPr lang="en-US"/>
          </a:p>
          <a:p>
            <a:pPr marL="514350" lvl="1" indent="-285750">
              <a:buFont typeface="Arial"/>
              <a:buChar char="•"/>
            </a:pPr>
            <a:r>
              <a:rPr lang="en-US">
                <a:ea typeface="+mn-lt"/>
                <a:cs typeface="+mn-lt"/>
              </a:rPr>
              <a:t>Google has introduced its own job search platform that incorporates AI and machine learning for matching job seekers with job postings, effectively functioning as an ATS.</a:t>
            </a:r>
            <a:endParaRPr lang="en-US"/>
          </a:p>
          <a:p>
            <a:pPr>
              <a:buFont typeface="Arial"/>
              <a:buChar char="•"/>
            </a:pPr>
            <a:r>
              <a:rPr lang="en-US" b="1">
                <a:ea typeface="+mn-lt"/>
                <a:cs typeface="+mn-lt"/>
              </a:rPr>
              <a:t>LinkedIn Talent Solutions</a:t>
            </a:r>
            <a:r>
              <a:rPr lang="en-US">
                <a:ea typeface="+mn-lt"/>
                <a:cs typeface="+mn-lt"/>
              </a:rPr>
              <a:t>:</a:t>
            </a:r>
            <a:endParaRPr lang="en-US"/>
          </a:p>
          <a:p>
            <a:pPr marL="514350" lvl="1" indent="-285750">
              <a:buFont typeface="Arial"/>
              <a:buChar char="•"/>
            </a:pPr>
            <a:r>
              <a:rPr lang="en-US">
                <a:ea typeface="+mn-lt"/>
                <a:cs typeface="+mn-lt"/>
              </a:rPr>
              <a:t>LinkedIn's suite of recruiting tools includes an ATS that uses AI and NLP to help organizations find and manage candidates more efficiently.</a:t>
            </a:r>
            <a:endParaRPr lang="en-US"/>
          </a:p>
          <a:p>
            <a:endParaRPr lang="en-US"/>
          </a:p>
        </p:txBody>
      </p:sp>
    </p:spTree>
    <p:extLst>
      <p:ext uri="{BB962C8B-B14F-4D97-AF65-F5344CB8AC3E}">
        <p14:creationId xmlns:p14="http://schemas.microsoft.com/office/powerpoint/2010/main" val="1150580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9FFD2-66D0-C0D2-3005-0A30BEC7A0C2}"/>
              </a:ext>
            </a:extLst>
          </p:cNvPr>
          <p:cNvSpPr>
            <a:spLocks noGrp="1"/>
          </p:cNvSpPr>
          <p:nvPr>
            <p:ph type="title"/>
          </p:nvPr>
        </p:nvSpPr>
        <p:spPr>
          <a:xfrm>
            <a:off x="761801" y="858982"/>
            <a:ext cx="9589765" cy="1432273"/>
          </a:xfrm>
        </p:spPr>
        <p:txBody>
          <a:bodyPr>
            <a:normAutofit/>
          </a:bodyPr>
          <a:lstStyle/>
          <a:p>
            <a:r>
              <a:rPr lang="en-US"/>
              <a:t>Approach</a:t>
            </a:r>
          </a:p>
        </p:txBody>
      </p:sp>
      <p:sp>
        <p:nvSpPr>
          <p:cNvPr id="3" name="Content Placeholder 2">
            <a:extLst>
              <a:ext uri="{FF2B5EF4-FFF2-40B4-BE49-F238E27FC236}">
                <a16:creationId xmlns:a16="http://schemas.microsoft.com/office/drawing/2014/main" id="{ABF6DE08-EC8B-2D96-74EC-9AE282162A45}"/>
              </a:ext>
            </a:extLst>
          </p:cNvPr>
          <p:cNvSpPr>
            <a:spLocks noGrp="1"/>
          </p:cNvSpPr>
          <p:nvPr>
            <p:ph idx="1"/>
          </p:nvPr>
        </p:nvSpPr>
        <p:spPr>
          <a:xfrm>
            <a:off x="987422" y="2291255"/>
            <a:ext cx="10217155" cy="3609035"/>
          </a:xfrm>
        </p:spPr>
        <p:txBody>
          <a:bodyPr vert="horz" lIns="91440" tIns="45720" rIns="91440" bIns="45720" rtlCol="0" anchor="t">
            <a:noAutofit/>
          </a:bodyPr>
          <a:lstStyle/>
          <a:p>
            <a:pPr marL="0" indent="0">
              <a:lnSpc>
                <a:spcPct val="100000"/>
              </a:lnSpc>
              <a:buNone/>
            </a:pPr>
            <a:r>
              <a:rPr lang="en-US" sz="1800" dirty="0"/>
              <a:t>Text Extraction: Utilize docx2txt and </a:t>
            </a:r>
            <a:r>
              <a:rPr lang="en-US" sz="1800" dirty="0" err="1"/>
              <a:t>pdfminer.six</a:t>
            </a:r>
            <a:r>
              <a:rPr lang="en-US" sz="1800" dirty="0"/>
              <a:t> to extract text content from DOCX and PDF files, respectively. This ensures that the textual information from different resume formats is captured.</a:t>
            </a:r>
          </a:p>
          <a:p>
            <a:pPr marL="0" indent="0">
              <a:lnSpc>
                <a:spcPct val="100000"/>
              </a:lnSpc>
              <a:buNone/>
            </a:pPr>
            <a:r>
              <a:rPr lang="en-US" sz="1800" dirty="0"/>
              <a:t>NLP Processing with NLTK: Leverage NLTK for NLP tasks such as text preprocessing. This can involve filtering out </a:t>
            </a:r>
            <a:r>
              <a:rPr lang="en-US" sz="1800" dirty="0" err="1"/>
              <a:t>stopwords</a:t>
            </a:r>
            <a:r>
              <a:rPr lang="en-US" sz="1800" dirty="0"/>
              <a:t>, tokenizing the text, and stemming to obtain a clean and standardized representation of the textual content.</a:t>
            </a:r>
          </a:p>
          <a:p>
            <a:pPr marL="0" indent="0">
              <a:lnSpc>
                <a:spcPct val="100000"/>
              </a:lnSpc>
              <a:buNone/>
            </a:pPr>
            <a:r>
              <a:rPr lang="en-US" sz="1800" dirty="0"/>
              <a:t>Matching to Job Descriptions: Implement NLP capabilities to match extracted resume text with job descriptions. This involves identifying relevant skills, experiences, and qualifications within the resumes and comparing them to the requirements specified in job descriptions.</a:t>
            </a:r>
          </a:p>
          <a:p>
            <a:pPr marL="0" indent="0">
              <a:lnSpc>
                <a:spcPct val="100000"/>
              </a:lnSpc>
              <a:buNone/>
            </a:pPr>
            <a:r>
              <a:rPr lang="en-US" sz="1800" dirty="0"/>
              <a:t>Overall Functionality: The combination of text extraction tools and NLTK provides a robust foundation for building a resume screener with NLP capabilities. The approach ensures that the system can handle various resume formats, preprocess the text effectively, and perform NLP tasks to match candidates with job requirements.</a:t>
            </a:r>
          </a:p>
        </p:txBody>
      </p:sp>
    </p:spTree>
    <p:extLst>
      <p:ext uri="{BB962C8B-B14F-4D97-AF65-F5344CB8AC3E}">
        <p14:creationId xmlns:p14="http://schemas.microsoft.com/office/powerpoint/2010/main" val="74319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3940-4D09-51D8-D75C-B9B8B9CF4ED9}"/>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2466FAF9-F169-35C7-FB09-5D2A5B42BE4D}"/>
              </a:ext>
            </a:extLst>
          </p:cNvPr>
          <p:cNvSpPr>
            <a:spLocks noGrp="1"/>
          </p:cNvSpPr>
          <p:nvPr>
            <p:ph idx="1"/>
          </p:nvPr>
        </p:nvSpPr>
        <p:spPr/>
        <p:txBody>
          <a:bodyPr/>
          <a:lstStyle/>
          <a:p>
            <a:r>
              <a:rPr lang="en-US" dirty="0"/>
              <a:t>Universal Sentence Encoder (USE):</a:t>
            </a:r>
          </a:p>
          <a:p>
            <a:pPr marL="0" indent="0">
              <a:buNone/>
            </a:pPr>
            <a:r>
              <a:rPr lang="en-US" dirty="0"/>
              <a:t>Usage: Developed by Google, USE provides sentence-level embeddings. You can use pre-trained USE models to encode both resumes and job descriptions and measure similarity.</a:t>
            </a:r>
          </a:p>
        </p:txBody>
      </p:sp>
    </p:spTree>
    <p:extLst>
      <p:ext uri="{BB962C8B-B14F-4D97-AF65-F5344CB8AC3E}">
        <p14:creationId xmlns:p14="http://schemas.microsoft.com/office/powerpoint/2010/main" val="2613871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431F-6905-AEE4-21F4-475E6E6FF8CB}"/>
              </a:ext>
            </a:extLst>
          </p:cNvPr>
          <p:cNvSpPr>
            <a:spLocks noGrp="1"/>
          </p:cNvSpPr>
          <p:nvPr>
            <p:ph type="title"/>
          </p:nvPr>
        </p:nvSpPr>
        <p:spPr>
          <a:xfrm>
            <a:off x="6735890" y="858982"/>
            <a:ext cx="4310743" cy="2129878"/>
          </a:xfrm>
        </p:spPr>
        <p:txBody>
          <a:bodyPr>
            <a:normAutofit/>
          </a:bodyPr>
          <a:lstStyle/>
          <a:p>
            <a:r>
              <a:rPr lang="en-US"/>
              <a:t>Datasets</a:t>
            </a:r>
          </a:p>
        </p:txBody>
      </p:sp>
      <p:sp>
        <p:nvSpPr>
          <p:cNvPr id="3" name="Content Placeholder 2">
            <a:extLst>
              <a:ext uri="{FF2B5EF4-FFF2-40B4-BE49-F238E27FC236}">
                <a16:creationId xmlns:a16="http://schemas.microsoft.com/office/drawing/2014/main" id="{45F61D87-A664-4346-CDF8-7E15583829B1}"/>
              </a:ext>
            </a:extLst>
          </p:cNvPr>
          <p:cNvSpPr>
            <a:spLocks noGrp="1"/>
          </p:cNvSpPr>
          <p:nvPr>
            <p:ph idx="1"/>
          </p:nvPr>
        </p:nvSpPr>
        <p:spPr>
          <a:xfrm>
            <a:off x="6502374" y="2754660"/>
            <a:ext cx="4296697" cy="2544416"/>
          </a:xfrm>
        </p:spPr>
        <p:txBody>
          <a:bodyPr vert="horz" lIns="91440" tIns="45720" rIns="91440" bIns="45720" rtlCol="0">
            <a:normAutofit fontScale="92500" lnSpcReduction="20000"/>
          </a:bodyPr>
          <a:lstStyle/>
          <a:p>
            <a:pPr marL="0" indent="0">
              <a:buNone/>
            </a:pPr>
            <a:r>
              <a:rPr lang="en-US" dirty="0">
                <a:ea typeface="+mn-lt"/>
                <a:cs typeface="+mn-lt"/>
                <a:hlinkClick r:id="rId2"/>
              </a:rPr>
              <a:t>Test Dataset</a:t>
            </a:r>
          </a:p>
          <a:p>
            <a:pPr marL="0" indent="0">
              <a:buNone/>
            </a:pPr>
            <a:r>
              <a:rPr lang="en-US" dirty="0">
                <a:ea typeface="+mn-lt"/>
                <a:cs typeface="+mn-lt"/>
                <a:hlinkClick r:id="rId2"/>
              </a:rPr>
              <a:t>https://www.kaggle.com/datasets/gauravduttakiit/resume-dataset</a:t>
            </a:r>
            <a:endParaRPr lang="en-US" dirty="0">
              <a:ea typeface="+mn-lt"/>
              <a:cs typeface="+mn-lt"/>
            </a:endParaRPr>
          </a:p>
          <a:p>
            <a:pPr marL="0" indent="0">
              <a:buNone/>
            </a:pPr>
            <a:r>
              <a:rPr lang="en-US" b="0" i="0" dirty="0">
                <a:solidFill>
                  <a:srgbClr val="000000"/>
                </a:solidFill>
                <a:effectLst/>
                <a:latin typeface="Helvetica Neue"/>
              </a:rPr>
              <a:t>Training Dataset</a:t>
            </a:r>
          </a:p>
          <a:p>
            <a:pPr marL="0" indent="0">
              <a:buNone/>
            </a:pPr>
            <a:r>
              <a:rPr lang="en-US" b="0" i="0" dirty="0">
                <a:solidFill>
                  <a:srgbClr val="000000"/>
                </a:solidFill>
                <a:effectLst/>
                <a:latin typeface="Helvetica Neue"/>
              </a:rPr>
              <a:t> </a:t>
            </a:r>
            <a:r>
              <a:rPr lang="en-US" b="0" i="0" u="sng" dirty="0">
                <a:solidFill>
                  <a:srgbClr val="296EAA"/>
                </a:solidFill>
                <a:effectLst/>
                <a:latin typeface="Helvetica Neue"/>
                <a:hlinkClick r:id="rId3"/>
              </a:rPr>
              <a:t>https://www.kaggle.com/datasets/snehaanbhawal/resume-dataset</a:t>
            </a:r>
            <a:endParaRPr lang="en-US" dirty="0"/>
          </a:p>
        </p:txBody>
      </p:sp>
      <p:pic>
        <p:nvPicPr>
          <p:cNvPr id="4" name="Picture 3" descr="A screenshot of a computer&#10;&#10;Description automatically generated">
            <a:extLst>
              <a:ext uri="{FF2B5EF4-FFF2-40B4-BE49-F238E27FC236}">
                <a16:creationId xmlns:a16="http://schemas.microsoft.com/office/drawing/2014/main" id="{D165FB0B-648A-748C-2B7A-F4804DA5C0B5}"/>
              </a:ext>
            </a:extLst>
          </p:cNvPr>
          <p:cNvPicPr>
            <a:picLocks noChangeAspect="1"/>
          </p:cNvPicPr>
          <p:nvPr/>
        </p:nvPicPr>
        <p:blipFill>
          <a:blip r:embed="rId4"/>
          <a:stretch>
            <a:fillRect/>
          </a:stretch>
        </p:blipFill>
        <p:spPr>
          <a:xfrm>
            <a:off x="881454" y="857054"/>
            <a:ext cx="4368744" cy="5154861"/>
          </a:xfrm>
          <a:prstGeom prst="rect">
            <a:avLst/>
          </a:prstGeom>
        </p:spPr>
      </p:pic>
    </p:spTree>
    <p:extLst>
      <p:ext uri="{BB962C8B-B14F-4D97-AF65-F5344CB8AC3E}">
        <p14:creationId xmlns:p14="http://schemas.microsoft.com/office/powerpoint/2010/main" val="20030126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894</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Garamond</vt:lpstr>
      <vt:lpstr>Helvetica Neue</vt:lpstr>
      <vt:lpstr>Organic</vt:lpstr>
      <vt:lpstr>Team Members  </vt:lpstr>
      <vt:lpstr>Project Topic: </vt:lpstr>
      <vt:lpstr>Statement of project Objectives</vt:lpstr>
      <vt:lpstr>Statement of Value</vt:lpstr>
      <vt:lpstr>State of Art </vt:lpstr>
      <vt:lpstr>Relevant works</vt:lpstr>
      <vt:lpstr>Approach</vt:lpstr>
      <vt:lpstr>Approach</vt:lpstr>
      <vt:lpstr>Datasets</vt:lpstr>
      <vt:lpstr>Deliverables</vt:lpstr>
      <vt:lpstr>Evaluation Methodology</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varma alluri</dc:creator>
  <cp:lastModifiedBy>Alluri, Sai Venkata Ajay Varma</cp:lastModifiedBy>
  <cp:revision>24</cp:revision>
  <dcterms:created xsi:type="dcterms:W3CDTF">2023-10-31T01:11:52Z</dcterms:created>
  <dcterms:modified xsi:type="dcterms:W3CDTF">2023-11-29T01:04:13Z</dcterms:modified>
</cp:coreProperties>
</file>