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5" r:id="rId7"/>
    <p:sldId id="261" r:id="rId8"/>
    <p:sldId id="260"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1CBBC-344B-C8A0-A5C4-04C5D70BED3E}" v="445" dt="2023-11-02T01:17:28.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lectronics.stackexchange.com/questions/33177/options-for-object-track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982AD441-FD65-3ABA-7327-33AB491D4177}"/>
              </a:ext>
            </a:extLst>
          </p:cNvPr>
          <p:cNvPicPr>
            <a:picLocks noChangeAspect="1"/>
          </p:cNvPicPr>
          <p:nvPr/>
        </p:nvPicPr>
        <p:blipFill rotWithShape="1">
          <a:blip r:embed="rId2"/>
          <a:srcRect t="2517" r="13818" b="6574"/>
          <a:stretch/>
        </p:blipFill>
        <p:spPr>
          <a:xfrm>
            <a:off x="3523488" y="10"/>
            <a:ext cx="8668512" cy="6857990"/>
          </a:xfrm>
          <a:prstGeom prst="rect">
            <a:avLst/>
          </a:prstGeom>
        </p:spPr>
      </p:pic>
      <p:sp>
        <p:nvSpPr>
          <p:cNvPr id="61" name="Rectangle 6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solidFill>
                  <a:schemeClr val="bg1"/>
                </a:solidFill>
                <a:cs typeface="Calibri Light"/>
              </a:rPr>
              <a:t>Team Members:</a:t>
            </a:r>
            <a:br>
              <a:rPr lang="en-US" sz="4800">
                <a:solidFill>
                  <a:schemeClr val="bg1"/>
                </a:solidFill>
                <a:cs typeface="Calibri Light"/>
              </a:rPr>
            </a:br>
            <a:endParaRPr lang="en-US" sz="4800">
              <a:solidFill>
                <a:schemeClr val="bg1"/>
              </a:solidFill>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dirty="0">
                <a:solidFill>
                  <a:schemeClr val="bg1"/>
                </a:solidFill>
                <a:cs typeface="Calibri"/>
              </a:rPr>
              <a:t>Srividya Chekuri</a:t>
            </a:r>
          </a:p>
          <a:p>
            <a:pPr algn="l"/>
            <a:r>
              <a:rPr lang="en-US" sz="2000">
                <a:solidFill>
                  <a:schemeClr val="bg1"/>
                </a:solidFill>
                <a:cs typeface="Calibri"/>
              </a:rPr>
              <a:t>Sai Venkata Ajay Varma Alluri</a:t>
            </a:r>
          </a:p>
          <a:p>
            <a:pPr algn="l"/>
            <a:endParaRPr lang="en-US" sz="2000">
              <a:solidFill>
                <a:schemeClr val="bg1"/>
              </a:solidFill>
              <a:cs typeface="Calibri"/>
            </a:endParaRPr>
          </a:p>
        </p:txBody>
      </p:sp>
      <p:sp>
        <p:nvSpPr>
          <p:cNvPr id="62" name="Rectangle 6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3" name="Rectangle 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0375-C3D1-981D-F626-A386774D78A5}"/>
              </a:ext>
            </a:extLst>
          </p:cNvPr>
          <p:cNvSpPr>
            <a:spLocks noGrp="1"/>
          </p:cNvSpPr>
          <p:nvPr>
            <p:ph type="title"/>
          </p:nvPr>
        </p:nvSpPr>
        <p:spPr>
          <a:xfrm>
            <a:off x="876692" y="741391"/>
            <a:ext cx="5479719" cy="1616203"/>
          </a:xfrm>
        </p:spPr>
        <p:txBody>
          <a:bodyPr anchor="b">
            <a:normAutofit/>
          </a:bodyPr>
          <a:lstStyle/>
          <a:p>
            <a:r>
              <a:rPr lang="en-US" sz="3200">
                <a:cs typeface="Calibri Light"/>
              </a:rPr>
              <a:t>Evaluation Methodology</a:t>
            </a:r>
            <a:endParaRPr lang="en-US" sz="3200"/>
          </a:p>
        </p:txBody>
      </p:sp>
      <p:sp>
        <p:nvSpPr>
          <p:cNvPr id="3" name="Content Placeholder 2">
            <a:extLst>
              <a:ext uri="{FF2B5EF4-FFF2-40B4-BE49-F238E27FC236}">
                <a16:creationId xmlns:a16="http://schemas.microsoft.com/office/drawing/2014/main" id="{7A6E01D0-D8D1-998A-C7B3-7035576888B8}"/>
              </a:ext>
            </a:extLst>
          </p:cNvPr>
          <p:cNvSpPr>
            <a:spLocks noGrp="1"/>
          </p:cNvSpPr>
          <p:nvPr>
            <p:ph idx="1"/>
          </p:nvPr>
        </p:nvSpPr>
        <p:spPr>
          <a:xfrm>
            <a:off x="876692" y="2533476"/>
            <a:ext cx="5479719" cy="3447832"/>
          </a:xfrm>
        </p:spPr>
        <p:txBody>
          <a:bodyPr vert="horz" lIns="91440" tIns="45720" rIns="91440" bIns="45720" rtlCol="0" anchor="t">
            <a:normAutofit/>
          </a:bodyPr>
          <a:lstStyle/>
          <a:p>
            <a:pPr marL="0" indent="0">
              <a:buNone/>
            </a:pPr>
            <a:r>
              <a:rPr lang="en-US" sz="1700" b="1" dirty="0">
                <a:ea typeface="+mn-lt"/>
                <a:cs typeface="+mn-lt"/>
              </a:rPr>
              <a:t>Accuracy Metrics</a:t>
            </a:r>
            <a:r>
              <a:rPr lang="en-US" sz="1700" dirty="0">
                <a:ea typeface="+mn-lt"/>
                <a:cs typeface="+mn-lt"/>
              </a:rPr>
              <a:t>:</a:t>
            </a:r>
            <a:endParaRPr lang="en-US" sz="1700" dirty="0">
              <a:cs typeface="Calibri"/>
            </a:endParaRPr>
          </a:p>
          <a:p>
            <a:pPr marL="0" indent="0">
              <a:buNone/>
            </a:pPr>
            <a:r>
              <a:rPr lang="en-US" sz="1700" b="1" dirty="0">
                <a:ea typeface="+mn-lt"/>
                <a:cs typeface="+mn-lt"/>
              </a:rPr>
              <a:t> Precision</a:t>
            </a:r>
            <a:r>
              <a:rPr lang="en-US" sz="1700" dirty="0">
                <a:ea typeface="+mn-lt"/>
                <a:cs typeface="+mn-lt"/>
              </a:rPr>
              <a:t>: Precision measures the accuracy of positive predictions (correctly detected number plates). It is calculated as the number of true positives divided by the sum of true positives and false positives.</a:t>
            </a:r>
            <a:endParaRPr lang="en-US" sz="1700" dirty="0">
              <a:cs typeface="Calibri" panose="020F0502020204030204"/>
            </a:endParaRPr>
          </a:p>
          <a:p>
            <a:pPr marL="0" indent="0">
              <a:buNone/>
            </a:pPr>
            <a:r>
              <a:rPr lang="en-US" sz="1700" b="1" dirty="0">
                <a:ea typeface="+mn-lt"/>
                <a:cs typeface="+mn-lt"/>
              </a:rPr>
              <a:t> Recall (Sensitivity)</a:t>
            </a:r>
            <a:r>
              <a:rPr lang="en-US" sz="1700" dirty="0">
                <a:ea typeface="+mn-lt"/>
                <a:cs typeface="+mn-lt"/>
              </a:rPr>
              <a:t>: Recall measures the ability of the system to identify all actual positive cases (number plates). It is calculated as the number of true positives divided by the sum of true positives and false negatives.</a:t>
            </a:r>
            <a:endParaRPr lang="en-US" sz="1700" dirty="0">
              <a:cs typeface="Calibri" panose="020F0502020204030204"/>
            </a:endParaRPr>
          </a:p>
          <a:p>
            <a:pPr marL="0" indent="0">
              <a:buNone/>
            </a:pPr>
            <a:r>
              <a:rPr lang="en-US" sz="1700" b="1" dirty="0">
                <a:ea typeface="+mn-lt"/>
                <a:cs typeface="+mn-lt"/>
              </a:rPr>
              <a:t> F1 Score</a:t>
            </a:r>
            <a:r>
              <a:rPr lang="en-US" sz="1700" dirty="0">
                <a:ea typeface="+mn-lt"/>
                <a:cs typeface="+mn-lt"/>
              </a:rPr>
              <a:t>: The F1 score is the harmonic mean of precision and recall and provides a balanced evaluation of a system's performance.</a:t>
            </a:r>
            <a:endParaRPr lang="en-US" sz="1700" dirty="0">
              <a:cs typeface="Calibri"/>
            </a:endParaRPr>
          </a:p>
          <a:p>
            <a:endParaRPr lang="en-US" sz="1700">
              <a:cs typeface="Calibri"/>
            </a:endParaRPr>
          </a:p>
        </p:txBody>
      </p:sp>
      <p:pic>
        <p:nvPicPr>
          <p:cNvPr id="5" name="Picture 4" descr="Three arrows on bullseye">
            <a:extLst>
              <a:ext uri="{FF2B5EF4-FFF2-40B4-BE49-F238E27FC236}">
                <a16:creationId xmlns:a16="http://schemas.microsoft.com/office/drawing/2014/main" id="{DF841C32-E31C-E3C4-BEC1-BC98AA46FFF4}"/>
              </a:ext>
            </a:extLst>
          </p:cNvPr>
          <p:cNvPicPr>
            <a:picLocks noChangeAspect="1"/>
          </p:cNvPicPr>
          <p:nvPr/>
        </p:nvPicPr>
        <p:blipFill rotWithShape="1">
          <a:blip r:embed="rId2"/>
          <a:srcRect l="9968" r="43118" b="5"/>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080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E86D-D909-336F-AB7D-ACA752E9D3F7}"/>
              </a:ext>
            </a:extLst>
          </p:cNvPr>
          <p:cNvSpPr>
            <a:spLocks noGrp="1"/>
          </p:cNvSpPr>
          <p:nvPr>
            <p:ph type="title"/>
          </p:nvPr>
        </p:nvSpPr>
        <p:spPr>
          <a:xfrm>
            <a:off x="5868557" y="1138036"/>
            <a:ext cx="5444382" cy="1402470"/>
          </a:xfrm>
        </p:spPr>
        <p:txBody>
          <a:bodyPr anchor="t">
            <a:normAutofit/>
          </a:bodyPr>
          <a:lstStyle/>
          <a:p>
            <a:r>
              <a:rPr lang="en-US" sz="3200">
                <a:cs typeface="Calibri Light"/>
              </a:rPr>
              <a:t>Project Topic </a:t>
            </a:r>
            <a:endParaRPr lang="en-US" sz="3200"/>
          </a:p>
        </p:txBody>
      </p:sp>
      <p:cxnSp>
        <p:nvCxnSpPr>
          <p:cNvPr id="19" name="Straight Connector 1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990690-A6BE-6069-1676-AE421712D9AB}"/>
              </a:ext>
            </a:extLst>
          </p:cNvPr>
          <p:cNvSpPr>
            <a:spLocks noGrp="1"/>
          </p:cNvSpPr>
          <p:nvPr>
            <p:ph idx="1"/>
          </p:nvPr>
        </p:nvSpPr>
        <p:spPr>
          <a:xfrm>
            <a:off x="5868557" y="2551176"/>
            <a:ext cx="5444382" cy="3591207"/>
          </a:xfrm>
        </p:spPr>
        <p:txBody>
          <a:bodyPr vert="horz" lIns="91440" tIns="45720" rIns="91440" bIns="45720" rtlCol="0" anchor="t">
            <a:normAutofit/>
          </a:bodyPr>
          <a:lstStyle/>
          <a:p>
            <a:r>
              <a:rPr lang="en-US" sz="4000" dirty="0">
                <a:cs typeface="Calibri"/>
              </a:rPr>
              <a:t>Vehicle Number Plate Detection</a:t>
            </a:r>
          </a:p>
        </p:txBody>
      </p:sp>
      <p:pic>
        <p:nvPicPr>
          <p:cNvPr id="4" name="Picture 3">
            <a:extLst>
              <a:ext uri="{FF2B5EF4-FFF2-40B4-BE49-F238E27FC236}">
                <a16:creationId xmlns:a16="http://schemas.microsoft.com/office/drawing/2014/main" id="{594C7568-18BB-59BE-CF33-ED84D2D104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92651" y="1719878"/>
            <a:ext cx="4985568" cy="3774663"/>
          </a:xfrm>
          <a:prstGeom prst="rect">
            <a:avLst/>
          </a:prstGeom>
        </p:spPr>
      </p:pic>
      <p:sp>
        <p:nvSpPr>
          <p:cNvPr id="6" name="TextBox 5">
            <a:extLst>
              <a:ext uri="{FF2B5EF4-FFF2-40B4-BE49-F238E27FC236}">
                <a16:creationId xmlns:a16="http://schemas.microsoft.com/office/drawing/2014/main" id="{F8FF62B8-02E4-BDEA-7184-57B8F5D452A7}"/>
              </a:ext>
            </a:extLst>
          </p:cNvPr>
          <p:cNvSpPr txBox="1"/>
          <p:nvPr/>
        </p:nvSpPr>
        <p:spPr>
          <a:xfrm>
            <a:off x="4543425" y="4167188"/>
            <a:ext cx="3105150" cy="317500"/>
          </a:xfrm>
          <a:prstGeom prst="rect">
            <a:avLst/>
          </a:prstGeom>
        </p:spPr>
        <p:txBody>
          <a:bodyPr lIns="91440" tIns="45720" rIns="91440" bIns="45720" anchor="t">
            <a:normAutofit fontScale="92500" lnSpcReduction="20000"/>
          </a:bodyPr>
          <a:lstStyle/>
          <a:p>
            <a:endParaRPr lang="en-US" dirty="0">
              <a:cs typeface="Calibri"/>
            </a:endParaRPr>
          </a:p>
        </p:txBody>
      </p:sp>
    </p:spTree>
    <p:extLst>
      <p:ext uri="{BB962C8B-B14F-4D97-AF65-F5344CB8AC3E}">
        <p14:creationId xmlns:p14="http://schemas.microsoft.com/office/powerpoint/2010/main" val="256214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D0001-EDB0-5F35-9BED-B289EE623BE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Statement of Project Objectives </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A2DE851-4915-E914-E512-6A16D7011B8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With the increase in the number of vehicles, vehicle tracking has become an important research area for efficient traffic control, surveillance, and finding stolen cars.</a:t>
            </a:r>
          </a:p>
          <a:p>
            <a:r>
              <a:rPr lang="en-US">
                <a:ea typeface="+mn-lt"/>
                <a:cs typeface="+mn-lt"/>
              </a:rPr>
              <a:t>For this purpose, efficient real-time license plate detection and recognition are of great importance. Due to the variation in the background and font color, font style, size of the license plate, and non-standard characters, license plate recognition is a great challenge in developing countries.</a:t>
            </a:r>
          </a:p>
        </p:txBody>
      </p:sp>
    </p:spTree>
    <p:extLst>
      <p:ext uri="{BB962C8B-B14F-4D97-AF65-F5344CB8AC3E}">
        <p14:creationId xmlns:p14="http://schemas.microsoft.com/office/powerpoint/2010/main" val="129306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F53-4E58-5B5D-9BA6-FA715B61EB6F}"/>
              </a:ext>
            </a:extLst>
          </p:cNvPr>
          <p:cNvSpPr>
            <a:spLocks noGrp="1"/>
          </p:cNvSpPr>
          <p:nvPr>
            <p:ph type="title"/>
          </p:nvPr>
        </p:nvSpPr>
        <p:spPr>
          <a:xfrm>
            <a:off x="5868557" y="1138036"/>
            <a:ext cx="5444382" cy="1402470"/>
          </a:xfrm>
        </p:spPr>
        <p:txBody>
          <a:bodyPr anchor="t">
            <a:normAutofit/>
          </a:bodyPr>
          <a:lstStyle/>
          <a:p>
            <a:r>
              <a:rPr lang="en-US" sz="3200">
                <a:cs typeface="Calibri Light"/>
              </a:rPr>
              <a:t>Statement of Value</a:t>
            </a:r>
          </a:p>
        </p:txBody>
      </p:sp>
      <p:pic>
        <p:nvPicPr>
          <p:cNvPr id="5" name="Picture 4" descr="Graph on document with pen">
            <a:extLst>
              <a:ext uri="{FF2B5EF4-FFF2-40B4-BE49-F238E27FC236}">
                <a16:creationId xmlns:a16="http://schemas.microsoft.com/office/drawing/2014/main" id="{4F0E2BED-A7F4-3181-740B-16C5A6D0D68D}"/>
              </a:ext>
            </a:extLst>
          </p:cNvPr>
          <p:cNvPicPr>
            <a:picLocks noChangeAspect="1"/>
          </p:cNvPicPr>
          <p:nvPr/>
        </p:nvPicPr>
        <p:blipFill rotWithShape="1">
          <a:blip r:embed="rId2"/>
          <a:srcRect l="31994" r="17942" b="-3"/>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CECE65-A72A-12D8-4AA1-8363E62C897B}"/>
              </a:ext>
            </a:extLst>
          </p:cNvPr>
          <p:cNvSpPr>
            <a:spLocks noGrp="1"/>
          </p:cNvSpPr>
          <p:nvPr>
            <p:ph idx="1"/>
          </p:nvPr>
        </p:nvSpPr>
        <p:spPr>
          <a:xfrm>
            <a:off x="5868557" y="2551176"/>
            <a:ext cx="5444382" cy="3591207"/>
          </a:xfrm>
        </p:spPr>
        <p:txBody>
          <a:bodyPr vert="horz" lIns="91440" tIns="45720" rIns="91440" bIns="45720" rtlCol="0">
            <a:normAutofit lnSpcReduction="10000"/>
          </a:bodyPr>
          <a:lstStyle/>
          <a:p>
            <a:r>
              <a:rPr lang="en-US" sz="1600">
                <a:ea typeface="+mn-lt"/>
                <a:cs typeface="+mn-lt"/>
              </a:rPr>
              <a:t>Vehicle number plate detection strengthens security in areas like law enforcement, parking management, and access control. It aids in identifying and tracking vehicles related to criminal activities, deterring unlawful actions, and improving public safety.</a:t>
            </a:r>
          </a:p>
          <a:p>
            <a:r>
              <a:rPr lang="en-US" sz="1600">
                <a:ea typeface="+mn-lt"/>
                <a:cs typeface="+mn-lt"/>
              </a:rPr>
              <a:t>In smart cities and transportation systems, number plate detection streamlines traffic, reduces congestion, and improves transportation. It enables real-time monitoring, intelligent traffic light control, and data-driven decision-making.</a:t>
            </a:r>
          </a:p>
          <a:p>
            <a:r>
              <a:rPr lang="en-US" sz="1600">
                <a:ea typeface="+mn-lt"/>
                <a:cs typeface="+mn-lt"/>
              </a:rPr>
              <a:t>Vehicle number plate detection automates toll collection, parking access, and entry/exit at secured facilities, resulting in streamlined operations, shorter wait times, and increased user convenience</a:t>
            </a:r>
          </a:p>
        </p:txBody>
      </p:sp>
    </p:spTree>
    <p:extLst>
      <p:ext uri="{BB962C8B-B14F-4D97-AF65-F5344CB8AC3E}">
        <p14:creationId xmlns:p14="http://schemas.microsoft.com/office/powerpoint/2010/main" val="376161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B237-D14B-ABF9-0A0C-F9E100DA5CDB}"/>
              </a:ext>
            </a:extLst>
          </p:cNvPr>
          <p:cNvSpPr>
            <a:spLocks noGrp="1"/>
          </p:cNvSpPr>
          <p:nvPr>
            <p:ph type="title"/>
          </p:nvPr>
        </p:nvSpPr>
        <p:spPr/>
        <p:txBody>
          <a:bodyPr/>
          <a:lstStyle/>
          <a:p>
            <a:r>
              <a:rPr lang="en-US" dirty="0">
                <a:cs typeface="Calibri Light"/>
              </a:rPr>
              <a:t>Review of state of Art</a:t>
            </a:r>
            <a:endParaRPr lang="en-US" dirty="0"/>
          </a:p>
        </p:txBody>
      </p:sp>
      <p:sp>
        <p:nvSpPr>
          <p:cNvPr id="3" name="Content Placeholder 2">
            <a:extLst>
              <a:ext uri="{FF2B5EF4-FFF2-40B4-BE49-F238E27FC236}">
                <a16:creationId xmlns:a16="http://schemas.microsoft.com/office/drawing/2014/main" id="{AB5D34C9-FA61-9A95-1F83-02FA2C6058A1}"/>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Deep learning, particularly Convolutional Neural Networks (CNNs), has emerged as the dominant approach for vehicle license plate detection, encompassing both localization and character recognition tasks. State-of-the-art architectures such as Faster R-CNN, SSD (Single Shot Multi Box Detector), and </a:t>
            </a:r>
            <a:r>
              <a:rPr lang="en-US" dirty="0" err="1">
                <a:ea typeface="+mn-lt"/>
                <a:cs typeface="+mn-lt"/>
              </a:rPr>
              <a:t>EfficientDet</a:t>
            </a:r>
            <a:r>
              <a:rPr lang="en-US" dirty="0">
                <a:ea typeface="+mn-lt"/>
                <a:cs typeface="+mn-lt"/>
              </a:rPr>
              <a:t> have proven effective in efficiently locating number plates in images, emphasizing speed and accuracy.</a:t>
            </a:r>
          </a:p>
          <a:p>
            <a:endParaRPr lang="en-US" dirty="0">
              <a:ea typeface="+mn-lt"/>
              <a:cs typeface="+mn-lt"/>
            </a:endParaRPr>
          </a:p>
          <a:p>
            <a:r>
              <a:rPr lang="en-US" dirty="0">
                <a:ea typeface="+mn-lt"/>
                <a:cs typeface="+mn-lt"/>
              </a:rPr>
              <a:t>Noteworthy advancements include the application of region-based CNNs and single-stage detectors like YOLO (You Only Look Once) to enhance the precision of number plate localization. These models leverage the latest techniques to efficiently identify and extract license plate regions within images.</a:t>
            </a:r>
          </a:p>
        </p:txBody>
      </p:sp>
    </p:spTree>
    <p:extLst>
      <p:ext uri="{BB962C8B-B14F-4D97-AF65-F5344CB8AC3E}">
        <p14:creationId xmlns:p14="http://schemas.microsoft.com/office/powerpoint/2010/main" val="324715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D510-9F81-C8EC-CA0B-38DBE8AB0F16}"/>
              </a:ext>
            </a:extLst>
          </p:cNvPr>
          <p:cNvSpPr>
            <a:spLocks noGrp="1"/>
          </p:cNvSpPr>
          <p:nvPr>
            <p:ph type="title"/>
          </p:nvPr>
        </p:nvSpPr>
        <p:spPr/>
        <p:txBody>
          <a:bodyPr/>
          <a:lstStyle/>
          <a:p>
            <a:r>
              <a:rPr lang="en-US" dirty="0"/>
              <a:t>Review of state of Art</a:t>
            </a:r>
          </a:p>
        </p:txBody>
      </p:sp>
      <p:sp>
        <p:nvSpPr>
          <p:cNvPr id="3" name="Content Placeholder 2">
            <a:extLst>
              <a:ext uri="{FF2B5EF4-FFF2-40B4-BE49-F238E27FC236}">
                <a16:creationId xmlns:a16="http://schemas.microsoft.com/office/drawing/2014/main" id="{612692BB-67BE-0018-8ACC-4692C472859D}"/>
              </a:ext>
            </a:extLst>
          </p:cNvPr>
          <p:cNvSpPr>
            <a:spLocks noGrp="1"/>
          </p:cNvSpPr>
          <p:nvPr>
            <p:ph idx="1"/>
          </p:nvPr>
        </p:nvSpPr>
        <p:spPr/>
        <p:txBody>
          <a:bodyPr>
            <a:normAutofit lnSpcReduction="10000"/>
          </a:bodyPr>
          <a:lstStyle/>
          <a:p>
            <a:r>
              <a:rPr lang="en-US" dirty="0"/>
              <a:t>For character recognition, contemporary models like CRNN (Convolutional Recurrent Neural Network) and attention-based mechanisms have significantly improved accuracy in reading and recognizing text on license plates. These models have demonstrated superior performance compared to earlier approaches.</a:t>
            </a:r>
          </a:p>
          <a:p>
            <a:r>
              <a:rPr lang="en-US" dirty="0"/>
              <a:t>Recent vehicle license plate recognition advancements prioritize domain adaptation techniques, mitigating challenges from training on synthetic or regional datasets. State-of-the-art methods employ adversarial training or self-supervised learning to enhance model generalization across diverse environments, ensuring robust performance in practical applications.</a:t>
            </a:r>
          </a:p>
          <a:p>
            <a:endParaRPr lang="en-US" dirty="0"/>
          </a:p>
        </p:txBody>
      </p:sp>
    </p:spTree>
    <p:extLst>
      <p:ext uri="{BB962C8B-B14F-4D97-AF65-F5344CB8AC3E}">
        <p14:creationId xmlns:p14="http://schemas.microsoft.com/office/powerpoint/2010/main" val="428321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ADDB-96F0-8606-7DCE-4DA489A4CA47}"/>
              </a:ext>
            </a:extLst>
          </p:cNvPr>
          <p:cNvSpPr>
            <a:spLocks noGrp="1"/>
          </p:cNvSpPr>
          <p:nvPr>
            <p:ph type="title"/>
          </p:nvPr>
        </p:nvSpPr>
        <p:spPr>
          <a:xfrm>
            <a:off x="5868557" y="1138036"/>
            <a:ext cx="5444382" cy="1402470"/>
          </a:xfrm>
        </p:spPr>
        <p:txBody>
          <a:bodyPr anchor="t">
            <a:normAutofit/>
          </a:bodyPr>
          <a:lstStyle/>
          <a:p>
            <a:r>
              <a:rPr lang="en-US" sz="3200">
                <a:cs typeface="Calibri Light"/>
              </a:rPr>
              <a:t>Relevant Works</a:t>
            </a:r>
            <a:endParaRPr lang="en-US" sz="3200"/>
          </a:p>
        </p:txBody>
      </p:sp>
      <p:pic>
        <p:nvPicPr>
          <p:cNvPr id="5" name="Picture 4" descr="Analogue board showing flight information">
            <a:extLst>
              <a:ext uri="{FF2B5EF4-FFF2-40B4-BE49-F238E27FC236}">
                <a16:creationId xmlns:a16="http://schemas.microsoft.com/office/drawing/2014/main" id="{4FEEFC9D-2CE8-E863-0094-D3FAE59598E9}"/>
              </a:ext>
            </a:extLst>
          </p:cNvPr>
          <p:cNvPicPr>
            <a:picLocks noChangeAspect="1"/>
          </p:cNvPicPr>
          <p:nvPr/>
        </p:nvPicPr>
        <p:blipFill rotWithShape="1">
          <a:blip r:embed="rId2"/>
          <a:srcRect l="18531" r="31405" b="-3"/>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3B640A-0CBC-CFD8-A602-33AAB3A0E35F}"/>
              </a:ext>
            </a:extLst>
          </p:cNvPr>
          <p:cNvSpPr>
            <a:spLocks noGrp="1"/>
          </p:cNvSpPr>
          <p:nvPr>
            <p:ph idx="1"/>
          </p:nvPr>
        </p:nvSpPr>
        <p:spPr>
          <a:xfrm>
            <a:off x="5868557" y="2551176"/>
            <a:ext cx="5444382" cy="3591207"/>
          </a:xfrm>
        </p:spPr>
        <p:txBody>
          <a:bodyPr vert="horz" lIns="91440" tIns="45720" rIns="91440" bIns="45720" rtlCol="0" anchor="t">
            <a:normAutofit lnSpcReduction="10000"/>
          </a:bodyPr>
          <a:lstStyle/>
          <a:p>
            <a:pPr marL="0" indent="0">
              <a:buNone/>
            </a:pPr>
            <a:r>
              <a:rPr lang="en-US" sz="1700" dirty="0">
                <a:ea typeface="+mn-lt"/>
                <a:cs typeface="+mn-lt"/>
              </a:rPr>
              <a:t>“Car License Plate Detection and Recognition Using Modified U-Net Deep Learning Model” by Ruben Jose Tom, </a:t>
            </a:r>
            <a:r>
              <a:rPr lang="en-US" sz="1700" dirty="0" err="1">
                <a:ea typeface="+mn-lt"/>
                <a:cs typeface="+mn-lt"/>
              </a:rPr>
              <a:t>Awanit</a:t>
            </a:r>
            <a:r>
              <a:rPr lang="en-US" sz="1700" dirty="0">
                <a:ea typeface="+mn-lt"/>
                <a:cs typeface="+mn-lt"/>
              </a:rPr>
              <a:t> </a:t>
            </a:r>
            <a:r>
              <a:rPr lang="en-US" sz="1700" dirty="0" err="1">
                <a:ea typeface="+mn-lt"/>
                <a:cs typeface="+mn-lt"/>
              </a:rPr>
              <a:t>kumar</a:t>
            </a:r>
            <a:r>
              <a:rPr lang="en-US" sz="1700" dirty="0">
                <a:ea typeface="+mn-lt"/>
                <a:cs typeface="+mn-lt"/>
              </a:rPr>
              <a:t> , Syed Basha Shaik, Lydia D Isaac, Vikas Tripathi, Prakash Pareek (2022) </a:t>
            </a:r>
          </a:p>
          <a:p>
            <a:pPr marL="0" indent="0">
              <a:buNone/>
            </a:pPr>
            <a:r>
              <a:rPr lang="en-US" sz="1700" dirty="0">
                <a:ea typeface="+mn-lt"/>
                <a:cs typeface="+mn-lt"/>
              </a:rPr>
              <a:t>“Application of License Plate Number Recognition Based on Deep Learning Method in Intelligent Building Security System” by </a:t>
            </a:r>
            <a:r>
              <a:rPr lang="en-US" sz="1700" dirty="0" err="1">
                <a:ea typeface="+mn-lt"/>
                <a:cs typeface="+mn-lt"/>
              </a:rPr>
              <a:t>Shenghui</a:t>
            </a:r>
            <a:r>
              <a:rPr lang="en-US" sz="1700" dirty="0">
                <a:ea typeface="+mn-lt"/>
                <a:cs typeface="+mn-lt"/>
              </a:rPr>
              <a:t> wang, Jin Xu (2021)</a:t>
            </a:r>
          </a:p>
          <a:p>
            <a:pPr marL="0" indent="0">
              <a:buNone/>
            </a:pPr>
            <a:r>
              <a:rPr lang="en-US" sz="1700" dirty="0">
                <a:ea typeface="+mn-lt"/>
                <a:cs typeface="+mn-lt"/>
              </a:rPr>
              <a:t>“Reading Vehicle License Plates in unconstrained conditions” by Yann LeCun, Léon </a:t>
            </a:r>
            <a:r>
              <a:rPr lang="en-US" sz="1700" dirty="0" err="1">
                <a:ea typeface="+mn-lt"/>
                <a:cs typeface="+mn-lt"/>
              </a:rPr>
              <a:t>Bottou</a:t>
            </a:r>
            <a:r>
              <a:rPr lang="en-US" sz="1700" dirty="0">
                <a:ea typeface="+mn-lt"/>
                <a:cs typeface="+mn-lt"/>
              </a:rPr>
              <a:t>, Yoshua Bengio, and Patrick Haffner (1997):</a:t>
            </a:r>
          </a:p>
          <a:p>
            <a:pPr marL="0" indent="0">
              <a:buNone/>
            </a:pPr>
            <a:r>
              <a:rPr lang="en-US" sz="1700" dirty="0">
                <a:ea typeface="+mn-lt"/>
                <a:cs typeface="+mn-lt"/>
              </a:rPr>
              <a:t>This paper introduced a pioneering approach to vehicle license plate detection and character recognition using neural networks</a:t>
            </a:r>
          </a:p>
          <a:p>
            <a:pPr marL="0" indent="0">
              <a:buNone/>
            </a:pPr>
            <a:r>
              <a:rPr lang="en-US" sz="1700" dirty="0">
                <a:ea typeface="+mn-lt"/>
                <a:cs typeface="+mn-lt"/>
              </a:rPr>
              <a:t> </a:t>
            </a:r>
          </a:p>
          <a:p>
            <a:pPr marL="0" indent="0">
              <a:buNone/>
            </a:pPr>
            <a:endParaRPr lang="en-US" sz="1700" i="1" dirty="0">
              <a:cs typeface="Calibri"/>
            </a:endParaRPr>
          </a:p>
          <a:p>
            <a:endParaRPr lang="en-US" sz="1700" b="1" dirty="0">
              <a:cs typeface="Calibri"/>
            </a:endParaRPr>
          </a:p>
        </p:txBody>
      </p:sp>
    </p:spTree>
    <p:extLst>
      <p:ext uri="{BB962C8B-B14F-4D97-AF65-F5344CB8AC3E}">
        <p14:creationId xmlns:p14="http://schemas.microsoft.com/office/powerpoint/2010/main" val="402054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1C95-8FA0-589E-F38D-35686F319A1B}"/>
              </a:ext>
            </a:extLst>
          </p:cNvPr>
          <p:cNvSpPr>
            <a:spLocks noGrp="1"/>
          </p:cNvSpPr>
          <p:nvPr>
            <p:ph type="title"/>
          </p:nvPr>
        </p:nvSpPr>
        <p:spPr>
          <a:xfrm>
            <a:off x="5868557" y="1138036"/>
            <a:ext cx="5444382" cy="1402470"/>
          </a:xfrm>
        </p:spPr>
        <p:txBody>
          <a:bodyPr anchor="t">
            <a:normAutofit/>
          </a:bodyPr>
          <a:lstStyle/>
          <a:p>
            <a:r>
              <a:rPr lang="en-US" sz="3200" dirty="0">
                <a:cs typeface="Calibri Light"/>
              </a:rPr>
              <a:t>Approach</a:t>
            </a:r>
          </a:p>
        </p:txBody>
      </p:sp>
      <p:pic>
        <p:nvPicPr>
          <p:cNvPr id="6" name="Picture 5">
            <a:extLst>
              <a:ext uri="{FF2B5EF4-FFF2-40B4-BE49-F238E27FC236}">
                <a16:creationId xmlns:a16="http://schemas.microsoft.com/office/drawing/2014/main" id="{67ABAD5E-67A2-C665-94F4-B4F51718D7A4}"/>
              </a:ext>
            </a:extLst>
          </p:cNvPr>
          <p:cNvPicPr>
            <a:picLocks noChangeAspect="1"/>
          </p:cNvPicPr>
          <p:nvPr/>
        </p:nvPicPr>
        <p:blipFill rotWithShape="1">
          <a:blip r:embed="rId2"/>
          <a:srcRect t="10135" r="-2" b="-2"/>
          <a:stretch/>
        </p:blipFill>
        <p:spPr>
          <a:xfrm>
            <a:off x="-1" y="10"/>
            <a:ext cx="5151179" cy="6857990"/>
          </a:xfrm>
          <a:prstGeom prst="rect">
            <a:avLst/>
          </a:prstGeom>
        </p:spPr>
      </p:pic>
      <p:cxnSp>
        <p:nvCxnSpPr>
          <p:cNvPr id="37" name="Straight Connector 3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550C58-E384-10B8-7E63-F4905EC717FE}"/>
              </a:ext>
            </a:extLst>
          </p:cNvPr>
          <p:cNvSpPr>
            <a:spLocks noGrp="1"/>
          </p:cNvSpPr>
          <p:nvPr>
            <p:ph idx="1"/>
          </p:nvPr>
        </p:nvSpPr>
        <p:spPr>
          <a:xfrm>
            <a:off x="5868557" y="2551176"/>
            <a:ext cx="5444382" cy="3591207"/>
          </a:xfrm>
        </p:spPr>
        <p:txBody>
          <a:bodyPr vert="horz" lIns="91440" tIns="45720" rIns="91440" bIns="45720" rtlCol="0" anchor="t">
            <a:normAutofit lnSpcReduction="10000"/>
          </a:bodyPr>
          <a:lstStyle/>
          <a:p>
            <a:r>
              <a:rPr lang="en-US" sz="1400" dirty="0">
                <a:ea typeface="+mn-lt"/>
                <a:cs typeface="+mn-lt"/>
              </a:rPr>
              <a:t>Inception-ResNet-v2 is a convolutional neural network that is trained on more than a million images from the ImageNet database. The network is 164 layers deep and can classify images into 1000 object categories, such as keyboard, mouse, pencil, and many animals. As a result, the network has learned rich feature representations for a wide range of images. The Inception-ResNet-v2 was used for the classification task.</a:t>
            </a:r>
          </a:p>
          <a:p>
            <a:r>
              <a:rPr lang="en-US" sz="1400" dirty="0">
                <a:ea typeface="+mn-lt"/>
                <a:cs typeface="+mn-lt"/>
              </a:rPr>
              <a:t>Inception-Resnet-v2 is formulated based on a combination of the Inception structure and the Residual connection. In the Inception-Resnet block multiple sized convolutional filters are combined by residual connections. The usage of residual connections not only avoids the degradation problem caused by deep structures but also reduces the training time.</a:t>
            </a:r>
          </a:p>
          <a:p>
            <a:r>
              <a:rPr lang="en-US" sz="1400" dirty="0">
                <a:ea typeface="+mn-lt"/>
                <a:cs typeface="+mn-lt"/>
              </a:rPr>
              <a:t>We are ready to train a deep learning model for object detection. Here we will use the Inception-ResNet-v2 model with pre-trained weights and train this to our data.</a:t>
            </a:r>
          </a:p>
          <a:p>
            <a:r>
              <a:rPr lang="en-US" sz="1400" dirty="0">
                <a:ea typeface="+mn-lt"/>
                <a:cs typeface="+mn-lt"/>
              </a:rPr>
              <a:t>We used Stanford cars dataset from Kaggle.</a:t>
            </a:r>
          </a:p>
        </p:txBody>
      </p:sp>
    </p:spTree>
    <p:extLst>
      <p:ext uri="{BB962C8B-B14F-4D97-AF65-F5344CB8AC3E}">
        <p14:creationId xmlns:p14="http://schemas.microsoft.com/office/powerpoint/2010/main" val="84678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36404-C29F-A278-B51B-D3145F795BE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Deliverables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726CBF4-ED5D-3CF2-5DB7-B3AF54FA2A81}"/>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Project presentation(PPT)</a:t>
            </a:r>
          </a:p>
          <a:p>
            <a:r>
              <a:rPr lang="en-US" dirty="0">
                <a:ea typeface="+mn-lt"/>
                <a:cs typeface="+mn-lt"/>
              </a:rPr>
              <a:t>Project Demo Video</a:t>
            </a:r>
          </a:p>
          <a:p>
            <a:r>
              <a:rPr lang="en-US" dirty="0">
                <a:ea typeface="+mn-lt"/>
                <a:cs typeface="+mn-lt"/>
              </a:rPr>
              <a:t>Working project files(</a:t>
            </a:r>
            <a:r>
              <a:rPr lang="en-US" dirty="0" err="1">
                <a:ea typeface="+mn-lt"/>
                <a:cs typeface="+mn-lt"/>
              </a:rPr>
              <a:t>ipynb</a:t>
            </a:r>
            <a:r>
              <a:rPr lang="en-US" dirty="0">
                <a:ea typeface="+mn-lt"/>
                <a:cs typeface="+mn-lt"/>
              </a:rPr>
              <a:t>)</a:t>
            </a:r>
          </a:p>
        </p:txBody>
      </p:sp>
    </p:spTree>
    <p:extLst>
      <p:ext uri="{BB962C8B-B14F-4D97-AF65-F5344CB8AC3E}">
        <p14:creationId xmlns:p14="http://schemas.microsoft.com/office/powerpoint/2010/main" val="2152627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TotalTime>
  <Words>811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Team Members: </vt:lpstr>
      <vt:lpstr>Project Topic </vt:lpstr>
      <vt:lpstr>Statement of Project Objectives </vt:lpstr>
      <vt:lpstr>Statement of Value</vt:lpstr>
      <vt:lpstr>Review of state of Art</vt:lpstr>
      <vt:lpstr>Review of state of Art</vt:lpstr>
      <vt:lpstr>Relevant Works</vt:lpstr>
      <vt:lpstr>Approach</vt:lpstr>
      <vt:lpstr>Deliverables</vt:lpstr>
      <vt:lpstr>Evaluation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varma alluri</dc:creator>
  <cp:lastModifiedBy>ajay varma alluri</cp:lastModifiedBy>
  <cp:revision>180</cp:revision>
  <dcterms:created xsi:type="dcterms:W3CDTF">2023-11-02T00:16:22Z</dcterms:created>
  <dcterms:modified xsi:type="dcterms:W3CDTF">2023-12-01T01:02:49Z</dcterms:modified>
</cp:coreProperties>
</file>