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4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5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9689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8117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3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84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4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6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5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0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5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EDCDC-8155-49AA-910B-1AC6850E943C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17BA35-3006-4825-A776-08FF734E3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9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425" y="1348446"/>
            <a:ext cx="8915399" cy="1049061"/>
          </a:xfrm>
        </p:spPr>
        <p:txBody>
          <a:bodyPr/>
          <a:lstStyle/>
          <a:p>
            <a:pPr algn="ctr"/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6824" y="5818909"/>
            <a:ext cx="9144000" cy="803564"/>
          </a:xfrm>
        </p:spPr>
        <p:txBody>
          <a:bodyPr/>
          <a:lstStyle/>
          <a:p>
            <a:pPr algn="ctr"/>
            <a:r>
              <a:rPr lang="en-US" b="1" dirty="0" smtClean="0"/>
              <a:t>Lecture Slides by Kumar </a:t>
            </a:r>
            <a:r>
              <a:rPr lang="en-US" b="1" dirty="0" err="1" smtClean="0"/>
              <a:t>Anurupam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14171" y="5013741"/>
            <a:ext cx="312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CS </a:t>
            </a:r>
            <a:r>
              <a:rPr lang="en-US" smtClean="0"/>
              <a:t>3104 </a:t>
            </a:r>
            <a:r>
              <a:rPr lang="en-US" dirty="0" smtClean="0"/>
              <a:t>Fall 2019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35425" y="2656562"/>
            <a:ext cx="8915399" cy="1049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/>
              <a:t>Course Outline</a:t>
            </a:r>
            <a:endParaRPr lang="en-US" sz="3600" dirty="0"/>
          </a:p>
        </p:txBody>
      </p:sp>
      <p:sp>
        <p:nvSpPr>
          <p:cNvPr id="8" name="AutoShape 2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8397" y="376152"/>
            <a:ext cx="283453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415127" y="77629"/>
            <a:ext cx="1022269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Course Outline by Kumar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Anurupam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licensed under 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Creative Commons Attribution-4.0 International License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AutoShape 4" descr="Creative Commons License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419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4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9" y="35250"/>
            <a:ext cx="1097501" cy="38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48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3226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The students will be able to….</a:t>
            </a:r>
          </a:p>
          <a:p>
            <a:pPr lvl="0" algn="just"/>
            <a:r>
              <a:rPr lang="en-US" dirty="0" smtClean="0"/>
              <a:t>Formulate </a:t>
            </a:r>
            <a:r>
              <a:rPr lang="en-US" dirty="0"/>
              <a:t>machine learning problems corresponding to different applications.</a:t>
            </a:r>
          </a:p>
          <a:p>
            <a:pPr lvl="0" algn="just"/>
            <a:r>
              <a:rPr lang="en-US" dirty="0" smtClean="0"/>
              <a:t>Explore a </a:t>
            </a:r>
            <a:r>
              <a:rPr lang="en-US" dirty="0"/>
              <a:t>range of machine learning algorithms along with their strengths and weaknesses.</a:t>
            </a:r>
          </a:p>
          <a:p>
            <a:pPr lvl="0" algn="just"/>
            <a:r>
              <a:rPr lang="en-US" dirty="0" smtClean="0"/>
              <a:t>Analyze the </a:t>
            </a:r>
            <a:r>
              <a:rPr lang="en-US" dirty="0"/>
              <a:t>basic theory underlying machine learning.</a:t>
            </a:r>
          </a:p>
          <a:p>
            <a:pPr lvl="0" algn="just"/>
            <a:r>
              <a:rPr lang="en-US" dirty="0" smtClean="0"/>
              <a:t>Apply </a:t>
            </a:r>
            <a:r>
              <a:rPr lang="en-US" dirty="0"/>
              <a:t>machine learning algorithms to solve problems of moderate complexity</a:t>
            </a:r>
          </a:p>
          <a:p>
            <a:pPr lvl="0" algn="just"/>
            <a:r>
              <a:rPr lang="en-US" dirty="0" smtClean="0"/>
              <a:t>Analyze </a:t>
            </a:r>
            <a:r>
              <a:rPr lang="en-US" dirty="0"/>
              <a:t>current research papers and understands the issues raised by current research.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159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04110"/>
            <a:ext cx="8915400" cy="3777622"/>
          </a:xfrm>
        </p:spPr>
        <p:txBody>
          <a:bodyPr/>
          <a:lstStyle/>
          <a:p>
            <a:pPr algn="just"/>
            <a:r>
              <a:rPr lang="en-US" dirty="0" smtClean="0"/>
              <a:t>Immense technological growth.</a:t>
            </a:r>
          </a:p>
          <a:p>
            <a:pPr algn="just"/>
            <a:r>
              <a:rPr lang="en-US" dirty="0"/>
              <a:t>Human work requires so much of effort.</a:t>
            </a:r>
          </a:p>
          <a:p>
            <a:pPr lvl="1" algn="just"/>
            <a:r>
              <a:rPr lang="en-US" dirty="0"/>
              <a:t>Challenges: Human Error, fatigue etc…</a:t>
            </a:r>
          </a:p>
          <a:p>
            <a:pPr algn="just"/>
            <a:r>
              <a:rPr lang="en-US" dirty="0" smtClean="0"/>
              <a:t>Code machines to learn improve itself from experience to optimize the task/work.</a:t>
            </a:r>
          </a:p>
          <a:p>
            <a:pPr lvl="1" algn="just"/>
            <a:r>
              <a:rPr lang="en-US" dirty="0" smtClean="0"/>
              <a:t>Automation is already done.</a:t>
            </a:r>
          </a:p>
          <a:p>
            <a:pPr lvl="1" algn="just"/>
            <a:r>
              <a:rPr lang="en-US" dirty="0" smtClean="0"/>
              <a:t>Learning is the step after automation.</a:t>
            </a:r>
          </a:p>
          <a:p>
            <a:pPr lvl="1" algn="just"/>
            <a:r>
              <a:rPr lang="en-US" dirty="0" smtClean="0"/>
              <a:t>Challenge is to implement efficient learning algorithm in different situations.</a:t>
            </a:r>
          </a:p>
          <a:p>
            <a:pPr lvl="1"/>
            <a:endParaRPr lang="en-US" dirty="0"/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69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in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3272"/>
            <a:ext cx="8915400" cy="4585855"/>
          </a:xfrm>
        </p:spPr>
        <p:txBody>
          <a:bodyPr>
            <a:normAutofit/>
          </a:bodyPr>
          <a:lstStyle/>
          <a:p>
            <a:r>
              <a:rPr lang="en-US" dirty="0"/>
              <a:t>Statistical decision theory </a:t>
            </a:r>
            <a:r>
              <a:rPr lang="en-US" dirty="0" smtClean="0"/>
              <a:t>– </a:t>
            </a:r>
            <a:r>
              <a:rPr lang="en-US" sz="2000" dirty="0" smtClean="0"/>
              <a:t>Regression, </a:t>
            </a:r>
            <a:r>
              <a:rPr lang="en-US" dirty="0" smtClean="0"/>
              <a:t>Bias-variance</a:t>
            </a:r>
            <a:r>
              <a:rPr lang="en-US" dirty="0"/>
              <a:t>, Linear Regression, Multivariate </a:t>
            </a:r>
            <a:r>
              <a:rPr lang="en-US" dirty="0" smtClean="0"/>
              <a:t>Regression etc…</a:t>
            </a:r>
            <a:endParaRPr lang="en-US" sz="2000" dirty="0" smtClean="0"/>
          </a:p>
          <a:p>
            <a:r>
              <a:rPr lang="en-US" sz="2000" dirty="0" smtClean="0"/>
              <a:t>Statistical Models - </a:t>
            </a:r>
            <a:r>
              <a:rPr lang="en-US" dirty="0"/>
              <a:t>Naïve Bayes, Bayesian Classifier, Gaussian Multivariate </a:t>
            </a:r>
            <a:r>
              <a:rPr lang="en-US" dirty="0" smtClean="0"/>
              <a:t>model etc…</a:t>
            </a:r>
          </a:p>
          <a:p>
            <a:r>
              <a:rPr lang="en-US" smtClean="0"/>
              <a:t>Artificial </a:t>
            </a:r>
            <a:r>
              <a:rPr lang="en-US" dirty="0" smtClean="0"/>
              <a:t>Neural Network - </a:t>
            </a:r>
            <a:r>
              <a:rPr lang="en-US" dirty="0"/>
              <a:t>Feed forward network, Perceptron Learning, Back </a:t>
            </a:r>
            <a:r>
              <a:rPr lang="en-US" dirty="0" smtClean="0"/>
              <a:t>propagation, SVM etc…</a:t>
            </a:r>
          </a:p>
          <a:p>
            <a:r>
              <a:rPr lang="en-US" sz="2000" dirty="0" smtClean="0"/>
              <a:t>Decision Tree and Ensemble Methods - </a:t>
            </a:r>
            <a:r>
              <a:rPr lang="en-US" dirty="0"/>
              <a:t>Information gain, Multi-way </a:t>
            </a:r>
            <a:r>
              <a:rPr lang="en-US" dirty="0" smtClean="0"/>
              <a:t>splits, </a:t>
            </a:r>
            <a:r>
              <a:rPr lang="en-US" dirty="0"/>
              <a:t>Bagging, </a:t>
            </a:r>
            <a:r>
              <a:rPr lang="en-US" dirty="0" smtClean="0"/>
              <a:t>Boosting etc…</a:t>
            </a:r>
            <a:endParaRPr lang="en-US" sz="2000" dirty="0" smtClean="0"/>
          </a:p>
          <a:p>
            <a:r>
              <a:rPr lang="en-US" sz="2000" dirty="0" smtClean="0"/>
              <a:t>Evaluation Measures and Hypothesis testing - </a:t>
            </a:r>
            <a:r>
              <a:rPr lang="en-US" dirty="0"/>
              <a:t>Bootstrapping &amp; Cross Validation, Class Evaluation Measure, The ROC Curve, Sampling Distributions &amp; the Z Test, Student’s </a:t>
            </a:r>
            <a:r>
              <a:rPr lang="en-US" dirty="0" smtClean="0"/>
              <a:t>t-test etc…</a:t>
            </a:r>
          </a:p>
          <a:p>
            <a:r>
              <a:rPr lang="en-US" sz="2000" dirty="0" smtClean="0"/>
              <a:t>Clustering - </a:t>
            </a:r>
            <a:r>
              <a:rPr lang="en-US" dirty="0" err="1"/>
              <a:t>Partitional</a:t>
            </a:r>
            <a:r>
              <a:rPr lang="en-US" dirty="0"/>
              <a:t> Clustering, Hierarchical Clustering, Threshold </a:t>
            </a:r>
            <a:r>
              <a:rPr lang="en-US" dirty="0" smtClean="0"/>
              <a:t>Graphs etc…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320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Have a good understanding of the fundamental issues and challenges of machine learning: data, model selection, model complexity, etc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Have an understanding of the strengths and weaknesses of many popular machine learning approaches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Appreciate the underlying mathematical relationships within and across Machine Learning algorithms and the paradigms of supervised and un-supervised learning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Be able to design and implement various machine learning algorithms in a range of real-world applications.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266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Text Books:</a:t>
            </a:r>
            <a:endParaRPr lang="en-IN" dirty="0" smtClean="0"/>
          </a:p>
          <a:p>
            <a:pPr lvl="0"/>
            <a:r>
              <a:rPr lang="en-US" dirty="0"/>
              <a:t>T. Mitchell. “</a:t>
            </a:r>
            <a:r>
              <a:rPr lang="en-US" i="1" dirty="0"/>
              <a:t>Machine Learning”</a:t>
            </a:r>
            <a:r>
              <a:rPr lang="en-US" dirty="0"/>
              <a:t> McGraw-Hill, First Edition.</a:t>
            </a:r>
          </a:p>
          <a:p>
            <a:pPr marL="0" indent="0">
              <a:buNone/>
            </a:pPr>
            <a:r>
              <a:rPr lang="en-US" b="1" dirty="0" smtClean="0"/>
              <a:t>Reference Books</a:t>
            </a:r>
          </a:p>
          <a:p>
            <a:pPr lvl="0"/>
            <a:r>
              <a:rPr lang="en-US" dirty="0" err="1" smtClean="0"/>
              <a:t>Aurelien</a:t>
            </a:r>
            <a:r>
              <a:rPr lang="en-US" dirty="0" smtClean="0"/>
              <a:t> </a:t>
            </a:r>
            <a:r>
              <a:rPr lang="en-US" dirty="0" err="1" smtClean="0"/>
              <a:t>Geron</a:t>
            </a:r>
            <a:r>
              <a:rPr lang="en-US" dirty="0" smtClean="0"/>
              <a:t>, </a:t>
            </a:r>
            <a:r>
              <a:rPr lang="en-US" dirty="0"/>
              <a:t>“Hands-On Machine Learning with </a:t>
            </a:r>
            <a:r>
              <a:rPr lang="en-US" dirty="0" err="1"/>
              <a:t>Scikit</a:t>
            </a:r>
            <a:r>
              <a:rPr lang="en-US" dirty="0"/>
              <a:t>-Learn &amp; </a:t>
            </a:r>
            <a:r>
              <a:rPr lang="en-US" dirty="0" err="1"/>
              <a:t>TensorFlow</a:t>
            </a:r>
            <a:r>
              <a:rPr lang="en-US" dirty="0"/>
              <a:t>” </a:t>
            </a:r>
            <a:r>
              <a:rPr lang="en-US" dirty="0" smtClean="0"/>
              <a:t>O Reilly</a:t>
            </a:r>
            <a:endParaRPr lang="en-IN" dirty="0" smtClean="0"/>
          </a:p>
          <a:p>
            <a:pPr lvl="0"/>
            <a:r>
              <a:rPr lang="en-US" dirty="0" smtClean="0"/>
              <a:t>Peter Harrington, “Machine Learning in Action”, Manning Publication</a:t>
            </a:r>
          </a:p>
          <a:p>
            <a:pPr lvl="0"/>
            <a:r>
              <a:rPr lang="en-US" dirty="0" smtClean="0"/>
              <a:t>Toby </a:t>
            </a:r>
            <a:r>
              <a:rPr lang="en-US" dirty="0" err="1" smtClean="0"/>
              <a:t>Segaran</a:t>
            </a:r>
            <a:r>
              <a:rPr lang="en-US" dirty="0" smtClean="0"/>
              <a:t>, “Programming Collective Intelligence”, O Reilly</a:t>
            </a:r>
          </a:p>
          <a:p>
            <a:pPr lvl="0"/>
            <a:r>
              <a:rPr lang="en-US" dirty="0" smtClean="0"/>
              <a:t>Sabastian </a:t>
            </a:r>
            <a:r>
              <a:rPr lang="en-US" dirty="0" err="1" smtClean="0"/>
              <a:t>Raschka</a:t>
            </a:r>
            <a:r>
              <a:rPr lang="en-US" dirty="0" smtClean="0"/>
              <a:t>. “Python Machine Learning”, PACKT Publishing</a:t>
            </a:r>
            <a:endParaRPr lang="en-I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04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095" y="2229134"/>
            <a:ext cx="8915400" cy="3777622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3200" b="1" dirty="0" smtClean="0"/>
              <a:t>Thanks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121572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212</TotalTime>
  <Words>403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Machine Learning</vt:lpstr>
      <vt:lpstr>Course Learning Objectives</vt:lpstr>
      <vt:lpstr>Motivation</vt:lpstr>
      <vt:lpstr>Topics in focus</vt:lpstr>
      <vt:lpstr>Course Learning Outcome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kumar</dc:creator>
  <cp:lastModifiedBy>Windows User</cp:lastModifiedBy>
  <cp:revision>26</cp:revision>
  <dcterms:created xsi:type="dcterms:W3CDTF">2018-12-07T04:42:26Z</dcterms:created>
  <dcterms:modified xsi:type="dcterms:W3CDTF">2019-07-01T06:48:40Z</dcterms:modified>
</cp:coreProperties>
</file>