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300" r:id="rId4"/>
    <p:sldId id="301" r:id="rId5"/>
    <p:sldId id="258" r:id="rId6"/>
    <p:sldId id="302" r:id="rId7"/>
    <p:sldId id="303" r:id="rId8"/>
    <p:sldId id="305" r:id="rId9"/>
    <p:sldId id="304" r:id="rId10"/>
    <p:sldId id="308" r:id="rId11"/>
    <p:sldId id="309" r:id="rId12"/>
    <p:sldId id="310" r:id="rId13"/>
    <p:sldId id="306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Regression 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61673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14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7751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4857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6732588" y="3630614"/>
            <a:ext cx="156485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5067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3379788" y="35004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animBg="1"/>
      <p:bldP spid="178185" grpId="0" autoUpdateAnimBg="0"/>
      <p:bldP spid="178186" grpId="0" autoUpdateAnimBg="0"/>
      <p:bldP spid="1781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22068" y="1238899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857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5338763" y="3954464"/>
            <a:ext cx="164500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372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3379788" y="25860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971550" y="461673"/>
            <a:ext cx="7772400" cy="8143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Simple Linear Regression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nimBg="1"/>
      <p:bldP spid="182282" grpId="0" autoUpdateAnimBg="0"/>
      <p:bldP spid="182283" grpId="0" autoUpdateAnimBg="0"/>
      <p:bldP spid="1822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4876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5937250" y="3725864"/>
            <a:ext cx="128432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384800" y="30353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379788" y="29289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971550" y="461673"/>
            <a:ext cx="7772400" cy="8143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Simple Linear Regression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5" grpId="0" animBg="1"/>
      <p:bldP spid="183306" grpId="0" autoUpdateAnimBg="0"/>
      <p:bldP spid="183307" grpId="0" autoUpdateAnimBg="0"/>
      <p:bldP spid="1833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aim of the regression model is to </a:t>
            </a:r>
            <a:r>
              <a:rPr lang="en-US" dirty="0" smtClean="0"/>
              <a:t>find </a:t>
            </a:r>
            <a:r>
              <a:rPr lang="en-US" dirty="0"/>
              <a:t>a slope and intercept so </a:t>
            </a:r>
            <a:r>
              <a:rPr lang="en-US" dirty="0" smtClean="0"/>
              <a:t>that the </a:t>
            </a:r>
            <a:r>
              <a:rPr lang="en-US" dirty="0"/>
              <a:t>straight line with that slope and intercept </a:t>
            </a:r>
            <a:r>
              <a:rPr lang="en-US" dirty="0" smtClean="0"/>
              <a:t>fits </a:t>
            </a:r>
            <a:r>
              <a:rPr lang="en-US" dirty="0"/>
              <a:t>the points in the </a:t>
            </a:r>
            <a:r>
              <a:rPr lang="en-US" dirty="0" smtClean="0"/>
              <a:t>scatter diagram </a:t>
            </a:r>
            <a:r>
              <a:rPr lang="en-US" dirty="0"/>
              <a:t>as closely as possible. </a:t>
            </a:r>
            <a:endParaRPr lang="en-US" dirty="0" smtClean="0"/>
          </a:p>
          <a:p>
            <a:pPr algn="just"/>
            <a:r>
              <a:rPr lang="en-US" dirty="0" smtClean="0"/>
              <a:t>Also </a:t>
            </a:r>
            <a:r>
              <a:rPr lang="en-US" dirty="0"/>
              <a:t>note that only two points are </a:t>
            </a:r>
            <a:r>
              <a:rPr lang="en-US" dirty="0" smtClean="0"/>
              <a:t>necessary to </a:t>
            </a:r>
            <a:r>
              <a:rPr lang="en-US" dirty="0"/>
              <a:t>determine a straight line. If only one point is given, then there are </a:t>
            </a:r>
            <a:r>
              <a:rPr lang="en-US" dirty="0" smtClean="0"/>
              <a:t>many straight </a:t>
            </a:r>
            <a:r>
              <a:rPr lang="en-US" dirty="0"/>
              <a:t>lines that could pass through this point, but when two points </a:t>
            </a:r>
            <a:r>
              <a:rPr lang="en-US" dirty="0" smtClean="0"/>
              <a:t>are given</a:t>
            </a:r>
            <a:r>
              <a:rPr lang="en-US" dirty="0"/>
              <a:t>, this uniquely </a:t>
            </a:r>
            <a:r>
              <a:rPr lang="en-US" dirty="0" smtClean="0"/>
              <a:t>identifies </a:t>
            </a:r>
            <a:r>
              <a:rPr lang="en-US" dirty="0"/>
              <a:t>the straight line that passes through these </a:t>
            </a:r>
            <a:r>
              <a:rPr lang="en-US" dirty="0" smtClean="0"/>
              <a:t>two 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6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325" indent="-187325" algn="just">
              <a:defRPr/>
            </a:pPr>
            <a:r>
              <a:rPr lang="en-US" dirty="0"/>
              <a:t>Regression is a function that predicts the dependent (response) variable based upon values of the independent variables (predictors). </a:t>
            </a:r>
          </a:p>
          <a:p>
            <a:pPr algn="just"/>
            <a:r>
              <a:rPr lang="en-US" dirty="0" smtClean="0"/>
              <a:t>There are two types of regression: simple and multiple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Describe regression analysis</a:t>
            </a:r>
          </a:p>
          <a:p>
            <a:r>
              <a:rPr lang="en-US" dirty="0" smtClean="0"/>
              <a:t>Categorize regression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Suppose you are road safety officer. One day you are called by the government official to submit a report on the reasons of road accidents in India.</a:t>
            </a:r>
          </a:p>
          <a:p>
            <a:pPr algn="just"/>
            <a:r>
              <a:rPr lang="en-US" dirty="0" smtClean="0"/>
              <a:t>Identify the reasons and list it.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(Dependent Variable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			(Independent </a:t>
            </a:r>
            <a:r>
              <a:rPr lang="en-US" dirty="0"/>
              <a:t>Variable)</a:t>
            </a:r>
          </a:p>
          <a:p>
            <a:pPr marL="0" indent="0">
              <a:buNone/>
            </a:pPr>
            <a:r>
              <a:rPr lang="en-US" dirty="0" smtClean="0"/>
              <a:t>Road Accidents</a:t>
            </a:r>
          </a:p>
        </p:txBody>
      </p:sp>
    </p:spTree>
    <p:extLst>
      <p:ext uri="{BB962C8B-B14F-4D97-AF65-F5344CB8AC3E}">
        <p14:creationId xmlns:p14="http://schemas.microsoft.com/office/powerpoint/2010/main" val="34177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/>
          </a:bodyPr>
          <a:lstStyle/>
          <a:p>
            <a:pPr marL="187325" indent="-187325" algn="just">
              <a:defRPr/>
            </a:pPr>
            <a:r>
              <a:rPr lang="en-US" dirty="0"/>
              <a:t>Regression analysis is a form of </a:t>
            </a:r>
            <a:r>
              <a:rPr lang="en-US" dirty="0">
                <a:solidFill>
                  <a:srgbClr val="0070C0"/>
                </a:solidFill>
              </a:rPr>
              <a:t>predictive modelling </a:t>
            </a:r>
            <a:r>
              <a:rPr lang="en-US" dirty="0" smtClean="0">
                <a:solidFill>
                  <a:srgbClr val="0070C0"/>
                </a:solidFill>
              </a:rPr>
              <a:t>technique </a:t>
            </a:r>
            <a:r>
              <a:rPr lang="en-US" dirty="0" smtClean="0"/>
              <a:t>which</a:t>
            </a:r>
            <a:r>
              <a:rPr lang="en-US" altLang="zh-TW" dirty="0" smtClean="0"/>
              <a:t> </a:t>
            </a:r>
            <a:r>
              <a:rPr lang="en-US" altLang="zh-TW" dirty="0"/>
              <a:t>describes the relationship between two (or more) variables.</a:t>
            </a:r>
          </a:p>
          <a:p>
            <a:pPr marL="187325" indent="-187325" algn="just">
              <a:defRPr/>
            </a:pPr>
            <a:r>
              <a:rPr lang="en-US" dirty="0"/>
              <a:t>Regression is a function that predicts the </a:t>
            </a:r>
            <a:r>
              <a:rPr lang="en-US" dirty="0">
                <a:solidFill>
                  <a:srgbClr val="0070C0"/>
                </a:solidFill>
              </a:rPr>
              <a:t>dependent (response) variable</a:t>
            </a:r>
            <a:r>
              <a:rPr lang="en-US" dirty="0"/>
              <a:t> based upon values of the </a:t>
            </a:r>
            <a:r>
              <a:rPr lang="en-US" dirty="0">
                <a:solidFill>
                  <a:srgbClr val="0070C0"/>
                </a:solidFill>
              </a:rPr>
              <a:t>independent variables (predictors). </a:t>
            </a:r>
          </a:p>
          <a:p>
            <a:pPr marL="187325" indent="-187325" algn="just">
              <a:defRPr/>
            </a:pPr>
            <a:r>
              <a:rPr lang="en-US" altLang="zh-TW" dirty="0"/>
              <a:t>Examples:</a:t>
            </a:r>
          </a:p>
          <a:p>
            <a:pPr marL="477838" lvl="1" indent="-93663" algn="just"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Road accidents</a:t>
            </a:r>
            <a:endParaRPr lang="en-US" dirty="0"/>
          </a:p>
          <a:p>
            <a:pPr marL="477838" lvl="1" indent="-93663" algn="just"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Electricity demand</a:t>
            </a:r>
            <a:endParaRPr lang="en-US" altLang="zh-TW" dirty="0"/>
          </a:p>
          <a:p>
            <a:pPr marL="477838" lvl="1" indent="-93663" algn="just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0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Regression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indicates the </a:t>
            </a:r>
            <a:r>
              <a:rPr lang="en-US" b="1" dirty="0">
                <a:solidFill>
                  <a:srgbClr val="0070C0"/>
                </a:solidFill>
              </a:rPr>
              <a:t>significant relationships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between dependent variable and independent variable.</a:t>
            </a:r>
          </a:p>
          <a:p>
            <a:pPr algn="just"/>
            <a:r>
              <a:rPr lang="en-US" dirty="0"/>
              <a:t>It indicates the </a:t>
            </a:r>
            <a:r>
              <a:rPr lang="en-US" b="1" dirty="0">
                <a:solidFill>
                  <a:srgbClr val="0070C0"/>
                </a:solidFill>
              </a:rPr>
              <a:t>strength of impact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multiple independent variables on a dependent variable</a:t>
            </a:r>
            <a:r>
              <a:rPr lang="en-US" dirty="0" smtClean="0"/>
              <a:t>.[1]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On the basis of number of independent variables the regression can be categorized into two sub parts:</a:t>
            </a:r>
          </a:p>
          <a:p>
            <a:r>
              <a:rPr lang="en-US" dirty="0" smtClean="0"/>
              <a:t>Simple Regression : Model with one independent variable.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Regression : Model with multiple independent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for slope of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defined by the formula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sz="1800" dirty="0" smtClean="0"/>
              <a:t>Where:</a:t>
            </a:r>
          </a:p>
          <a:p>
            <a:pPr marL="0" indent="0">
              <a:buNone/>
            </a:pPr>
            <a:r>
              <a:rPr lang="en-US" sz="1800" dirty="0" smtClean="0"/>
              <a:t>     y = Dependent variable</a:t>
            </a:r>
          </a:p>
          <a:p>
            <a:pPr marL="0" indent="0">
              <a:buNone/>
            </a:pPr>
            <a:r>
              <a:rPr lang="en-US" sz="1800" dirty="0" smtClean="0"/>
              <a:t>     x = Independent(Explanatory) variable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i="1" dirty="0" smtClean="0">
                <a:latin typeface="Symbol" pitchFamily="18" charset="2"/>
              </a:rPr>
              <a:t>b</a:t>
            </a:r>
            <a:r>
              <a:rPr lang="en-US" sz="1800" b="1" baseline="-25000" dirty="0" smtClean="0">
                <a:latin typeface="Book Antiqua" pitchFamily="18" charset="0"/>
              </a:rPr>
              <a:t>0 </a:t>
            </a:r>
            <a:r>
              <a:rPr lang="en-US" sz="1800" dirty="0"/>
              <a:t>= Intercept</a:t>
            </a:r>
          </a:p>
          <a:p>
            <a:pPr marL="0" indent="0">
              <a:buNone/>
            </a:pPr>
            <a:r>
              <a:rPr lang="en-US" sz="1800" b="1" dirty="0" smtClean="0">
                <a:latin typeface="Book Antiqua" pitchFamily="18" charset="0"/>
              </a:rPr>
              <a:t>     </a:t>
            </a:r>
            <a:r>
              <a:rPr lang="en-US" sz="1800" b="1" i="1" dirty="0" smtClean="0">
                <a:latin typeface="Symbol" pitchFamily="18" charset="2"/>
              </a:rPr>
              <a:t>b</a:t>
            </a:r>
            <a:r>
              <a:rPr lang="en-US" sz="1800" b="1" baseline="-25000" dirty="0" smtClean="0">
                <a:latin typeface="Book Antiqua" pitchFamily="18" charset="0"/>
              </a:rPr>
              <a:t>1 </a:t>
            </a:r>
            <a:r>
              <a:rPr lang="en-US" sz="1800" dirty="0"/>
              <a:t>= </a:t>
            </a:r>
            <a:r>
              <a:rPr lang="en-US" sz="1800" dirty="0" smtClean="0"/>
              <a:t>Slope</a:t>
            </a:r>
          </a:p>
          <a:p>
            <a:pPr marL="0" indent="0">
              <a:buNone/>
            </a:pPr>
            <a:r>
              <a:rPr lang="en-US" sz="1800" b="1" i="1" dirty="0" smtClean="0">
                <a:latin typeface="Symbol" pitchFamily="18" charset="2"/>
              </a:rPr>
              <a:t>       e </a:t>
            </a:r>
            <a:r>
              <a:rPr lang="en-US" sz="1800" dirty="0"/>
              <a:t>= </a:t>
            </a:r>
            <a:r>
              <a:rPr lang="en-US" sz="1800" dirty="0" smtClean="0"/>
              <a:t>Residual Error/Random Error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24557" y="2559916"/>
            <a:ext cx="21291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b="1" i="1" dirty="0">
                <a:latin typeface="Book Antiqua" pitchFamily="18" charset="0"/>
              </a:rPr>
              <a:t>y</a:t>
            </a:r>
            <a:r>
              <a:rPr lang="en-US" sz="2400" b="1" dirty="0">
                <a:latin typeface="Book Antiqua" pitchFamily="18" charset="0"/>
              </a:rPr>
              <a:t> = </a:t>
            </a:r>
            <a:r>
              <a:rPr lang="en-US" sz="2400" b="1" i="1" dirty="0">
                <a:latin typeface="Symbol" pitchFamily="18" charset="2"/>
              </a:rPr>
              <a:t>b</a:t>
            </a:r>
            <a:r>
              <a:rPr lang="en-US" sz="2400" b="1" baseline="-25000" dirty="0">
                <a:latin typeface="Book Antiqua" pitchFamily="18" charset="0"/>
              </a:rPr>
              <a:t>0</a:t>
            </a:r>
            <a:r>
              <a:rPr lang="en-US" sz="2400" b="1" dirty="0">
                <a:latin typeface="Book Antiqua" pitchFamily="18" charset="0"/>
              </a:rPr>
              <a:t> + </a:t>
            </a:r>
            <a:r>
              <a:rPr lang="en-US" sz="2400" b="1" i="1" dirty="0">
                <a:latin typeface="Symbol" pitchFamily="18" charset="2"/>
              </a:rPr>
              <a:t>b</a:t>
            </a:r>
            <a:r>
              <a:rPr lang="en-US" sz="2400" b="1" baseline="-25000" dirty="0">
                <a:latin typeface="Book Antiqua" pitchFamily="18" charset="0"/>
              </a:rPr>
              <a:t>1</a:t>
            </a:r>
            <a:r>
              <a:rPr lang="en-US" sz="2400" b="1" i="1" dirty="0">
                <a:latin typeface="Book Antiqua" pitchFamily="18" charset="0"/>
              </a:rPr>
              <a:t>x</a:t>
            </a:r>
            <a:r>
              <a:rPr lang="en-US" sz="2400" b="1" dirty="0">
                <a:latin typeface="Book Antiqua" pitchFamily="18" charset="0"/>
              </a:rPr>
              <a:t> +</a:t>
            </a:r>
            <a:r>
              <a:rPr lang="en-US" sz="2400" b="1" i="1" dirty="0">
                <a:latin typeface="Symbol" pitchFamily="18" charset="2"/>
              </a:rPr>
              <a:t>e</a:t>
            </a:r>
            <a:endParaRPr lang="en-US" sz="24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430</Words>
  <Application>Microsoft Office PowerPoint</Application>
  <PresentationFormat>Widescreen</PresentationFormat>
  <Paragraphs>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Monotype Sorts</vt:lpstr>
      <vt:lpstr>新細明體</vt:lpstr>
      <vt:lpstr>Symbol</vt:lpstr>
      <vt:lpstr>Office Theme</vt:lpstr>
      <vt:lpstr>Machine Learning</vt:lpstr>
      <vt:lpstr>Learning Outcome</vt:lpstr>
      <vt:lpstr>Scenario</vt:lpstr>
      <vt:lpstr>Scenario – contd…</vt:lpstr>
      <vt:lpstr>Regression Analysis</vt:lpstr>
      <vt:lpstr>Why do we need Regression Analysis?</vt:lpstr>
      <vt:lpstr>Regression Types</vt:lpstr>
      <vt:lpstr>Diagram for slope of a line</vt:lpstr>
      <vt:lpstr>Simple Linear Regression Model</vt:lpstr>
      <vt:lpstr>Simple Linear Regression Equation</vt:lpstr>
      <vt:lpstr>PowerPoint Presentation</vt:lpstr>
      <vt:lpstr>PowerPoint Presentation</vt:lpstr>
      <vt:lpstr>Aim of Regression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75</cp:revision>
  <dcterms:created xsi:type="dcterms:W3CDTF">2019-06-14T10:09:28Z</dcterms:created>
  <dcterms:modified xsi:type="dcterms:W3CDTF">2019-07-08T04:26:55Z</dcterms:modified>
</cp:coreProperties>
</file>