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7" r:id="rId3"/>
    <p:sldId id="332" r:id="rId4"/>
    <p:sldId id="315" r:id="rId5"/>
    <p:sldId id="316" r:id="rId6"/>
    <p:sldId id="339" r:id="rId7"/>
    <p:sldId id="317" r:id="rId8"/>
    <p:sldId id="318" r:id="rId9"/>
    <p:sldId id="319" r:id="rId10"/>
    <p:sldId id="320" r:id="rId11"/>
    <p:sldId id="321" r:id="rId12"/>
    <p:sldId id="322" r:id="rId13"/>
    <p:sldId id="340" r:id="rId14"/>
    <p:sldId id="330" r:id="rId15"/>
    <p:sldId id="333" r:id="rId16"/>
    <p:sldId id="335" r:id="rId17"/>
    <p:sldId id="336" r:id="rId18"/>
    <p:sldId id="337" r:id="rId19"/>
    <p:sldId id="341" r:id="rId20"/>
    <p:sldId id="338" r:id="rId21"/>
    <p:sldId id="323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e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BD2F9-A3CC-422D-AD4C-C012E0060A77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C256F-8DAB-4D03-BBB7-99DEE5EA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9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zh-TW" sz="1000" i="1"/>
              <a:t>54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44390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14439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810655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145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775125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zh-TW" sz="1000" i="1"/>
              <a:t>65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15463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850188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zh-TW" sz="1000" i="1"/>
              <a:t>66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15565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9703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zh-TW" sz="1000" i="1"/>
              <a:t>67</a:t>
            </a: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15667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05875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157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983653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zh-TW" sz="1000" i="1"/>
              <a:t>65</a:t>
            </a: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158727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3740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zh-TW" sz="1000" i="1"/>
              <a:t>78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846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163847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565221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9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2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6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02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0F651-EFA4-4EE5-A653-31A0D12B114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803523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2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8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4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8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9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5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5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540CD-2E70-4BD1-B372-357F31E0D14B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3" y="2677131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Regression III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5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0710" y="531379"/>
            <a:ext cx="8153400" cy="1325563"/>
          </a:xfrm>
          <a:noFill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 anchorCtr="1">
            <a:normAutofit/>
          </a:bodyPr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ea typeface="新細明體" pitchFamily="18" charset="-120"/>
              </a:rPr>
              <a:t>Parameter Estimation Solution</a:t>
            </a:r>
          </a:p>
        </p:txBody>
      </p:sp>
      <p:graphicFrame>
        <p:nvGraphicFramePr>
          <p:cNvPr id="48131" name="Object 3">
            <a:hlinkClick r:id="" action="ppaction://ole?verb=0"/>
          </p:cNvPr>
          <p:cNvGraphicFramePr>
            <a:graphicFrameLocks noGrp="1"/>
          </p:cNvGraphicFramePr>
          <p:nvPr>
            <p:ph type="body" idx="1"/>
          </p:nvPr>
        </p:nvGraphicFramePr>
        <p:xfrm>
          <a:off x="2163763" y="1676400"/>
          <a:ext cx="7847012" cy="315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4" imgW="3276705" imgH="1314577" progId="Equation.DSMT4">
                  <p:embed/>
                </p:oleObj>
              </mc:Choice>
              <mc:Fallback>
                <p:oleObj name="Equation" r:id="rId4" imgW="3276705" imgH="1314577" progId="Equation.DSMT4">
                  <p:embed/>
                  <p:pic>
                    <p:nvPicPr>
                      <p:cNvPr id="48131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1676400"/>
                        <a:ext cx="7847012" cy="315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52664" y="4953000"/>
          <a:ext cx="473868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6" imgW="1981320" imgH="257141" progId="Equation.DSMT4">
                  <p:embed/>
                </p:oleObj>
              </mc:Choice>
              <mc:Fallback>
                <p:oleObj name="Equation" r:id="rId6" imgW="1981320" imgH="257141" progId="Equation.DSMT4">
                  <p:embed/>
                  <p:pic>
                    <p:nvPicPr>
                      <p:cNvPr id="48132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4" y="4953000"/>
                        <a:ext cx="4738687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4419601" y="5791200"/>
          <a:ext cx="25114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8" imgW="787058" imgH="203112" progId="Equation.DSMT4">
                  <p:embed/>
                </p:oleObj>
              </mc:Choice>
              <mc:Fallback>
                <p:oleObj name="Equation" r:id="rId8" imgW="787058" imgH="203112" progId="Equation.DSMT4">
                  <p:embed/>
                  <p:pic>
                    <p:nvPicPr>
                      <p:cNvPr id="481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5791200"/>
                        <a:ext cx="25114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75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noFill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 anchorCtr="1">
            <a:normAutofit/>
          </a:bodyPr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ea typeface="新細明體" pitchFamily="18" charset="-120"/>
              </a:rPr>
              <a:t>Coefficient Interpretation Solution</a:t>
            </a:r>
          </a:p>
        </p:txBody>
      </p:sp>
      <p:grpSp>
        <p:nvGrpSpPr>
          <p:cNvPr id="141323" name="Group 11"/>
          <p:cNvGrpSpPr>
            <a:grpSpLocks/>
          </p:cNvGrpSpPr>
          <p:nvPr/>
        </p:nvGrpSpPr>
        <p:grpSpPr bwMode="auto">
          <a:xfrm>
            <a:off x="2057400" y="3814764"/>
            <a:ext cx="8305800" cy="1671637"/>
            <a:chOff x="336" y="2592"/>
            <a:chExt cx="5232" cy="1053"/>
          </a:xfrm>
        </p:grpSpPr>
        <p:sp>
          <p:nvSpPr>
            <p:cNvPr id="49159" name="Text Box 5"/>
            <p:cNvSpPr txBox="1">
              <a:spLocks noChangeArrowheads="1"/>
            </p:cNvSpPr>
            <p:nvPr/>
          </p:nvSpPr>
          <p:spPr bwMode="auto">
            <a:xfrm>
              <a:off x="336" y="2688"/>
              <a:ext cx="5232" cy="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7713" indent="166688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40000"/>
                </a:spcBef>
                <a:buClr>
                  <a:srgbClr val="8E0D30"/>
                </a:buClr>
                <a:buFontTx/>
                <a:buAutoNum type="arabicPeriod" startAt="2"/>
              </a:pPr>
              <a:r>
                <a:rPr lang="en-US" altLang="zh-TW" sz="3200">
                  <a:ea typeface="新細明體" pitchFamily="18" charset="-120"/>
                </a:rPr>
                <a:t>Y-Intercept (</a:t>
              </a:r>
              <a:r>
                <a:rPr lang="en-US" altLang="zh-TW" sz="3200" i="1">
                  <a:latin typeface="Symbol" panose="05050102010706020507" pitchFamily="18" charset="2"/>
                  <a:ea typeface="新細明體" pitchFamily="18" charset="-120"/>
                </a:rPr>
                <a:t></a:t>
              </a:r>
              <a:r>
                <a:rPr lang="en-US" altLang="zh-TW" sz="3200" baseline="-25000">
                  <a:ea typeface="新細明體" pitchFamily="18" charset="-120"/>
                </a:rPr>
                <a:t>0</a:t>
              </a:r>
              <a:r>
                <a:rPr lang="en-US" altLang="zh-TW" sz="3200">
                  <a:ea typeface="新細明體" pitchFamily="18" charset="-120"/>
                </a:rPr>
                <a:t>)</a:t>
              </a:r>
            </a:p>
            <a:p>
              <a:pPr lvl="1" eaLnBrk="1" hangingPunct="1">
                <a:spcBef>
                  <a:spcPct val="20000"/>
                </a:spcBef>
                <a:buClr>
                  <a:srgbClr val="8E0D30"/>
                </a:buClr>
                <a:buFontTx/>
                <a:buChar char="•"/>
              </a:pPr>
              <a:r>
                <a:rPr lang="en-US" altLang="zh-TW" sz="2800">
                  <a:ea typeface="新細明體" pitchFamily="18" charset="-120"/>
                </a:rPr>
                <a:t> Average Crop Yield (</a:t>
              </a:r>
              <a:r>
                <a:rPr lang="en-US" altLang="zh-TW" sz="2800" i="1">
                  <a:ea typeface="新細明體" pitchFamily="18" charset="-120"/>
                </a:rPr>
                <a:t>y</a:t>
              </a:r>
              <a:r>
                <a:rPr lang="en-US" altLang="zh-TW" sz="2800">
                  <a:ea typeface="新細明體" pitchFamily="18" charset="-120"/>
                </a:rPr>
                <a:t>) is expected to be 0.8 lb. </a:t>
              </a:r>
              <a:br>
                <a:rPr lang="en-US" altLang="zh-TW" sz="2800">
                  <a:ea typeface="新細明體" pitchFamily="18" charset="-120"/>
                </a:rPr>
              </a:br>
              <a:r>
                <a:rPr lang="en-US" altLang="zh-TW" sz="2800">
                  <a:ea typeface="新細明體" pitchFamily="18" charset="-120"/>
                </a:rPr>
                <a:t>   when no Fertilizer (</a:t>
              </a:r>
              <a:r>
                <a:rPr lang="en-US" altLang="zh-TW" sz="2800" i="1">
                  <a:ea typeface="新細明體" pitchFamily="18" charset="-120"/>
                </a:rPr>
                <a:t>x</a:t>
              </a:r>
              <a:r>
                <a:rPr lang="en-US" altLang="zh-TW" sz="2800">
                  <a:ea typeface="新細明體" pitchFamily="18" charset="-120"/>
                </a:rPr>
                <a:t>) is used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49160" name="Rectangle 6"/>
            <p:cNvSpPr>
              <a:spLocks noChangeArrowheads="1"/>
            </p:cNvSpPr>
            <p:nvPr/>
          </p:nvSpPr>
          <p:spPr bwMode="auto">
            <a:xfrm>
              <a:off x="2016" y="2592"/>
              <a:ext cx="333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zh-TW" sz="2800" b="1">
                  <a:ea typeface="新細明體" pitchFamily="18" charset="-120"/>
                </a:rPr>
                <a:t>^</a:t>
              </a:r>
            </a:p>
          </p:txBody>
        </p:sp>
      </p:grpSp>
      <p:grpSp>
        <p:nvGrpSpPr>
          <p:cNvPr id="141322" name="Group 10"/>
          <p:cNvGrpSpPr>
            <a:grpSpLocks/>
          </p:cNvGrpSpPr>
          <p:nvPr/>
        </p:nvGrpSpPr>
        <p:grpSpPr bwMode="auto">
          <a:xfrm>
            <a:off x="2057400" y="1828801"/>
            <a:ext cx="8382000" cy="1706563"/>
            <a:chOff x="336" y="1152"/>
            <a:chExt cx="5280" cy="1075"/>
          </a:xfrm>
        </p:grpSpPr>
        <p:sp>
          <p:nvSpPr>
            <p:cNvPr id="49157" name="Rectangle 4"/>
            <p:cNvSpPr>
              <a:spLocks noChangeArrowheads="1"/>
            </p:cNvSpPr>
            <p:nvPr/>
          </p:nvSpPr>
          <p:spPr bwMode="auto">
            <a:xfrm>
              <a:off x="1440" y="1152"/>
              <a:ext cx="333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zh-TW" sz="2800" b="1">
                  <a:ea typeface="新細明體" pitchFamily="18" charset="-120"/>
                </a:rPr>
                <a:t>^</a:t>
              </a:r>
            </a:p>
          </p:txBody>
        </p:sp>
        <p:sp>
          <p:nvSpPr>
            <p:cNvPr id="49158" name="Text Box 8"/>
            <p:cNvSpPr txBox="1">
              <a:spLocks noChangeArrowheads="1"/>
            </p:cNvSpPr>
            <p:nvPr/>
          </p:nvSpPr>
          <p:spPr bwMode="auto">
            <a:xfrm>
              <a:off x="336" y="1270"/>
              <a:ext cx="5280" cy="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9144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8E0D30"/>
                </a:buClr>
                <a:buFontTx/>
                <a:buAutoNum type="arabicPeriod"/>
              </a:pPr>
              <a:r>
                <a:rPr lang="en-US" altLang="zh-TW" sz="3200">
                  <a:ea typeface="新細明體" pitchFamily="18" charset="-120"/>
                </a:rPr>
                <a:t>Slope (</a:t>
              </a:r>
              <a:r>
                <a:rPr lang="en-US" altLang="zh-TW" sz="3200" i="1">
                  <a:latin typeface="Symbol" panose="05050102010706020507" pitchFamily="18" charset="2"/>
                  <a:ea typeface="新細明體" pitchFamily="18" charset="-120"/>
                </a:rPr>
                <a:t></a:t>
              </a:r>
              <a:r>
                <a:rPr lang="en-US" altLang="zh-TW" sz="3200" baseline="-25000">
                  <a:ea typeface="新細明體" pitchFamily="18" charset="-120"/>
                </a:rPr>
                <a:t>1</a:t>
              </a:r>
              <a:r>
                <a:rPr lang="en-US" altLang="zh-TW" sz="3200">
                  <a:ea typeface="新細明體" pitchFamily="18" charset="-120"/>
                </a:rPr>
                <a:t>)</a:t>
              </a:r>
            </a:p>
            <a:p>
              <a:pPr lvl="1" eaLnBrk="1" hangingPunct="1">
                <a:spcBef>
                  <a:spcPct val="20000"/>
                </a:spcBef>
                <a:buClr>
                  <a:srgbClr val="8E0D30"/>
                </a:buClr>
                <a:buFontTx/>
                <a:buChar char="•"/>
              </a:pPr>
              <a:r>
                <a:rPr lang="en-US" altLang="zh-TW" sz="2800">
                  <a:ea typeface="新細明體" pitchFamily="18" charset="-120"/>
                </a:rPr>
                <a:t>Crop Yield (</a:t>
              </a:r>
              <a:r>
                <a:rPr lang="en-US" altLang="zh-TW" sz="2800" i="1">
                  <a:ea typeface="新細明體" pitchFamily="18" charset="-120"/>
                </a:rPr>
                <a:t>y</a:t>
              </a:r>
              <a:r>
                <a:rPr lang="en-US" altLang="zh-TW" sz="2800">
                  <a:ea typeface="新細明體" pitchFamily="18" charset="-120"/>
                </a:rPr>
                <a:t>) is expected to increase by .65 lb. for each 1 lb. increase in Fertilizer (</a:t>
              </a:r>
              <a:r>
                <a:rPr lang="en-US" altLang="zh-TW" sz="2800" i="1">
                  <a:ea typeface="新細明體" pitchFamily="18" charset="-120"/>
                </a:rPr>
                <a:t>x</a:t>
              </a:r>
              <a:r>
                <a:rPr lang="en-US" altLang="zh-TW" sz="2800">
                  <a:ea typeface="新細明體" pitchFamily="18" charset="-120"/>
                </a:rPr>
                <a:t>)</a:t>
              </a:r>
              <a:endParaRPr lang="en-US" altLang="zh-TW"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749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5"/>
          <p:cNvSpPr>
            <a:spLocks noGrp="1" noChangeArrowheads="1"/>
          </p:cNvSpPr>
          <p:nvPr>
            <p:ph type="title"/>
          </p:nvPr>
        </p:nvSpPr>
        <p:spPr>
          <a:xfrm>
            <a:off x="1302326" y="486891"/>
            <a:ext cx="9234055" cy="1123950"/>
          </a:xfrm>
          <a:noFill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 anchorCtr="1">
            <a:normAutofit/>
          </a:bodyPr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ea typeface="新細明體" pitchFamily="18" charset="-120"/>
              </a:rPr>
              <a:t>Regression Line Fitted to the Data</a:t>
            </a:r>
          </a:p>
        </p:txBody>
      </p:sp>
      <p:sp>
        <p:nvSpPr>
          <p:cNvPr id="50179" name="Rectangle 32"/>
          <p:cNvSpPr>
            <a:spLocks noChangeArrowheads="1"/>
          </p:cNvSpPr>
          <p:nvPr/>
        </p:nvSpPr>
        <p:spPr bwMode="auto">
          <a:xfrm>
            <a:off x="2895600" y="3883968"/>
            <a:ext cx="6400800" cy="461665"/>
          </a:xfrm>
          <a:prstGeom prst="rect">
            <a:avLst/>
          </a:prstGeom>
          <a:solidFill>
            <a:srgbClr val="E9F05A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itchFamily="18" charset="-120"/>
            </a:endParaRPr>
          </a:p>
        </p:txBody>
      </p:sp>
      <p:sp>
        <p:nvSpPr>
          <p:cNvPr id="50180" name="Line 33"/>
          <p:cNvSpPr>
            <a:spLocks noChangeShapeType="1"/>
          </p:cNvSpPr>
          <p:nvPr/>
        </p:nvSpPr>
        <p:spPr bwMode="auto">
          <a:xfrm>
            <a:off x="3997325" y="2922588"/>
            <a:ext cx="1588" cy="2011362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1" name="Line 34"/>
          <p:cNvSpPr>
            <a:spLocks noChangeShapeType="1"/>
          </p:cNvSpPr>
          <p:nvPr/>
        </p:nvSpPr>
        <p:spPr bwMode="auto">
          <a:xfrm>
            <a:off x="3890964" y="4933950"/>
            <a:ext cx="212725" cy="1588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2" name="Line 35"/>
          <p:cNvSpPr>
            <a:spLocks noChangeShapeType="1"/>
          </p:cNvSpPr>
          <p:nvPr/>
        </p:nvSpPr>
        <p:spPr bwMode="auto">
          <a:xfrm>
            <a:off x="3890964" y="4532314"/>
            <a:ext cx="212725" cy="1587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3" name="Line 36"/>
          <p:cNvSpPr>
            <a:spLocks noChangeShapeType="1"/>
          </p:cNvSpPr>
          <p:nvPr/>
        </p:nvSpPr>
        <p:spPr bwMode="auto">
          <a:xfrm>
            <a:off x="3890964" y="4129089"/>
            <a:ext cx="212725" cy="1587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4" name="Line 37"/>
          <p:cNvSpPr>
            <a:spLocks noChangeShapeType="1"/>
          </p:cNvSpPr>
          <p:nvPr/>
        </p:nvSpPr>
        <p:spPr bwMode="auto">
          <a:xfrm>
            <a:off x="3890964" y="3727450"/>
            <a:ext cx="212725" cy="1588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" name="Line 38"/>
          <p:cNvSpPr>
            <a:spLocks noChangeShapeType="1"/>
          </p:cNvSpPr>
          <p:nvPr/>
        </p:nvSpPr>
        <p:spPr bwMode="auto">
          <a:xfrm>
            <a:off x="3890964" y="3324225"/>
            <a:ext cx="212725" cy="1588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6" name="Line 39"/>
          <p:cNvSpPr>
            <a:spLocks noChangeShapeType="1"/>
          </p:cNvSpPr>
          <p:nvPr/>
        </p:nvSpPr>
        <p:spPr bwMode="auto">
          <a:xfrm>
            <a:off x="3890964" y="2922589"/>
            <a:ext cx="212725" cy="1587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7" name="Line 40"/>
          <p:cNvSpPr>
            <a:spLocks noChangeShapeType="1"/>
          </p:cNvSpPr>
          <p:nvPr/>
        </p:nvSpPr>
        <p:spPr bwMode="auto">
          <a:xfrm>
            <a:off x="3997325" y="4933950"/>
            <a:ext cx="4311650" cy="1588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8" name="Line 41"/>
          <p:cNvSpPr>
            <a:spLocks noChangeShapeType="1"/>
          </p:cNvSpPr>
          <p:nvPr/>
        </p:nvSpPr>
        <p:spPr bwMode="auto">
          <a:xfrm flipV="1">
            <a:off x="3997325" y="4822825"/>
            <a:ext cx="1588" cy="222250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9" name="Line 42"/>
          <p:cNvSpPr>
            <a:spLocks noChangeShapeType="1"/>
          </p:cNvSpPr>
          <p:nvPr/>
        </p:nvSpPr>
        <p:spPr bwMode="auto">
          <a:xfrm flipV="1">
            <a:off x="5432425" y="4822825"/>
            <a:ext cx="1588" cy="222250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0" name="Line 43"/>
          <p:cNvSpPr>
            <a:spLocks noChangeShapeType="1"/>
          </p:cNvSpPr>
          <p:nvPr/>
        </p:nvSpPr>
        <p:spPr bwMode="auto">
          <a:xfrm flipV="1">
            <a:off x="6873875" y="4822825"/>
            <a:ext cx="1588" cy="222250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1" name="Line 44"/>
          <p:cNvSpPr>
            <a:spLocks noChangeShapeType="1"/>
          </p:cNvSpPr>
          <p:nvPr/>
        </p:nvSpPr>
        <p:spPr bwMode="auto">
          <a:xfrm flipV="1">
            <a:off x="8308975" y="4822825"/>
            <a:ext cx="1588" cy="222250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2" name="Rectangle 45"/>
          <p:cNvSpPr>
            <a:spLocks noChangeArrowheads="1"/>
          </p:cNvSpPr>
          <p:nvPr/>
        </p:nvSpPr>
        <p:spPr bwMode="auto">
          <a:xfrm>
            <a:off x="3551238" y="4725988"/>
            <a:ext cx="1731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700" b="1">
                <a:ea typeface="新細明體" pitchFamily="18" charset="-120"/>
              </a:rPr>
              <a:t>0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50193" name="Rectangle 46"/>
          <p:cNvSpPr>
            <a:spLocks noChangeArrowheads="1"/>
          </p:cNvSpPr>
          <p:nvPr/>
        </p:nvSpPr>
        <p:spPr bwMode="auto">
          <a:xfrm>
            <a:off x="3551238" y="4322763"/>
            <a:ext cx="1731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700" b="1">
                <a:ea typeface="新細明體" pitchFamily="18" charset="-120"/>
              </a:rPr>
              <a:t>2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50194" name="Rectangle 47"/>
          <p:cNvSpPr>
            <a:spLocks noChangeArrowheads="1"/>
          </p:cNvSpPr>
          <p:nvPr/>
        </p:nvSpPr>
        <p:spPr bwMode="auto">
          <a:xfrm>
            <a:off x="3551238" y="3921125"/>
            <a:ext cx="1731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700" b="1">
                <a:ea typeface="新細明體" pitchFamily="18" charset="-120"/>
              </a:rPr>
              <a:t>4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50195" name="Rectangle 48"/>
          <p:cNvSpPr>
            <a:spLocks noChangeArrowheads="1"/>
          </p:cNvSpPr>
          <p:nvPr/>
        </p:nvSpPr>
        <p:spPr bwMode="auto">
          <a:xfrm>
            <a:off x="3551238" y="3519488"/>
            <a:ext cx="1731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700" b="1">
                <a:ea typeface="新細明體" pitchFamily="18" charset="-120"/>
              </a:rPr>
              <a:t>6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50196" name="Rectangle 49"/>
          <p:cNvSpPr>
            <a:spLocks noChangeArrowheads="1"/>
          </p:cNvSpPr>
          <p:nvPr/>
        </p:nvSpPr>
        <p:spPr bwMode="auto">
          <a:xfrm>
            <a:off x="3551238" y="3116263"/>
            <a:ext cx="1731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700" b="1">
                <a:ea typeface="新細明體" pitchFamily="18" charset="-120"/>
              </a:rPr>
              <a:t>8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50197" name="Rectangle 50"/>
          <p:cNvSpPr>
            <a:spLocks noChangeArrowheads="1"/>
          </p:cNvSpPr>
          <p:nvPr/>
        </p:nvSpPr>
        <p:spPr bwMode="auto">
          <a:xfrm>
            <a:off x="3365501" y="2714625"/>
            <a:ext cx="34624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700" b="1">
                <a:ea typeface="新細明體" pitchFamily="18" charset="-120"/>
              </a:rPr>
              <a:t>10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50198" name="Rectangle 51"/>
          <p:cNvSpPr>
            <a:spLocks noChangeArrowheads="1"/>
          </p:cNvSpPr>
          <p:nvPr/>
        </p:nvSpPr>
        <p:spPr bwMode="auto">
          <a:xfrm>
            <a:off x="3903663" y="5248275"/>
            <a:ext cx="1731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700" b="1">
                <a:ea typeface="新細明體" pitchFamily="18" charset="-120"/>
              </a:rPr>
              <a:t>0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50199" name="Rectangle 52"/>
          <p:cNvSpPr>
            <a:spLocks noChangeArrowheads="1"/>
          </p:cNvSpPr>
          <p:nvPr/>
        </p:nvSpPr>
        <p:spPr bwMode="auto">
          <a:xfrm>
            <a:off x="5340350" y="5248275"/>
            <a:ext cx="1731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700" b="1">
                <a:ea typeface="新細明體" pitchFamily="18" charset="-120"/>
              </a:rPr>
              <a:t>5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50200" name="Rectangle 53"/>
          <p:cNvSpPr>
            <a:spLocks noChangeArrowheads="1"/>
          </p:cNvSpPr>
          <p:nvPr/>
        </p:nvSpPr>
        <p:spPr bwMode="auto">
          <a:xfrm>
            <a:off x="6688139" y="5248275"/>
            <a:ext cx="34624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700" b="1">
                <a:ea typeface="新細明體" pitchFamily="18" charset="-120"/>
              </a:rPr>
              <a:t>10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50201" name="Rectangle 54"/>
          <p:cNvSpPr>
            <a:spLocks noChangeArrowheads="1"/>
          </p:cNvSpPr>
          <p:nvPr/>
        </p:nvSpPr>
        <p:spPr bwMode="auto">
          <a:xfrm>
            <a:off x="8123239" y="5248275"/>
            <a:ext cx="34624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700" b="1">
                <a:ea typeface="新細明體" pitchFamily="18" charset="-120"/>
              </a:rPr>
              <a:t>15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50202" name="Oval 55"/>
          <p:cNvSpPr>
            <a:spLocks noChangeArrowheads="1"/>
          </p:cNvSpPr>
          <p:nvPr/>
        </p:nvSpPr>
        <p:spPr bwMode="auto">
          <a:xfrm>
            <a:off x="5029200" y="4092575"/>
            <a:ext cx="215900" cy="215900"/>
          </a:xfrm>
          <a:prstGeom prst="ellipse">
            <a:avLst/>
          </a:prstGeom>
          <a:solidFill>
            <a:srgbClr val="CDBBDA"/>
          </a:solidFill>
          <a:ln w="38100" algn="ctr">
            <a:solidFill>
              <a:srgbClr val="AD8CC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itchFamily="18" charset="-120"/>
            </a:endParaRPr>
          </a:p>
        </p:txBody>
      </p:sp>
      <p:sp>
        <p:nvSpPr>
          <p:cNvPr id="50203" name="Oval 56"/>
          <p:cNvSpPr>
            <a:spLocks noChangeArrowheads="1"/>
          </p:cNvSpPr>
          <p:nvPr/>
        </p:nvSpPr>
        <p:spPr bwMode="auto">
          <a:xfrm>
            <a:off x="7202488" y="2922588"/>
            <a:ext cx="215900" cy="215900"/>
          </a:xfrm>
          <a:prstGeom prst="ellipse">
            <a:avLst/>
          </a:prstGeom>
          <a:solidFill>
            <a:srgbClr val="CDBBDA"/>
          </a:solidFill>
          <a:ln w="38100" algn="ctr">
            <a:solidFill>
              <a:srgbClr val="AD8CC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itchFamily="18" charset="-120"/>
            </a:endParaRPr>
          </a:p>
        </p:txBody>
      </p:sp>
      <p:sp>
        <p:nvSpPr>
          <p:cNvPr id="50204" name="Oval 57"/>
          <p:cNvSpPr>
            <a:spLocks noChangeArrowheads="1"/>
          </p:cNvSpPr>
          <p:nvPr/>
        </p:nvSpPr>
        <p:spPr bwMode="auto">
          <a:xfrm>
            <a:off x="6808788" y="3432175"/>
            <a:ext cx="215900" cy="215900"/>
          </a:xfrm>
          <a:prstGeom prst="ellipse">
            <a:avLst/>
          </a:prstGeom>
          <a:solidFill>
            <a:srgbClr val="CDBBDA"/>
          </a:solidFill>
          <a:ln w="38100" algn="ctr">
            <a:solidFill>
              <a:srgbClr val="AD8CC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itchFamily="18" charset="-120"/>
            </a:endParaRPr>
          </a:p>
        </p:txBody>
      </p:sp>
      <p:sp>
        <p:nvSpPr>
          <p:cNvPr id="50205" name="Oval 58"/>
          <p:cNvSpPr>
            <a:spLocks noChangeArrowheads="1"/>
          </p:cNvSpPr>
          <p:nvPr/>
        </p:nvSpPr>
        <p:spPr bwMode="auto">
          <a:xfrm>
            <a:off x="5602288" y="3514725"/>
            <a:ext cx="215900" cy="215900"/>
          </a:xfrm>
          <a:prstGeom prst="ellipse">
            <a:avLst/>
          </a:prstGeom>
          <a:solidFill>
            <a:srgbClr val="CDBBDA"/>
          </a:solidFill>
          <a:ln w="38100" algn="ctr">
            <a:solidFill>
              <a:srgbClr val="AD8CC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itchFamily="18" charset="-120"/>
            </a:endParaRPr>
          </a:p>
        </p:txBody>
      </p:sp>
      <p:sp>
        <p:nvSpPr>
          <p:cNvPr id="50206" name="Rectangle 59"/>
          <p:cNvSpPr>
            <a:spLocks noChangeArrowheads="1"/>
          </p:cNvSpPr>
          <p:nvPr/>
        </p:nvSpPr>
        <p:spPr bwMode="auto">
          <a:xfrm>
            <a:off x="3048001" y="2212975"/>
            <a:ext cx="168116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b="1">
                <a:ea typeface="新細明體" pitchFamily="18" charset="-120"/>
              </a:rPr>
              <a:t>Yield (lb.)</a:t>
            </a:r>
          </a:p>
        </p:txBody>
      </p:sp>
      <p:sp>
        <p:nvSpPr>
          <p:cNvPr id="50207" name="Rectangle 60"/>
          <p:cNvSpPr>
            <a:spLocks noChangeArrowheads="1"/>
          </p:cNvSpPr>
          <p:nvPr/>
        </p:nvSpPr>
        <p:spPr bwMode="auto">
          <a:xfrm>
            <a:off x="5037138" y="5510213"/>
            <a:ext cx="243681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b="1">
                <a:ea typeface="新細明體" pitchFamily="18" charset="-120"/>
              </a:rPr>
              <a:t>Fertilizer (lb.)</a:t>
            </a:r>
          </a:p>
        </p:txBody>
      </p:sp>
      <p:sp>
        <p:nvSpPr>
          <p:cNvPr id="50208" name="Line 61"/>
          <p:cNvSpPr>
            <a:spLocks noChangeShapeType="1"/>
          </p:cNvSpPr>
          <p:nvPr/>
        </p:nvSpPr>
        <p:spPr bwMode="auto">
          <a:xfrm flipV="1">
            <a:off x="3962400" y="2743200"/>
            <a:ext cx="4343400" cy="1905000"/>
          </a:xfrm>
          <a:prstGeom prst="line">
            <a:avLst/>
          </a:prstGeom>
          <a:noFill/>
          <a:ln w="28575">
            <a:solidFill>
              <a:srgbClr val="DC4D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0209" name="Object 62"/>
          <p:cNvGraphicFramePr>
            <a:graphicFrameLocks noChangeAspect="1"/>
          </p:cNvGraphicFramePr>
          <p:nvPr/>
        </p:nvGraphicFramePr>
        <p:xfrm>
          <a:off x="7481889" y="3124201"/>
          <a:ext cx="17430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4" imgW="787058" imgH="203112" progId="Equation.DSMT4">
                  <p:embed/>
                </p:oleObj>
              </mc:Choice>
              <mc:Fallback>
                <p:oleObj name="Equation" r:id="rId4" imgW="787058" imgH="203112" progId="Equation.DSMT4">
                  <p:embed/>
                  <p:pic>
                    <p:nvPicPr>
                      <p:cNvPr id="50209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1889" y="3124201"/>
                        <a:ext cx="17430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628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 table and interpretation of coefficients</a:t>
            </a:r>
          </a:p>
          <a:p>
            <a:r>
              <a:rPr lang="en-US" dirty="0" smtClean="0"/>
              <a:t>Case Study to generate linear regression model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Model Evaluation</a:t>
            </a:r>
          </a:p>
          <a:p>
            <a:r>
              <a:rPr lang="en-US" dirty="0" smtClean="0"/>
              <a:t>Practice Question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4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Line 12"/>
          <p:cNvSpPr>
            <a:spLocks noChangeShapeType="1"/>
          </p:cNvSpPr>
          <p:nvPr/>
        </p:nvSpPr>
        <p:spPr bwMode="auto">
          <a:xfrm>
            <a:off x="5899150" y="3016251"/>
            <a:ext cx="1588" cy="1019175"/>
          </a:xfrm>
          <a:prstGeom prst="line">
            <a:avLst/>
          </a:prstGeom>
          <a:noFill/>
          <a:ln w="28575">
            <a:solidFill>
              <a:srgbClr val="B0D4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3" name="Rectangle 13"/>
          <p:cNvSpPr>
            <a:spLocks noChangeArrowheads="1"/>
          </p:cNvSpPr>
          <p:nvPr/>
        </p:nvSpPr>
        <p:spPr bwMode="auto">
          <a:xfrm>
            <a:off x="2333625" y="2193925"/>
            <a:ext cx="1939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 i="1">
                <a:ea typeface="新細明體" pitchFamily="18" charset="-120"/>
              </a:rPr>
              <a:t>y</a:t>
            </a:r>
            <a:endParaRPr lang="en-US" altLang="zh-TW" sz="1800" i="1">
              <a:ea typeface="新細明體" pitchFamily="18" charset="-120"/>
            </a:endParaRPr>
          </a:p>
        </p:txBody>
      </p:sp>
      <p:sp>
        <p:nvSpPr>
          <p:cNvPr id="56324" name="Rectangle 14"/>
          <p:cNvSpPr>
            <a:spLocks noChangeArrowheads="1"/>
          </p:cNvSpPr>
          <p:nvPr/>
        </p:nvSpPr>
        <p:spPr bwMode="auto">
          <a:xfrm>
            <a:off x="9190038" y="5448300"/>
            <a:ext cx="2180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 i="1">
                <a:ea typeface="新細明體" pitchFamily="18" charset="-120"/>
              </a:rPr>
              <a:t>x</a:t>
            </a:r>
            <a:endParaRPr lang="en-US" altLang="zh-TW" sz="1800" i="1">
              <a:ea typeface="新細明體" pitchFamily="18" charset="-120"/>
            </a:endParaRPr>
          </a:p>
        </p:txBody>
      </p:sp>
      <p:sp>
        <p:nvSpPr>
          <p:cNvPr id="56325" name="Freeform 16"/>
          <p:cNvSpPr>
            <a:spLocks/>
          </p:cNvSpPr>
          <p:nvPr/>
        </p:nvSpPr>
        <p:spPr bwMode="auto">
          <a:xfrm>
            <a:off x="5767389" y="2890839"/>
            <a:ext cx="282575" cy="274637"/>
          </a:xfrm>
          <a:custGeom>
            <a:avLst/>
            <a:gdLst>
              <a:gd name="T0" fmla="*/ 0 w 194"/>
              <a:gd name="T1" fmla="*/ 138045 h 189"/>
              <a:gd name="T2" fmla="*/ 10196 w 194"/>
              <a:gd name="T3" fmla="*/ 90093 h 189"/>
              <a:gd name="T4" fmla="*/ 37871 w 194"/>
              <a:gd name="T5" fmla="*/ 47952 h 189"/>
              <a:gd name="T6" fmla="*/ 74285 w 194"/>
              <a:gd name="T7" fmla="*/ 15984 h 189"/>
              <a:gd name="T8" fmla="*/ 116526 w 194"/>
              <a:gd name="T9" fmla="*/ 0 h 189"/>
              <a:gd name="T10" fmla="*/ 164593 w 194"/>
              <a:gd name="T11" fmla="*/ 0 h 189"/>
              <a:gd name="T12" fmla="*/ 212660 w 194"/>
              <a:gd name="T13" fmla="*/ 15984 h 189"/>
              <a:gd name="T14" fmla="*/ 250530 w 194"/>
              <a:gd name="T15" fmla="*/ 47952 h 189"/>
              <a:gd name="T16" fmla="*/ 270922 w 194"/>
              <a:gd name="T17" fmla="*/ 90093 h 189"/>
              <a:gd name="T18" fmla="*/ 282575 w 194"/>
              <a:gd name="T19" fmla="*/ 138045 h 189"/>
              <a:gd name="T20" fmla="*/ 270922 w 194"/>
              <a:gd name="T21" fmla="*/ 184544 h 189"/>
              <a:gd name="T22" fmla="*/ 250530 w 194"/>
              <a:gd name="T23" fmla="*/ 228138 h 189"/>
              <a:gd name="T24" fmla="*/ 212660 w 194"/>
              <a:gd name="T25" fmla="*/ 260106 h 189"/>
              <a:gd name="T26" fmla="*/ 164593 w 194"/>
              <a:gd name="T27" fmla="*/ 274637 h 189"/>
              <a:gd name="T28" fmla="*/ 116526 w 194"/>
              <a:gd name="T29" fmla="*/ 274637 h 189"/>
              <a:gd name="T30" fmla="*/ 74285 w 194"/>
              <a:gd name="T31" fmla="*/ 260106 h 189"/>
              <a:gd name="T32" fmla="*/ 37871 w 194"/>
              <a:gd name="T33" fmla="*/ 228138 h 189"/>
              <a:gd name="T34" fmla="*/ 10196 w 194"/>
              <a:gd name="T35" fmla="*/ 184544 h 189"/>
              <a:gd name="T36" fmla="*/ 0 w 194"/>
              <a:gd name="T37" fmla="*/ 138045 h 18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94" h="189">
                <a:moveTo>
                  <a:pt x="0" y="95"/>
                </a:moveTo>
                <a:lnTo>
                  <a:pt x="7" y="62"/>
                </a:lnTo>
                <a:lnTo>
                  <a:pt x="26" y="33"/>
                </a:lnTo>
                <a:lnTo>
                  <a:pt x="51" y="11"/>
                </a:lnTo>
                <a:lnTo>
                  <a:pt x="80" y="0"/>
                </a:lnTo>
                <a:lnTo>
                  <a:pt x="113" y="0"/>
                </a:lnTo>
                <a:lnTo>
                  <a:pt x="146" y="11"/>
                </a:lnTo>
                <a:lnTo>
                  <a:pt x="172" y="33"/>
                </a:lnTo>
                <a:lnTo>
                  <a:pt x="186" y="62"/>
                </a:lnTo>
                <a:lnTo>
                  <a:pt x="194" y="95"/>
                </a:lnTo>
                <a:lnTo>
                  <a:pt x="186" y="127"/>
                </a:lnTo>
                <a:lnTo>
                  <a:pt x="172" y="157"/>
                </a:lnTo>
                <a:lnTo>
                  <a:pt x="146" y="179"/>
                </a:lnTo>
                <a:lnTo>
                  <a:pt x="113" y="189"/>
                </a:lnTo>
                <a:lnTo>
                  <a:pt x="80" y="189"/>
                </a:lnTo>
                <a:lnTo>
                  <a:pt x="51" y="179"/>
                </a:lnTo>
                <a:lnTo>
                  <a:pt x="26" y="157"/>
                </a:lnTo>
                <a:lnTo>
                  <a:pt x="7" y="127"/>
                </a:lnTo>
                <a:lnTo>
                  <a:pt x="0" y="95"/>
                </a:lnTo>
                <a:close/>
              </a:path>
            </a:pathLst>
          </a:custGeom>
          <a:solidFill>
            <a:srgbClr val="CDBBDA"/>
          </a:solidFill>
          <a:ln w="57150" cmpd="sng">
            <a:solidFill>
              <a:srgbClr val="AD8CC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6" name="Line 17"/>
          <p:cNvSpPr>
            <a:spLocks noChangeShapeType="1"/>
          </p:cNvSpPr>
          <p:nvPr/>
        </p:nvSpPr>
        <p:spPr bwMode="auto">
          <a:xfrm>
            <a:off x="5899150" y="4035426"/>
            <a:ext cx="1588" cy="1076325"/>
          </a:xfrm>
          <a:prstGeom prst="line">
            <a:avLst/>
          </a:prstGeom>
          <a:noFill/>
          <a:ln w="28575">
            <a:solidFill>
              <a:srgbClr val="B0D4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7" name="Line 18"/>
          <p:cNvSpPr>
            <a:spLocks noChangeShapeType="1"/>
          </p:cNvSpPr>
          <p:nvPr/>
        </p:nvSpPr>
        <p:spPr bwMode="auto">
          <a:xfrm flipV="1">
            <a:off x="2438401" y="3048000"/>
            <a:ext cx="6094413" cy="2305050"/>
          </a:xfrm>
          <a:prstGeom prst="line">
            <a:avLst/>
          </a:prstGeom>
          <a:noFill/>
          <a:ln w="52388">
            <a:solidFill>
              <a:srgbClr val="DC4D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8" name="Freeform 19"/>
          <p:cNvSpPr>
            <a:spLocks/>
          </p:cNvSpPr>
          <p:nvPr/>
        </p:nvSpPr>
        <p:spPr bwMode="auto">
          <a:xfrm>
            <a:off x="2501901" y="2789239"/>
            <a:ext cx="6530975" cy="2936875"/>
          </a:xfrm>
          <a:custGeom>
            <a:avLst/>
            <a:gdLst>
              <a:gd name="T0" fmla="*/ 0 w 4114"/>
              <a:gd name="T1" fmla="*/ 0 h 1850"/>
              <a:gd name="T2" fmla="*/ 0 w 4114"/>
              <a:gd name="T3" fmla="*/ 2936875 h 1850"/>
              <a:gd name="T4" fmla="*/ 6530975 w 4114"/>
              <a:gd name="T5" fmla="*/ 2936875 h 18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14" h="1850">
                <a:moveTo>
                  <a:pt x="0" y="0"/>
                </a:moveTo>
                <a:lnTo>
                  <a:pt x="0" y="1850"/>
                </a:lnTo>
                <a:lnTo>
                  <a:pt x="4114" y="1850"/>
                </a:lnTo>
              </a:path>
            </a:pathLst>
          </a:custGeom>
          <a:noFill/>
          <a:ln w="762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9" name="Line 20"/>
          <p:cNvSpPr>
            <a:spLocks noChangeShapeType="1"/>
          </p:cNvSpPr>
          <p:nvPr/>
        </p:nvSpPr>
        <p:spPr bwMode="auto">
          <a:xfrm>
            <a:off x="2420938" y="2789239"/>
            <a:ext cx="80962" cy="15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0" name="Line 21"/>
          <p:cNvSpPr>
            <a:spLocks noChangeShapeType="1"/>
          </p:cNvSpPr>
          <p:nvPr/>
        </p:nvSpPr>
        <p:spPr bwMode="auto">
          <a:xfrm>
            <a:off x="2420938" y="3084514"/>
            <a:ext cx="80962" cy="15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1" name="Line 22"/>
          <p:cNvSpPr>
            <a:spLocks noChangeShapeType="1"/>
          </p:cNvSpPr>
          <p:nvPr/>
        </p:nvSpPr>
        <p:spPr bwMode="auto">
          <a:xfrm>
            <a:off x="2420938" y="3379789"/>
            <a:ext cx="80962" cy="15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2" name="Line 23"/>
          <p:cNvSpPr>
            <a:spLocks noChangeShapeType="1"/>
          </p:cNvSpPr>
          <p:nvPr/>
        </p:nvSpPr>
        <p:spPr bwMode="auto">
          <a:xfrm>
            <a:off x="2420938" y="3670300"/>
            <a:ext cx="80962" cy="1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3" name="Line 24"/>
          <p:cNvSpPr>
            <a:spLocks noChangeShapeType="1"/>
          </p:cNvSpPr>
          <p:nvPr/>
        </p:nvSpPr>
        <p:spPr bwMode="auto">
          <a:xfrm>
            <a:off x="2420938" y="3965575"/>
            <a:ext cx="80962" cy="1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4" name="Line 25"/>
          <p:cNvSpPr>
            <a:spLocks noChangeShapeType="1"/>
          </p:cNvSpPr>
          <p:nvPr/>
        </p:nvSpPr>
        <p:spPr bwMode="auto">
          <a:xfrm>
            <a:off x="2420938" y="4260850"/>
            <a:ext cx="80962" cy="1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5" name="Line 26"/>
          <p:cNvSpPr>
            <a:spLocks noChangeShapeType="1"/>
          </p:cNvSpPr>
          <p:nvPr/>
        </p:nvSpPr>
        <p:spPr bwMode="auto">
          <a:xfrm>
            <a:off x="2420938" y="4549775"/>
            <a:ext cx="80962" cy="1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6" name="Line 27"/>
          <p:cNvSpPr>
            <a:spLocks noChangeShapeType="1"/>
          </p:cNvSpPr>
          <p:nvPr/>
        </p:nvSpPr>
        <p:spPr bwMode="auto">
          <a:xfrm>
            <a:off x="2420938" y="4845050"/>
            <a:ext cx="80962" cy="1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7" name="Line 28"/>
          <p:cNvSpPr>
            <a:spLocks noChangeShapeType="1"/>
          </p:cNvSpPr>
          <p:nvPr/>
        </p:nvSpPr>
        <p:spPr bwMode="auto">
          <a:xfrm>
            <a:off x="2420938" y="5135564"/>
            <a:ext cx="80962" cy="15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8" name="Line 29"/>
          <p:cNvSpPr>
            <a:spLocks noChangeShapeType="1"/>
          </p:cNvSpPr>
          <p:nvPr/>
        </p:nvSpPr>
        <p:spPr bwMode="auto">
          <a:xfrm>
            <a:off x="2420938" y="5430839"/>
            <a:ext cx="80962" cy="15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9" name="Line 30"/>
          <p:cNvSpPr>
            <a:spLocks noChangeShapeType="1"/>
          </p:cNvSpPr>
          <p:nvPr/>
        </p:nvSpPr>
        <p:spPr bwMode="auto">
          <a:xfrm>
            <a:off x="9032875" y="5726114"/>
            <a:ext cx="1588" cy="34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0" name="Line 31"/>
          <p:cNvSpPr>
            <a:spLocks noChangeShapeType="1"/>
          </p:cNvSpPr>
          <p:nvPr/>
        </p:nvSpPr>
        <p:spPr bwMode="auto">
          <a:xfrm>
            <a:off x="8383589" y="5726114"/>
            <a:ext cx="1587" cy="34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1" name="Line 32"/>
          <p:cNvSpPr>
            <a:spLocks noChangeShapeType="1"/>
          </p:cNvSpPr>
          <p:nvPr/>
        </p:nvSpPr>
        <p:spPr bwMode="auto">
          <a:xfrm>
            <a:off x="7727950" y="5726114"/>
            <a:ext cx="1588" cy="34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2" name="Line 33"/>
          <p:cNvSpPr>
            <a:spLocks noChangeShapeType="1"/>
          </p:cNvSpPr>
          <p:nvPr/>
        </p:nvSpPr>
        <p:spPr bwMode="auto">
          <a:xfrm>
            <a:off x="7077075" y="5726114"/>
            <a:ext cx="1588" cy="34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3" name="Line 34"/>
          <p:cNvSpPr>
            <a:spLocks noChangeShapeType="1"/>
          </p:cNvSpPr>
          <p:nvPr/>
        </p:nvSpPr>
        <p:spPr bwMode="auto">
          <a:xfrm>
            <a:off x="6421439" y="5726114"/>
            <a:ext cx="1587" cy="34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4" name="Line 35"/>
          <p:cNvSpPr>
            <a:spLocks noChangeShapeType="1"/>
          </p:cNvSpPr>
          <p:nvPr/>
        </p:nvSpPr>
        <p:spPr bwMode="auto">
          <a:xfrm>
            <a:off x="5770564" y="5726114"/>
            <a:ext cx="1587" cy="34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5" name="Line 36"/>
          <p:cNvSpPr>
            <a:spLocks noChangeShapeType="1"/>
          </p:cNvSpPr>
          <p:nvPr/>
        </p:nvSpPr>
        <p:spPr bwMode="auto">
          <a:xfrm>
            <a:off x="5114925" y="5726114"/>
            <a:ext cx="1588" cy="34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6" name="Line 37"/>
          <p:cNvSpPr>
            <a:spLocks noChangeShapeType="1"/>
          </p:cNvSpPr>
          <p:nvPr/>
        </p:nvSpPr>
        <p:spPr bwMode="auto">
          <a:xfrm>
            <a:off x="4464050" y="5726114"/>
            <a:ext cx="1588" cy="34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7" name="Line 38"/>
          <p:cNvSpPr>
            <a:spLocks noChangeShapeType="1"/>
          </p:cNvSpPr>
          <p:nvPr/>
        </p:nvSpPr>
        <p:spPr bwMode="auto">
          <a:xfrm>
            <a:off x="3808414" y="5726114"/>
            <a:ext cx="1587" cy="34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8" name="Line 39"/>
          <p:cNvSpPr>
            <a:spLocks noChangeShapeType="1"/>
          </p:cNvSpPr>
          <p:nvPr/>
        </p:nvSpPr>
        <p:spPr bwMode="auto">
          <a:xfrm>
            <a:off x="3159125" y="5726114"/>
            <a:ext cx="1588" cy="34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9" name="Freeform 40"/>
          <p:cNvSpPr>
            <a:spLocks/>
          </p:cNvSpPr>
          <p:nvPr/>
        </p:nvSpPr>
        <p:spPr bwMode="auto">
          <a:xfrm>
            <a:off x="6061076" y="4035426"/>
            <a:ext cx="231775" cy="531813"/>
          </a:xfrm>
          <a:custGeom>
            <a:avLst/>
            <a:gdLst>
              <a:gd name="T0" fmla="*/ 0 w 146"/>
              <a:gd name="T1" fmla="*/ 0 h 335"/>
              <a:gd name="T2" fmla="*/ 34925 w 146"/>
              <a:gd name="T3" fmla="*/ 17463 h 335"/>
              <a:gd name="T4" fmla="*/ 63500 w 146"/>
              <a:gd name="T5" fmla="*/ 39688 h 335"/>
              <a:gd name="T6" fmla="*/ 98425 w 146"/>
              <a:gd name="T7" fmla="*/ 74613 h 335"/>
              <a:gd name="T8" fmla="*/ 115888 w 146"/>
              <a:gd name="T9" fmla="*/ 115888 h 335"/>
              <a:gd name="T10" fmla="*/ 128588 w 146"/>
              <a:gd name="T11" fmla="*/ 155575 h 335"/>
              <a:gd name="T12" fmla="*/ 128588 w 146"/>
              <a:gd name="T13" fmla="*/ 196850 h 335"/>
              <a:gd name="T14" fmla="*/ 133350 w 146"/>
              <a:gd name="T15" fmla="*/ 254000 h 335"/>
              <a:gd name="T16" fmla="*/ 133350 w 146"/>
              <a:gd name="T17" fmla="*/ 295275 h 335"/>
              <a:gd name="T18" fmla="*/ 139700 w 146"/>
              <a:gd name="T19" fmla="*/ 312738 h 335"/>
              <a:gd name="T20" fmla="*/ 139700 w 146"/>
              <a:gd name="T21" fmla="*/ 352425 h 335"/>
              <a:gd name="T22" fmla="*/ 144463 w 146"/>
              <a:gd name="T23" fmla="*/ 376238 h 335"/>
              <a:gd name="T24" fmla="*/ 150813 w 146"/>
              <a:gd name="T25" fmla="*/ 411163 h 335"/>
              <a:gd name="T26" fmla="*/ 161925 w 146"/>
              <a:gd name="T27" fmla="*/ 463550 h 335"/>
              <a:gd name="T28" fmla="*/ 185738 w 146"/>
              <a:gd name="T29" fmla="*/ 492125 h 335"/>
              <a:gd name="T30" fmla="*/ 203200 w 146"/>
              <a:gd name="T31" fmla="*/ 514350 h 335"/>
              <a:gd name="T32" fmla="*/ 231775 w 146"/>
              <a:gd name="T33" fmla="*/ 531813 h 335"/>
              <a:gd name="T34" fmla="*/ 185738 w 146"/>
              <a:gd name="T35" fmla="*/ 509588 h 335"/>
              <a:gd name="T36" fmla="*/ 157163 w 146"/>
              <a:gd name="T37" fmla="*/ 485775 h 335"/>
              <a:gd name="T38" fmla="*/ 128588 w 146"/>
              <a:gd name="T39" fmla="*/ 433388 h 335"/>
              <a:gd name="T40" fmla="*/ 115888 w 146"/>
              <a:gd name="T41" fmla="*/ 411163 h 335"/>
              <a:gd name="T42" fmla="*/ 104775 w 146"/>
              <a:gd name="T43" fmla="*/ 376238 h 335"/>
              <a:gd name="T44" fmla="*/ 104775 w 146"/>
              <a:gd name="T45" fmla="*/ 352425 h 335"/>
              <a:gd name="T46" fmla="*/ 98425 w 146"/>
              <a:gd name="T47" fmla="*/ 312738 h 335"/>
              <a:gd name="T48" fmla="*/ 98425 w 146"/>
              <a:gd name="T49" fmla="*/ 295275 h 335"/>
              <a:gd name="T50" fmla="*/ 93663 w 146"/>
              <a:gd name="T51" fmla="*/ 260350 h 335"/>
              <a:gd name="T52" fmla="*/ 93663 w 146"/>
              <a:gd name="T53" fmla="*/ 219075 h 335"/>
              <a:gd name="T54" fmla="*/ 93663 w 146"/>
              <a:gd name="T55" fmla="*/ 173038 h 335"/>
              <a:gd name="T56" fmla="*/ 87313 w 146"/>
              <a:gd name="T57" fmla="*/ 133350 h 335"/>
              <a:gd name="T58" fmla="*/ 76200 w 146"/>
              <a:gd name="T59" fmla="*/ 92075 h 335"/>
              <a:gd name="T60" fmla="*/ 63500 w 146"/>
              <a:gd name="T61" fmla="*/ 68263 h 335"/>
              <a:gd name="T62" fmla="*/ 41275 w 146"/>
              <a:gd name="T63" fmla="*/ 34925 h 335"/>
              <a:gd name="T64" fmla="*/ 23813 w 146"/>
              <a:gd name="T65" fmla="*/ 17463 h 335"/>
              <a:gd name="T66" fmla="*/ 0 w 146"/>
              <a:gd name="T67" fmla="*/ 0 h 33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46" h="335">
                <a:moveTo>
                  <a:pt x="0" y="0"/>
                </a:moveTo>
                <a:lnTo>
                  <a:pt x="22" y="11"/>
                </a:lnTo>
                <a:lnTo>
                  <a:pt x="40" y="25"/>
                </a:lnTo>
                <a:lnTo>
                  <a:pt x="62" y="47"/>
                </a:lnTo>
                <a:lnTo>
                  <a:pt x="73" y="73"/>
                </a:lnTo>
                <a:lnTo>
                  <a:pt x="81" y="98"/>
                </a:lnTo>
                <a:lnTo>
                  <a:pt x="81" y="124"/>
                </a:lnTo>
                <a:lnTo>
                  <a:pt x="84" y="160"/>
                </a:lnTo>
                <a:lnTo>
                  <a:pt x="84" y="186"/>
                </a:lnTo>
                <a:lnTo>
                  <a:pt x="88" y="197"/>
                </a:lnTo>
                <a:lnTo>
                  <a:pt x="88" y="222"/>
                </a:lnTo>
                <a:lnTo>
                  <a:pt x="91" y="237"/>
                </a:lnTo>
                <a:lnTo>
                  <a:pt x="95" y="259"/>
                </a:lnTo>
                <a:lnTo>
                  <a:pt x="102" y="292"/>
                </a:lnTo>
                <a:lnTo>
                  <a:pt x="117" y="310"/>
                </a:lnTo>
                <a:lnTo>
                  <a:pt x="128" y="324"/>
                </a:lnTo>
                <a:lnTo>
                  <a:pt x="146" y="335"/>
                </a:lnTo>
                <a:lnTo>
                  <a:pt x="117" y="321"/>
                </a:lnTo>
                <a:lnTo>
                  <a:pt x="99" y="306"/>
                </a:lnTo>
                <a:lnTo>
                  <a:pt x="81" y="273"/>
                </a:lnTo>
                <a:lnTo>
                  <a:pt x="73" y="259"/>
                </a:lnTo>
                <a:lnTo>
                  <a:pt x="66" y="237"/>
                </a:lnTo>
                <a:lnTo>
                  <a:pt x="66" y="222"/>
                </a:lnTo>
                <a:lnTo>
                  <a:pt x="62" y="197"/>
                </a:lnTo>
                <a:lnTo>
                  <a:pt x="62" y="186"/>
                </a:lnTo>
                <a:lnTo>
                  <a:pt x="59" y="164"/>
                </a:lnTo>
                <a:lnTo>
                  <a:pt x="59" y="138"/>
                </a:lnTo>
                <a:lnTo>
                  <a:pt x="59" y="109"/>
                </a:lnTo>
                <a:lnTo>
                  <a:pt x="55" y="84"/>
                </a:lnTo>
                <a:lnTo>
                  <a:pt x="48" y="58"/>
                </a:lnTo>
                <a:lnTo>
                  <a:pt x="40" y="43"/>
                </a:lnTo>
                <a:lnTo>
                  <a:pt x="26" y="22"/>
                </a:lnTo>
                <a:lnTo>
                  <a:pt x="15" y="1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50" name="Freeform 41"/>
          <p:cNvSpPr>
            <a:spLocks/>
          </p:cNvSpPr>
          <p:nvPr/>
        </p:nvSpPr>
        <p:spPr bwMode="auto">
          <a:xfrm>
            <a:off x="6054726" y="4567238"/>
            <a:ext cx="238125" cy="533400"/>
          </a:xfrm>
          <a:custGeom>
            <a:avLst/>
            <a:gdLst>
              <a:gd name="T0" fmla="*/ 238125 w 150"/>
              <a:gd name="T1" fmla="*/ 0 h 336"/>
              <a:gd name="T2" fmla="*/ 198438 w 150"/>
              <a:gd name="T3" fmla="*/ 17463 h 336"/>
              <a:gd name="T4" fmla="*/ 168275 w 150"/>
              <a:gd name="T5" fmla="*/ 41275 h 336"/>
              <a:gd name="T6" fmla="*/ 139700 w 150"/>
              <a:gd name="T7" fmla="*/ 76200 h 336"/>
              <a:gd name="T8" fmla="*/ 117475 w 150"/>
              <a:gd name="T9" fmla="*/ 115888 h 336"/>
              <a:gd name="T10" fmla="*/ 111125 w 150"/>
              <a:gd name="T11" fmla="*/ 157163 h 336"/>
              <a:gd name="T12" fmla="*/ 104775 w 150"/>
              <a:gd name="T13" fmla="*/ 196850 h 336"/>
              <a:gd name="T14" fmla="*/ 100013 w 150"/>
              <a:gd name="T15" fmla="*/ 255588 h 336"/>
              <a:gd name="T16" fmla="*/ 100013 w 150"/>
              <a:gd name="T17" fmla="*/ 295275 h 336"/>
              <a:gd name="T18" fmla="*/ 93663 w 150"/>
              <a:gd name="T19" fmla="*/ 312738 h 336"/>
              <a:gd name="T20" fmla="*/ 93663 w 150"/>
              <a:gd name="T21" fmla="*/ 354013 h 336"/>
              <a:gd name="T22" fmla="*/ 87313 w 150"/>
              <a:gd name="T23" fmla="*/ 376238 h 336"/>
              <a:gd name="T24" fmla="*/ 87313 w 150"/>
              <a:gd name="T25" fmla="*/ 411163 h 336"/>
              <a:gd name="T26" fmla="*/ 69850 w 150"/>
              <a:gd name="T27" fmla="*/ 463550 h 336"/>
              <a:gd name="T28" fmla="*/ 52388 w 150"/>
              <a:gd name="T29" fmla="*/ 492125 h 336"/>
              <a:gd name="T30" fmla="*/ 30163 w 150"/>
              <a:gd name="T31" fmla="*/ 509588 h 336"/>
              <a:gd name="T32" fmla="*/ 0 w 150"/>
              <a:gd name="T33" fmla="*/ 533400 h 336"/>
              <a:gd name="T34" fmla="*/ 47625 w 150"/>
              <a:gd name="T35" fmla="*/ 509588 h 336"/>
              <a:gd name="T36" fmla="*/ 76200 w 150"/>
              <a:gd name="T37" fmla="*/ 487363 h 336"/>
              <a:gd name="T38" fmla="*/ 111125 w 150"/>
              <a:gd name="T39" fmla="*/ 441325 h 336"/>
              <a:gd name="T40" fmla="*/ 117475 w 150"/>
              <a:gd name="T41" fmla="*/ 411163 h 336"/>
              <a:gd name="T42" fmla="*/ 128588 w 150"/>
              <a:gd name="T43" fmla="*/ 376238 h 336"/>
              <a:gd name="T44" fmla="*/ 134938 w 150"/>
              <a:gd name="T45" fmla="*/ 354013 h 336"/>
              <a:gd name="T46" fmla="*/ 139700 w 150"/>
              <a:gd name="T47" fmla="*/ 312738 h 336"/>
              <a:gd name="T48" fmla="*/ 139700 w 150"/>
              <a:gd name="T49" fmla="*/ 295275 h 336"/>
              <a:gd name="T50" fmla="*/ 139700 w 150"/>
              <a:gd name="T51" fmla="*/ 261938 h 336"/>
              <a:gd name="T52" fmla="*/ 139700 w 150"/>
              <a:gd name="T53" fmla="*/ 220663 h 336"/>
              <a:gd name="T54" fmla="*/ 139700 w 150"/>
              <a:gd name="T55" fmla="*/ 174625 h 336"/>
              <a:gd name="T56" fmla="*/ 146050 w 150"/>
              <a:gd name="T57" fmla="*/ 139700 h 336"/>
              <a:gd name="T58" fmla="*/ 157163 w 150"/>
              <a:gd name="T59" fmla="*/ 98425 h 336"/>
              <a:gd name="T60" fmla="*/ 168275 w 150"/>
              <a:gd name="T61" fmla="*/ 69850 h 336"/>
              <a:gd name="T62" fmla="*/ 192088 w 150"/>
              <a:gd name="T63" fmla="*/ 34925 h 336"/>
              <a:gd name="T64" fmla="*/ 209550 w 150"/>
              <a:gd name="T65" fmla="*/ 17463 h 336"/>
              <a:gd name="T66" fmla="*/ 238125 w 150"/>
              <a:gd name="T67" fmla="*/ 0 h 3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0" h="336">
                <a:moveTo>
                  <a:pt x="150" y="0"/>
                </a:moveTo>
                <a:lnTo>
                  <a:pt x="125" y="11"/>
                </a:lnTo>
                <a:lnTo>
                  <a:pt x="106" y="26"/>
                </a:lnTo>
                <a:lnTo>
                  <a:pt x="88" y="48"/>
                </a:lnTo>
                <a:lnTo>
                  <a:pt x="74" y="73"/>
                </a:lnTo>
                <a:lnTo>
                  <a:pt x="70" y="99"/>
                </a:lnTo>
                <a:lnTo>
                  <a:pt x="66" y="124"/>
                </a:lnTo>
                <a:lnTo>
                  <a:pt x="63" y="161"/>
                </a:lnTo>
                <a:lnTo>
                  <a:pt x="63" y="186"/>
                </a:lnTo>
                <a:lnTo>
                  <a:pt x="59" y="197"/>
                </a:lnTo>
                <a:lnTo>
                  <a:pt x="59" y="223"/>
                </a:lnTo>
                <a:lnTo>
                  <a:pt x="55" y="237"/>
                </a:lnTo>
                <a:lnTo>
                  <a:pt x="55" y="259"/>
                </a:lnTo>
                <a:lnTo>
                  <a:pt x="44" y="292"/>
                </a:lnTo>
                <a:lnTo>
                  <a:pt x="33" y="310"/>
                </a:lnTo>
                <a:lnTo>
                  <a:pt x="19" y="321"/>
                </a:lnTo>
                <a:lnTo>
                  <a:pt x="0" y="336"/>
                </a:lnTo>
                <a:lnTo>
                  <a:pt x="30" y="321"/>
                </a:lnTo>
                <a:lnTo>
                  <a:pt x="48" y="307"/>
                </a:lnTo>
                <a:lnTo>
                  <a:pt x="70" y="278"/>
                </a:lnTo>
                <a:lnTo>
                  <a:pt x="74" y="259"/>
                </a:lnTo>
                <a:lnTo>
                  <a:pt x="81" y="237"/>
                </a:lnTo>
                <a:lnTo>
                  <a:pt x="85" y="223"/>
                </a:lnTo>
                <a:lnTo>
                  <a:pt x="88" y="197"/>
                </a:lnTo>
                <a:lnTo>
                  <a:pt x="88" y="186"/>
                </a:lnTo>
                <a:lnTo>
                  <a:pt x="88" y="165"/>
                </a:lnTo>
                <a:lnTo>
                  <a:pt x="88" y="139"/>
                </a:lnTo>
                <a:lnTo>
                  <a:pt x="88" y="110"/>
                </a:lnTo>
                <a:lnTo>
                  <a:pt x="92" y="88"/>
                </a:lnTo>
                <a:lnTo>
                  <a:pt x="99" y="62"/>
                </a:lnTo>
                <a:lnTo>
                  <a:pt x="106" y="44"/>
                </a:lnTo>
                <a:lnTo>
                  <a:pt x="121" y="22"/>
                </a:lnTo>
                <a:lnTo>
                  <a:pt x="132" y="11"/>
                </a:lnTo>
                <a:lnTo>
                  <a:pt x="15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51" name="Freeform 42"/>
          <p:cNvSpPr>
            <a:spLocks/>
          </p:cNvSpPr>
          <p:nvPr/>
        </p:nvSpPr>
        <p:spPr bwMode="auto">
          <a:xfrm>
            <a:off x="6102351" y="3217864"/>
            <a:ext cx="150813" cy="371475"/>
          </a:xfrm>
          <a:custGeom>
            <a:avLst/>
            <a:gdLst>
              <a:gd name="T0" fmla="*/ 0 w 95"/>
              <a:gd name="T1" fmla="*/ 0 h 234"/>
              <a:gd name="T2" fmla="*/ 22225 w 95"/>
              <a:gd name="T3" fmla="*/ 17463 h 234"/>
              <a:gd name="T4" fmla="*/ 39688 w 95"/>
              <a:gd name="T5" fmla="*/ 30163 h 234"/>
              <a:gd name="T6" fmla="*/ 63500 w 95"/>
              <a:gd name="T7" fmla="*/ 58738 h 234"/>
              <a:gd name="T8" fmla="*/ 74613 w 95"/>
              <a:gd name="T9" fmla="*/ 80963 h 234"/>
              <a:gd name="T10" fmla="*/ 80963 w 95"/>
              <a:gd name="T11" fmla="*/ 111125 h 234"/>
              <a:gd name="T12" fmla="*/ 80963 w 95"/>
              <a:gd name="T13" fmla="*/ 139700 h 234"/>
              <a:gd name="T14" fmla="*/ 87313 w 95"/>
              <a:gd name="T15" fmla="*/ 179388 h 234"/>
              <a:gd name="T16" fmla="*/ 87313 w 95"/>
              <a:gd name="T17" fmla="*/ 209550 h 234"/>
              <a:gd name="T18" fmla="*/ 87313 w 95"/>
              <a:gd name="T19" fmla="*/ 220663 h 234"/>
              <a:gd name="T20" fmla="*/ 92075 w 95"/>
              <a:gd name="T21" fmla="*/ 249238 h 234"/>
              <a:gd name="T22" fmla="*/ 92075 w 95"/>
              <a:gd name="T23" fmla="*/ 266700 h 234"/>
              <a:gd name="T24" fmla="*/ 98425 w 95"/>
              <a:gd name="T25" fmla="*/ 290513 h 234"/>
              <a:gd name="T26" fmla="*/ 103188 w 95"/>
              <a:gd name="T27" fmla="*/ 325438 h 234"/>
              <a:gd name="T28" fmla="*/ 115888 w 95"/>
              <a:gd name="T29" fmla="*/ 347663 h 234"/>
              <a:gd name="T30" fmla="*/ 133350 w 95"/>
              <a:gd name="T31" fmla="*/ 360363 h 234"/>
              <a:gd name="T32" fmla="*/ 150813 w 95"/>
              <a:gd name="T33" fmla="*/ 371475 h 234"/>
              <a:gd name="T34" fmla="*/ 120650 w 95"/>
              <a:gd name="T35" fmla="*/ 360363 h 234"/>
              <a:gd name="T36" fmla="*/ 98425 w 95"/>
              <a:gd name="T37" fmla="*/ 336550 h 234"/>
              <a:gd name="T38" fmla="*/ 80963 w 95"/>
              <a:gd name="T39" fmla="*/ 307975 h 234"/>
              <a:gd name="T40" fmla="*/ 74613 w 95"/>
              <a:gd name="T41" fmla="*/ 290513 h 234"/>
              <a:gd name="T42" fmla="*/ 69850 w 95"/>
              <a:gd name="T43" fmla="*/ 266700 h 234"/>
              <a:gd name="T44" fmla="*/ 63500 w 95"/>
              <a:gd name="T45" fmla="*/ 249238 h 234"/>
              <a:gd name="T46" fmla="*/ 63500 w 95"/>
              <a:gd name="T47" fmla="*/ 220663 h 234"/>
              <a:gd name="T48" fmla="*/ 63500 w 95"/>
              <a:gd name="T49" fmla="*/ 209550 h 234"/>
              <a:gd name="T50" fmla="*/ 57150 w 95"/>
              <a:gd name="T51" fmla="*/ 185738 h 234"/>
              <a:gd name="T52" fmla="*/ 57150 w 95"/>
              <a:gd name="T53" fmla="*/ 150813 h 234"/>
              <a:gd name="T54" fmla="*/ 63500 w 95"/>
              <a:gd name="T55" fmla="*/ 122238 h 234"/>
              <a:gd name="T56" fmla="*/ 57150 w 95"/>
              <a:gd name="T57" fmla="*/ 98425 h 234"/>
              <a:gd name="T58" fmla="*/ 46038 w 95"/>
              <a:gd name="T59" fmla="*/ 69850 h 234"/>
              <a:gd name="T60" fmla="*/ 39688 w 95"/>
              <a:gd name="T61" fmla="*/ 52388 h 234"/>
              <a:gd name="T62" fmla="*/ 22225 w 95"/>
              <a:gd name="T63" fmla="*/ 30163 h 234"/>
              <a:gd name="T64" fmla="*/ 11113 w 95"/>
              <a:gd name="T65" fmla="*/ 17463 h 234"/>
              <a:gd name="T66" fmla="*/ 0 w 95"/>
              <a:gd name="T67" fmla="*/ 0 h 23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95" h="234">
                <a:moveTo>
                  <a:pt x="0" y="0"/>
                </a:moveTo>
                <a:lnTo>
                  <a:pt x="14" y="11"/>
                </a:lnTo>
                <a:lnTo>
                  <a:pt x="25" y="19"/>
                </a:lnTo>
                <a:lnTo>
                  <a:pt x="40" y="37"/>
                </a:lnTo>
                <a:lnTo>
                  <a:pt x="47" y="51"/>
                </a:lnTo>
                <a:lnTo>
                  <a:pt x="51" y="70"/>
                </a:lnTo>
                <a:lnTo>
                  <a:pt x="51" y="88"/>
                </a:lnTo>
                <a:lnTo>
                  <a:pt x="55" y="113"/>
                </a:lnTo>
                <a:lnTo>
                  <a:pt x="55" y="132"/>
                </a:lnTo>
                <a:lnTo>
                  <a:pt x="55" y="139"/>
                </a:lnTo>
                <a:lnTo>
                  <a:pt x="58" y="157"/>
                </a:lnTo>
                <a:lnTo>
                  <a:pt x="58" y="168"/>
                </a:lnTo>
                <a:lnTo>
                  <a:pt x="62" y="183"/>
                </a:lnTo>
                <a:lnTo>
                  <a:pt x="65" y="205"/>
                </a:lnTo>
                <a:lnTo>
                  <a:pt x="73" y="219"/>
                </a:lnTo>
                <a:lnTo>
                  <a:pt x="84" y="227"/>
                </a:lnTo>
                <a:lnTo>
                  <a:pt x="95" y="234"/>
                </a:lnTo>
                <a:lnTo>
                  <a:pt x="76" y="227"/>
                </a:lnTo>
                <a:lnTo>
                  <a:pt x="62" y="212"/>
                </a:lnTo>
                <a:lnTo>
                  <a:pt x="51" y="194"/>
                </a:lnTo>
                <a:lnTo>
                  <a:pt x="47" y="183"/>
                </a:lnTo>
                <a:lnTo>
                  <a:pt x="44" y="168"/>
                </a:lnTo>
                <a:lnTo>
                  <a:pt x="40" y="157"/>
                </a:lnTo>
                <a:lnTo>
                  <a:pt x="40" y="139"/>
                </a:lnTo>
                <a:lnTo>
                  <a:pt x="40" y="132"/>
                </a:lnTo>
                <a:lnTo>
                  <a:pt x="36" y="117"/>
                </a:lnTo>
                <a:lnTo>
                  <a:pt x="36" y="95"/>
                </a:lnTo>
                <a:lnTo>
                  <a:pt x="40" y="77"/>
                </a:lnTo>
                <a:lnTo>
                  <a:pt x="36" y="62"/>
                </a:lnTo>
                <a:lnTo>
                  <a:pt x="29" y="44"/>
                </a:lnTo>
                <a:lnTo>
                  <a:pt x="25" y="33"/>
                </a:lnTo>
                <a:lnTo>
                  <a:pt x="14" y="19"/>
                </a:lnTo>
                <a:lnTo>
                  <a:pt x="7" y="1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52" name="Freeform 43"/>
          <p:cNvSpPr>
            <a:spLocks/>
          </p:cNvSpPr>
          <p:nvPr/>
        </p:nvSpPr>
        <p:spPr bwMode="auto">
          <a:xfrm>
            <a:off x="6102351" y="3589339"/>
            <a:ext cx="150813" cy="369887"/>
          </a:xfrm>
          <a:custGeom>
            <a:avLst/>
            <a:gdLst>
              <a:gd name="T0" fmla="*/ 150813 w 95"/>
              <a:gd name="T1" fmla="*/ 0 h 233"/>
              <a:gd name="T2" fmla="*/ 120650 w 95"/>
              <a:gd name="T3" fmla="*/ 11112 h 233"/>
              <a:gd name="T4" fmla="*/ 103188 w 95"/>
              <a:gd name="T5" fmla="*/ 28575 h 233"/>
              <a:gd name="T6" fmla="*/ 87313 w 95"/>
              <a:gd name="T7" fmla="*/ 57150 h 233"/>
              <a:gd name="T8" fmla="*/ 74613 w 95"/>
              <a:gd name="T9" fmla="*/ 80962 h 233"/>
              <a:gd name="T10" fmla="*/ 63500 w 95"/>
              <a:gd name="T11" fmla="*/ 109537 h 233"/>
              <a:gd name="T12" fmla="*/ 63500 w 95"/>
              <a:gd name="T13" fmla="*/ 138112 h 233"/>
              <a:gd name="T14" fmla="*/ 57150 w 95"/>
              <a:gd name="T15" fmla="*/ 179387 h 233"/>
              <a:gd name="T16" fmla="*/ 57150 w 95"/>
              <a:gd name="T17" fmla="*/ 207962 h 233"/>
              <a:gd name="T18" fmla="*/ 57150 w 95"/>
              <a:gd name="T19" fmla="*/ 219075 h 233"/>
              <a:gd name="T20" fmla="*/ 57150 w 95"/>
              <a:gd name="T21" fmla="*/ 249237 h 233"/>
              <a:gd name="T22" fmla="*/ 52388 w 95"/>
              <a:gd name="T23" fmla="*/ 260350 h 233"/>
              <a:gd name="T24" fmla="*/ 52388 w 95"/>
              <a:gd name="T25" fmla="*/ 288925 h 233"/>
              <a:gd name="T26" fmla="*/ 39688 w 95"/>
              <a:gd name="T27" fmla="*/ 317500 h 233"/>
              <a:gd name="T28" fmla="*/ 28575 w 95"/>
              <a:gd name="T29" fmla="*/ 341312 h 233"/>
              <a:gd name="T30" fmla="*/ 17463 w 95"/>
              <a:gd name="T31" fmla="*/ 358775 h 233"/>
              <a:gd name="T32" fmla="*/ 0 w 95"/>
              <a:gd name="T33" fmla="*/ 369887 h 233"/>
              <a:gd name="T34" fmla="*/ 22225 w 95"/>
              <a:gd name="T35" fmla="*/ 358775 h 233"/>
              <a:gd name="T36" fmla="*/ 46038 w 95"/>
              <a:gd name="T37" fmla="*/ 334962 h 233"/>
              <a:gd name="T38" fmla="*/ 63500 w 95"/>
              <a:gd name="T39" fmla="*/ 306387 h 233"/>
              <a:gd name="T40" fmla="*/ 69850 w 95"/>
              <a:gd name="T41" fmla="*/ 288925 h 233"/>
              <a:gd name="T42" fmla="*/ 80963 w 95"/>
              <a:gd name="T43" fmla="*/ 260350 h 233"/>
              <a:gd name="T44" fmla="*/ 80963 w 95"/>
              <a:gd name="T45" fmla="*/ 249237 h 233"/>
              <a:gd name="T46" fmla="*/ 87313 w 95"/>
              <a:gd name="T47" fmla="*/ 219075 h 233"/>
              <a:gd name="T48" fmla="*/ 87313 w 95"/>
              <a:gd name="T49" fmla="*/ 207962 h 233"/>
              <a:gd name="T50" fmla="*/ 87313 w 95"/>
              <a:gd name="T51" fmla="*/ 185737 h 233"/>
              <a:gd name="T52" fmla="*/ 87313 w 95"/>
              <a:gd name="T53" fmla="*/ 150812 h 233"/>
              <a:gd name="T54" fmla="*/ 87313 w 95"/>
              <a:gd name="T55" fmla="*/ 120650 h 233"/>
              <a:gd name="T56" fmla="*/ 87313 w 95"/>
              <a:gd name="T57" fmla="*/ 98425 h 233"/>
              <a:gd name="T58" fmla="*/ 98425 w 95"/>
              <a:gd name="T59" fmla="*/ 69850 h 233"/>
              <a:gd name="T60" fmla="*/ 103188 w 95"/>
              <a:gd name="T61" fmla="*/ 46037 h 233"/>
              <a:gd name="T62" fmla="*/ 120650 w 95"/>
              <a:gd name="T63" fmla="*/ 28575 h 233"/>
              <a:gd name="T64" fmla="*/ 133350 w 95"/>
              <a:gd name="T65" fmla="*/ 11112 h 233"/>
              <a:gd name="T66" fmla="*/ 150813 w 95"/>
              <a:gd name="T67" fmla="*/ 0 h 23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95" h="233">
                <a:moveTo>
                  <a:pt x="95" y="0"/>
                </a:moveTo>
                <a:lnTo>
                  <a:pt x="76" y="7"/>
                </a:lnTo>
                <a:lnTo>
                  <a:pt x="65" y="18"/>
                </a:lnTo>
                <a:lnTo>
                  <a:pt x="55" y="36"/>
                </a:lnTo>
                <a:lnTo>
                  <a:pt x="47" y="51"/>
                </a:lnTo>
                <a:lnTo>
                  <a:pt x="40" y="69"/>
                </a:lnTo>
                <a:lnTo>
                  <a:pt x="40" y="87"/>
                </a:lnTo>
                <a:lnTo>
                  <a:pt x="36" y="113"/>
                </a:lnTo>
                <a:lnTo>
                  <a:pt x="36" y="131"/>
                </a:lnTo>
                <a:lnTo>
                  <a:pt x="36" y="138"/>
                </a:lnTo>
                <a:lnTo>
                  <a:pt x="36" y="157"/>
                </a:lnTo>
                <a:lnTo>
                  <a:pt x="33" y="164"/>
                </a:lnTo>
                <a:lnTo>
                  <a:pt x="33" y="182"/>
                </a:lnTo>
                <a:lnTo>
                  <a:pt x="25" y="200"/>
                </a:lnTo>
                <a:lnTo>
                  <a:pt x="18" y="215"/>
                </a:lnTo>
                <a:lnTo>
                  <a:pt x="11" y="226"/>
                </a:lnTo>
                <a:lnTo>
                  <a:pt x="0" y="233"/>
                </a:lnTo>
                <a:lnTo>
                  <a:pt x="14" y="226"/>
                </a:lnTo>
                <a:lnTo>
                  <a:pt x="29" y="211"/>
                </a:lnTo>
                <a:lnTo>
                  <a:pt x="40" y="193"/>
                </a:lnTo>
                <a:lnTo>
                  <a:pt x="44" y="182"/>
                </a:lnTo>
                <a:lnTo>
                  <a:pt x="51" y="164"/>
                </a:lnTo>
                <a:lnTo>
                  <a:pt x="51" y="157"/>
                </a:lnTo>
                <a:lnTo>
                  <a:pt x="55" y="138"/>
                </a:lnTo>
                <a:lnTo>
                  <a:pt x="55" y="131"/>
                </a:lnTo>
                <a:lnTo>
                  <a:pt x="55" y="117"/>
                </a:lnTo>
                <a:lnTo>
                  <a:pt x="55" y="95"/>
                </a:lnTo>
                <a:lnTo>
                  <a:pt x="55" y="76"/>
                </a:lnTo>
                <a:lnTo>
                  <a:pt x="55" y="62"/>
                </a:lnTo>
                <a:lnTo>
                  <a:pt x="62" y="44"/>
                </a:lnTo>
                <a:lnTo>
                  <a:pt x="65" y="29"/>
                </a:lnTo>
                <a:lnTo>
                  <a:pt x="76" y="18"/>
                </a:lnTo>
                <a:lnTo>
                  <a:pt x="84" y="7"/>
                </a:lnTo>
                <a:lnTo>
                  <a:pt x="95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53" name="Freeform 45"/>
          <p:cNvSpPr>
            <a:spLocks/>
          </p:cNvSpPr>
          <p:nvPr/>
        </p:nvSpPr>
        <p:spPr bwMode="auto">
          <a:xfrm>
            <a:off x="5715001" y="3913188"/>
            <a:ext cx="288925" cy="277812"/>
          </a:xfrm>
          <a:custGeom>
            <a:avLst/>
            <a:gdLst>
              <a:gd name="T0" fmla="*/ 0 w 136"/>
              <a:gd name="T1" fmla="*/ 139966 h 131"/>
              <a:gd name="T2" fmla="*/ 16996 w 136"/>
              <a:gd name="T3" fmla="*/ 78466 h 131"/>
              <a:gd name="T4" fmla="*/ 55236 w 136"/>
              <a:gd name="T5" fmla="*/ 23328 h 131"/>
              <a:gd name="T6" fmla="*/ 116845 w 136"/>
              <a:gd name="T7" fmla="*/ 0 h 131"/>
              <a:gd name="T8" fmla="*/ 178454 w 136"/>
              <a:gd name="T9" fmla="*/ 0 h 131"/>
              <a:gd name="T10" fmla="*/ 233689 w 136"/>
              <a:gd name="T11" fmla="*/ 23328 h 131"/>
              <a:gd name="T12" fmla="*/ 271929 w 136"/>
              <a:gd name="T13" fmla="*/ 78466 h 131"/>
              <a:gd name="T14" fmla="*/ 288925 w 136"/>
              <a:gd name="T15" fmla="*/ 139966 h 131"/>
              <a:gd name="T16" fmla="*/ 271929 w 136"/>
              <a:gd name="T17" fmla="*/ 201467 h 131"/>
              <a:gd name="T18" fmla="*/ 233689 w 136"/>
              <a:gd name="T19" fmla="*/ 248122 h 131"/>
              <a:gd name="T20" fmla="*/ 178454 w 136"/>
              <a:gd name="T21" fmla="*/ 277812 h 131"/>
              <a:gd name="T22" fmla="*/ 116845 w 136"/>
              <a:gd name="T23" fmla="*/ 277812 h 131"/>
              <a:gd name="T24" fmla="*/ 55236 w 136"/>
              <a:gd name="T25" fmla="*/ 248122 h 131"/>
              <a:gd name="T26" fmla="*/ 16996 w 136"/>
              <a:gd name="T27" fmla="*/ 201467 h 131"/>
              <a:gd name="T28" fmla="*/ 0 w 136"/>
              <a:gd name="T29" fmla="*/ 139966 h 13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36" h="131">
                <a:moveTo>
                  <a:pt x="0" y="66"/>
                </a:moveTo>
                <a:lnTo>
                  <a:pt x="8" y="37"/>
                </a:lnTo>
                <a:lnTo>
                  <a:pt x="26" y="11"/>
                </a:lnTo>
                <a:lnTo>
                  <a:pt x="55" y="0"/>
                </a:lnTo>
                <a:lnTo>
                  <a:pt x="84" y="0"/>
                </a:lnTo>
                <a:lnTo>
                  <a:pt x="110" y="11"/>
                </a:lnTo>
                <a:lnTo>
                  <a:pt x="128" y="37"/>
                </a:lnTo>
                <a:lnTo>
                  <a:pt x="136" y="66"/>
                </a:lnTo>
                <a:lnTo>
                  <a:pt x="128" y="95"/>
                </a:lnTo>
                <a:lnTo>
                  <a:pt x="110" y="117"/>
                </a:lnTo>
                <a:lnTo>
                  <a:pt x="84" y="131"/>
                </a:lnTo>
                <a:lnTo>
                  <a:pt x="55" y="131"/>
                </a:lnTo>
                <a:lnTo>
                  <a:pt x="26" y="117"/>
                </a:lnTo>
                <a:lnTo>
                  <a:pt x="8" y="95"/>
                </a:lnTo>
                <a:lnTo>
                  <a:pt x="0" y="66"/>
                </a:lnTo>
                <a:close/>
              </a:path>
            </a:pathLst>
          </a:custGeom>
          <a:solidFill>
            <a:srgbClr val="FFCF56"/>
          </a:solidFill>
          <a:ln w="57150" cap="flat" cmpd="sng">
            <a:solidFill>
              <a:srgbClr val="DC4D28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4" name="Line 46"/>
          <p:cNvSpPr>
            <a:spLocks noChangeShapeType="1"/>
          </p:cNvSpPr>
          <p:nvPr/>
        </p:nvSpPr>
        <p:spPr bwMode="auto">
          <a:xfrm>
            <a:off x="2560638" y="5111750"/>
            <a:ext cx="6583362" cy="1588"/>
          </a:xfrm>
          <a:prstGeom prst="line">
            <a:avLst/>
          </a:prstGeom>
          <a:noFill/>
          <a:ln w="52388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5" name="Freeform 48"/>
          <p:cNvSpPr>
            <a:spLocks/>
          </p:cNvSpPr>
          <p:nvPr/>
        </p:nvSpPr>
        <p:spPr bwMode="auto">
          <a:xfrm>
            <a:off x="5754688" y="4964114"/>
            <a:ext cx="279400" cy="268287"/>
          </a:xfrm>
          <a:custGeom>
            <a:avLst/>
            <a:gdLst>
              <a:gd name="T0" fmla="*/ 0 w 136"/>
              <a:gd name="T1" fmla="*/ 133120 h 131"/>
              <a:gd name="T2" fmla="*/ 16435 w 136"/>
              <a:gd name="T3" fmla="*/ 73728 h 131"/>
              <a:gd name="T4" fmla="*/ 53415 w 136"/>
              <a:gd name="T5" fmla="*/ 22528 h 131"/>
              <a:gd name="T6" fmla="*/ 112993 w 136"/>
              <a:gd name="T7" fmla="*/ 0 h 131"/>
              <a:gd name="T8" fmla="*/ 172571 w 136"/>
              <a:gd name="T9" fmla="*/ 0 h 131"/>
              <a:gd name="T10" fmla="*/ 225985 w 136"/>
              <a:gd name="T11" fmla="*/ 22528 h 131"/>
              <a:gd name="T12" fmla="*/ 262965 w 136"/>
              <a:gd name="T13" fmla="*/ 73728 h 131"/>
              <a:gd name="T14" fmla="*/ 279400 w 136"/>
              <a:gd name="T15" fmla="*/ 133120 h 131"/>
              <a:gd name="T16" fmla="*/ 262965 w 136"/>
              <a:gd name="T17" fmla="*/ 192511 h 131"/>
              <a:gd name="T18" fmla="*/ 225985 w 136"/>
              <a:gd name="T19" fmla="*/ 237567 h 131"/>
              <a:gd name="T20" fmla="*/ 172571 w 136"/>
              <a:gd name="T21" fmla="*/ 268287 h 131"/>
              <a:gd name="T22" fmla="*/ 112993 w 136"/>
              <a:gd name="T23" fmla="*/ 268287 h 131"/>
              <a:gd name="T24" fmla="*/ 53415 w 136"/>
              <a:gd name="T25" fmla="*/ 237567 h 131"/>
              <a:gd name="T26" fmla="*/ 16435 w 136"/>
              <a:gd name="T27" fmla="*/ 192511 h 131"/>
              <a:gd name="T28" fmla="*/ 0 w 136"/>
              <a:gd name="T29" fmla="*/ 133120 h 13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36" h="131">
                <a:moveTo>
                  <a:pt x="0" y="65"/>
                </a:moveTo>
                <a:lnTo>
                  <a:pt x="8" y="36"/>
                </a:lnTo>
                <a:lnTo>
                  <a:pt x="26" y="11"/>
                </a:lnTo>
                <a:lnTo>
                  <a:pt x="55" y="0"/>
                </a:lnTo>
                <a:lnTo>
                  <a:pt x="84" y="0"/>
                </a:lnTo>
                <a:lnTo>
                  <a:pt x="110" y="11"/>
                </a:lnTo>
                <a:lnTo>
                  <a:pt x="128" y="36"/>
                </a:lnTo>
                <a:lnTo>
                  <a:pt x="136" y="65"/>
                </a:lnTo>
                <a:lnTo>
                  <a:pt x="128" y="94"/>
                </a:lnTo>
                <a:lnTo>
                  <a:pt x="110" y="116"/>
                </a:lnTo>
                <a:lnTo>
                  <a:pt x="84" y="131"/>
                </a:lnTo>
                <a:lnTo>
                  <a:pt x="55" y="131"/>
                </a:lnTo>
                <a:lnTo>
                  <a:pt x="26" y="116"/>
                </a:lnTo>
                <a:lnTo>
                  <a:pt x="8" y="94"/>
                </a:lnTo>
                <a:lnTo>
                  <a:pt x="0" y="65"/>
                </a:lnTo>
                <a:close/>
              </a:path>
            </a:pathLst>
          </a:custGeom>
          <a:solidFill>
            <a:srgbClr val="7E98CA"/>
          </a:solidFill>
          <a:ln w="57150" cmpd="sng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56" name="Freeform 49"/>
          <p:cNvSpPr>
            <a:spLocks/>
          </p:cNvSpPr>
          <p:nvPr/>
        </p:nvSpPr>
        <p:spPr bwMode="auto">
          <a:xfrm>
            <a:off x="5468939" y="3230563"/>
            <a:ext cx="249237" cy="931862"/>
          </a:xfrm>
          <a:custGeom>
            <a:avLst/>
            <a:gdLst>
              <a:gd name="T0" fmla="*/ 249237 w 157"/>
              <a:gd name="T1" fmla="*/ 0 h 587"/>
              <a:gd name="T2" fmla="*/ 209550 w 157"/>
              <a:gd name="T3" fmla="*/ 34925 h 587"/>
              <a:gd name="T4" fmla="*/ 179387 w 157"/>
              <a:gd name="T5" fmla="*/ 68262 h 587"/>
              <a:gd name="T6" fmla="*/ 144462 w 157"/>
              <a:gd name="T7" fmla="*/ 138112 h 587"/>
              <a:gd name="T8" fmla="*/ 122237 w 157"/>
              <a:gd name="T9" fmla="*/ 207962 h 587"/>
              <a:gd name="T10" fmla="*/ 115887 w 157"/>
              <a:gd name="T11" fmla="*/ 277812 h 587"/>
              <a:gd name="T12" fmla="*/ 111125 w 157"/>
              <a:gd name="T13" fmla="*/ 341312 h 587"/>
              <a:gd name="T14" fmla="*/ 104775 w 157"/>
              <a:gd name="T15" fmla="*/ 446087 h 587"/>
              <a:gd name="T16" fmla="*/ 104775 w 157"/>
              <a:gd name="T17" fmla="*/ 514350 h 587"/>
              <a:gd name="T18" fmla="*/ 98425 w 157"/>
              <a:gd name="T19" fmla="*/ 549275 h 587"/>
              <a:gd name="T20" fmla="*/ 98425 w 157"/>
              <a:gd name="T21" fmla="*/ 619125 h 587"/>
              <a:gd name="T22" fmla="*/ 93662 w 157"/>
              <a:gd name="T23" fmla="*/ 660400 h 587"/>
              <a:gd name="T24" fmla="*/ 87312 w 157"/>
              <a:gd name="T25" fmla="*/ 723900 h 587"/>
              <a:gd name="T26" fmla="*/ 69850 w 157"/>
              <a:gd name="T27" fmla="*/ 809625 h 587"/>
              <a:gd name="T28" fmla="*/ 52387 w 157"/>
              <a:gd name="T29" fmla="*/ 862012 h 587"/>
              <a:gd name="T30" fmla="*/ 28575 w 157"/>
              <a:gd name="T31" fmla="*/ 896937 h 587"/>
              <a:gd name="T32" fmla="*/ 0 w 157"/>
              <a:gd name="T33" fmla="*/ 931862 h 587"/>
              <a:gd name="T34" fmla="*/ 46037 w 157"/>
              <a:gd name="T35" fmla="*/ 896937 h 587"/>
              <a:gd name="T36" fmla="*/ 80962 w 157"/>
              <a:gd name="T37" fmla="*/ 844550 h 587"/>
              <a:gd name="T38" fmla="*/ 115887 w 157"/>
              <a:gd name="T39" fmla="*/ 763587 h 587"/>
              <a:gd name="T40" fmla="*/ 122237 w 157"/>
              <a:gd name="T41" fmla="*/ 723900 h 587"/>
              <a:gd name="T42" fmla="*/ 133350 w 157"/>
              <a:gd name="T43" fmla="*/ 660400 h 587"/>
              <a:gd name="T44" fmla="*/ 139700 w 157"/>
              <a:gd name="T45" fmla="*/ 619125 h 587"/>
              <a:gd name="T46" fmla="*/ 144462 w 157"/>
              <a:gd name="T47" fmla="*/ 549275 h 587"/>
              <a:gd name="T48" fmla="*/ 144462 w 157"/>
              <a:gd name="T49" fmla="*/ 514350 h 587"/>
              <a:gd name="T50" fmla="*/ 150812 w 157"/>
              <a:gd name="T51" fmla="*/ 461962 h 587"/>
              <a:gd name="T52" fmla="*/ 150812 w 157"/>
              <a:gd name="T53" fmla="*/ 381000 h 587"/>
              <a:gd name="T54" fmla="*/ 144462 w 157"/>
              <a:gd name="T55" fmla="*/ 306387 h 587"/>
              <a:gd name="T56" fmla="*/ 150812 w 157"/>
              <a:gd name="T57" fmla="*/ 236537 h 587"/>
              <a:gd name="T58" fmla="*/ 168275 w 157"/>
              <a:gd name="T59" fmla="*/ 166687 h 587"/>
              <a:gd name="T60" fmla="*/ 179387 w 157"/>
              <a:gd name="T61" fmla="*/ 120650 h 587"/>
              <a:gd name="T62" fmla="*/ 203200 w 157"/>
              <a:gd name="T63" fmla="*/ 63500 h 587"/>
              <a:gd name="T64" fmla="*/ 220662 w 157"/>
              <a:gd name="T65" fmla="*/ 34925 h 587"/>
              <a:gd name="T66" fmla="*/ 249237 w 157"/>
              <a:gd name="T67" fmla="*/ 0 h 58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7" h="587">
                <a:moveTo>
                  <a:pt x="157" y="0"/>
                </a:moveTo>
                <a:lnTo>
                  <a:pt x="132" y="22"/>
                </a:lnTo>
                <a:lnTo>
                  <a:pt x="113" y="43"/>
                </a:lnTo>
                <a:lnTo>
                  <a:pt x="91" y="87"/>
                </a:lnTo>
                <a:lnTo>
                  <a:pt x="77" y="131"/>
                </a:lnTo>
                <a:lnTo>
                  <a:pt x="73" y="175"/>
                </a:lnTo>
                <a:lnTo>
                  <a:pt x="70" y="215"/>
                </a:lnTo>
                <a:lnTo>
                  <a:pt x="66" y="281"/>
                </a:lnTo>
                <a:lnTo>
                  <a:pt x="66" y="324"/>
                </a:lnTo>
                <a:lnTo>
                  <a:pt x="62" y="346"/>
                </a:lnTo>
                <a:lnTo>
                  <a:pt x="62" y="390"/>
                </a:lnTo>
                <a:lnTo>
                  <a:pt x="59" y="416"/>
                </a:lnTo>
                <a:lnTo>
                  <a:pt x="55" y="456"/>
                </a:lnTo>
                <a:lnTo>
                  <a:pt x="44" y="510"/>
                </a:lnTo>
                <a:lnTo>
                  <a:pt x="33" y="543"/>
                </a:lnTo>
                <a:lnTo>
                  <a:pt x="18" y="565"/>
                </a:lnTo>
                <a:lnTo>
                  <a:pt x="0" y="587"/>
                </a:lnTo>
                <a:lnTo>
                  <a:pt x="29" y="565"/>
                </a:lnTo>
                <a:lnTo>
                  <a:pt x="51" y="532"/>
                </a:lnTo>
                <a:lnTo>
                  <a:pt x="73" y="481"/>
                </a:lnTo>
                <a:lnTo>
                  <a:pt x="77" y="456"/>
                </a:lnTo>
                <a:lnTo>
                  <a:pt x="84" y="416"/>
                </a:lnTo>
                <a:lnTo>
                  <a:pt x="88" y="390"/>
                </a:lnTo>
                <a:lnTo>
                  <a:pt x="91" y="346"/>
                </a:lnTo>
                <a:lnTo>
                  <a:pt x="91" y="324"/>
                </a:lnTo>
                <a:lnTo>
                  <a:pt x="95" y="291"/>
                </a:lnTo>
                <a:lnTo>
                  <a:pt x="95" y="240"/>
                </a:lnTo>
                <a:lnTo>
                  <a:pt x="91" y="193"/>
                </a:lnTo>
                <a:lnTo>
                  <a:pt x="95" y="149"/>
                </a:lnTo>
                <a:lnTo>
                  <a:pt x="106" y="105"/>
                </a:lnTo>
                <a:lnTo>
                  <a:pt x="113" y="76"/>
                </a:lnTo>
                <a:lnTo>
                  <a:pt x="128" y="40"/>
                </a:lnTo>
                <a:lnTo>
                  <a:pt x="139" y="22"/>
                </a:lnTo>
                <a:lnTo>
                  <a:pt x="157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57" name="Freeform 50"/>
          <p:cNvSpPr>
            <a:spLocks/>
          </p:cNvSpPr>
          <p:nvPr/>
        </p:nvSpPr>
        <p:spPr bwMode="auto">
          <a:xfrm>
            <a:off x="5468939" y="4162426"/>
            <a:ext cx="249237" cy="931863"/>
          </a:xfrm>
          <a:custGeom>
            <a:avLst/>
            <a:gdLst>
              <a:gd name="T0" fmla="*/ 0 w 157"/>
              <a:gd name="T1" fmla="*/ 0 h 587"/>
              <a:gd name="T2" fmla="*/ 46037 w 157"/>
              <a:gd name="T3" fmla="*/ 34925 h 587"/>
              <a:gd name="T4" fmla="*/ 76200 w 157"/>
              <a:gd name="T5" fmla="*/ 69850 h 587"/>
              <a:gd name="T6" fmla="*/ 104775 w 157"/>
              <a:gd name="T7" fmla="*/ 133350 h 587"/>
              <a:gd name="T8" fmla="*/ 128587 w 157"/>
              <a:gd name="T9" fmla="*/ 207963 h 587"/>
              <a:gd name="T10" fmla="*/ 139700 w 157"/>
              <a:gd name="T11" fmla="*/ 277813 h 587"/>
              <a:gd name="T12" fmla="*/ 144462 w 157"/>
              <a:gd name="T13" fmla="*/ 341313 h 587"/>
              <a:gd name="T14" fmla="*/ 144462 w 157"/>
              <a:gd name="T15" fmla="*/ 446088 h 587"/>
              <a:gd name="T16" fmla="*/ 150812 w 157"/>
              <a:gd name="T17" fmla="*/ 515938 h 587"/>
              <a:gd name="T18" fmla="*/ 150812 w 157"/>
              <a:gd name="T19" fmla="*/ 544513 h 587"/>
              <a:gd name="T20" fmla="*/ 157162 w 157"/>
              <a:gd name="T21" fmla="*/ 619125 h 587"/>
              <a:gd name="T22" fmla="*/ 157162 w 157"/>
              <a:gd name="T23" fmla="*/ 660400 h 587"/>
              <a:gd name="T24" fmla="*/ 161925 w 157"/>
              <a:gd name="T25" fmla="*/ 723900 h 587"/>
              <a:gd name="T26" fmla="*/ 179387 w 157"/>
              <a:gd name="T27" fmla="*/ 804863 h 587"/>
              <a:gd name="T28" fmla="*/ 196850 w 157"/>
              <a:gd name="T29" fmla="*/ 863600 h 587"/>
              <a:gd name="T30" fmla="*/ 220662 w 157"/>
              <a:gd name="T31" fmla="*/ 896938 h 587"/>
              <a:gd name="T32" fmla="*/ 249237 w 157"/>
              <a:gd name="T33" fmla="*/ 931863 h 587"/>
              <a:gd name="T34" fmla="*/ 203200 w 157"/>
              <a:gd name="T35" fmla="*/ 892175 h 587"/>
              <a:gd name="T36" fmla="*/ 168275 w 157"/>
              <a:gd name="T37" fmla="*/ 846138 h 587"/>
              <a:gd name="T38" fmla="*/ 139700 w 157"/>
              <a:gd name="T39" fmla="*/ 765175 h 587"/>
              <a:gd name="T40" fmla="*/ 128587 w 157"/>
              <a:gd name="T41" fmla="*/ 717550 h 587"/>
              <a:gd name="T42" fmla="*/ 115887 w 157"/>
              <a:gd name="T43" fmla="*/ 660400 h 587"/>
              <a:gd name="T44" fmla="*/ 115887 w 157"/>
              <a:gd name="T45" fmla="*/ 619125 h 587"/>
              <a:gd name="T46" fmla="*/ 111125 w 157"/>
              <a:gd name="T47" fmla="*/ 544513 h 587"/>
              <a:gd name="T48" fmla="*/ 104775 w 157"/>
              <a:gd name="T49" fmla="*/ 515938 h 587"/>
              <a:gd name="T50" fmla="*/ 104775 w 157"/>
              <a:gd name="T51" fmla="*/ 457200 h 587"/>
              <a:gd name="T52" fmla="*/ 104775 w 157"/>
              <a:gd name="T53" fmla="*/ 382588 h 587"/>
              <a:gd name="T54" fmla="*/ 104775 w 157"/>
              <a:gd name="T55" fmla="*/ 306388 h 587"/>
              <a:gd name="T56" fmla="*/ 98425 w 157"/>
              <a:gd name="T57" fmla="*/ 238125 h 587"/>
              <a:gd name="T58" fmla="*/ 87312 w 157"/>
              <a:gd name="T59" fmla="*/ 168275 h 587"/>
              <a:gd name="T60" fmla="*/ 69850 w 157"/>
              <a:gd name="T61" fmla="*/ 122238 h 587"/>
              <a:gd name="T62" fmla="*/ 46037 w 157"/>
              <a:gd name="T63" fmla="*/ 63500 h 587"/>
              <a:gd name="T64" fmla="*/ 28575 w 157"/>
              <a:gd name="T65" fmla="*/ 34925 h 587"/>
              <a:gd name="T66" fmla="*/ 0 w 157"/>
              <a:gd name="T67" fmla="*/ 0 h 58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7" h="587">
                <a:moveTo>
                  <a:pt x="0" y="0"/>
                </a:moveTo>
                <a:lnTo>
                  <a:pt x="29" y="22"/>
                </a:lnTo>
                <a:lnTo>
                  <a:pt x="48" y="44"/>
                </a:lnTo>
                <a:lnTo>
                  <a:pt x="66" y="84"/>
                </a:lnTo>
                <a:lnTo>
                  <a:pt x="81" y="131"/>
                </a:lnTo>
                <a:lnTo>
                  <a:pt x="88" y="175"/>
                </a:lnTo>
                <a:lnTo>
                  <a:pt x="91" y="215"/>
                </a:lnTo>
                <a:lnTo>
                  <a:pt x="91" y="281"/>
                </a:lnTo>
                <a:lnTo>
                  <a:pt x="95" y="325"/>
                </a:lnTo>
                <a:lnTo>
                  <a:pt x="95" y="343"/>
                </a:lnTo>
                <a:lnTo>
                  <a:pt x="99" y="390"/>
                </a:lnTo>
                <a:lnTo>
                  <a:pt x="99" y="416"/>
                </a:lnTo>
                <a:lnTo>
                  <a:pt x="102" y="456"/>
                </a:lnTo>
                <a:lnTo>
                  <a:pt x="113" y="507"/>
                </a:lnTo>
                <a:lnTo>
                  <a:pt x="124" y="544"/>
                </a:lnTo>
                <a:lnTo>
                  <a:pt x="139" y="565"/>
                </a:lnTo>
                <a:lnTo>
                  <a:pt x="157" y="587"/>
                </a:lnTo>
                <a:lnTo>
                  <a:pt x="128" y="562"/>
                </a:lnTo>
                <a:lnTo>
                  <a:pt x="106" y="533"/>
                </a:lnTo>
                <a:lnTo>
                  <a:pt x="88" y="482"/>
                </a:lnTo>
                <a:lnTo>
                  <a:pt x="81" y="452"/>
                </a:lnTo>
                <a:lnTo>
                  <a:pt x="73" y="416"/>
                </a:lnTo>
                <a:lnTo>
                  <a:pt x="73" y="390"/>
                </a:lnTo>
                <a:lnTo>
                  <a:pt x="70" y="343"/>
                </a:lnTo>
                <a:lnTo>
                  <a:pt x="66" y="325"/>
                </a:lnTo>
                <a:lnTo>
                  <a:pt x="66" y="288"/>
                </a:lnTo>
                <a:lnTo>
                  <a:pt x="66" y="241"/>
                </a:lnTo>
                <a:lnTo>
                  <a:pt x="66" y="193"/>
                </a:lnTo>
                <a:lnTo>
                  <a:pt x="62" y="150"/>
                </a:lnTo>
                <a:lnTo>
                  <a:pt x="55" y="106"/>
                </a:lnTo>
                <a:lnTo>
                  <a:pt x="44" y="77"/>
                </a:lnTo>
                <a:lnTo>
                  <a:pt x="29" y="40"/>
                </a:lnTo>
                <a:lnTo>
                  <a:pt x="18" y="2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58" name="Rectangle 53"/>
          <p:cNvSpPr>
            <a:spLocks noChangeArrowheads="1"/>
          </p:cNvSpPr>
          <p:nvPr/>
        </p:nvSpPr>
        <p:spPr bwMode="auto">
          <a:xfrm>
            <a:off x="5791201" y="5715000"/>
            <a:ext cx="2981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 i="1">
                <a:ea typeface="新細明體" pitchFamily="18" charset="-120"/>
              </a:rPr>
              <a:t>x</a:t>
            </a:r>
            <a:r>
              <a:rPr lang="en-US" altLang="zh-TW" sz="3400" b="1" i="1" baseline="-25000">
                <a:ea typeface="新細明體" pitchFamily="18" charset="-120"/>
              </a:rPr>
              <a:t>i</a:t>
            </a:r>
            <a:endParaRPr lang="en-US" altLang="zh-TW" sz="1800" baseline="-25000">
              <a:ea typeface="新細明體" pitchFamily="18" charset="-120"/>
            </a:endParaRPr>
          </a:p>
        </p:txBody>
      </p:sp>
      <p:sp>
        <p:nvSpPr>
          <p:cNvPr id="56359" name="Rectangle 3"/>
          <p:cNvSpPr>
            <a:spLocks noGrp="1" noChangeArrowheads="1"/>
          </p:cNvSpPr>
          <p:nvPr>
            <p:ph type="title"/>
          </p:nvPr>
        </p:nvSpPr>
        <p:spPr>
          <a:xfrm>
            <a:off x="2067503" y="444500"/>
            <a:ext cx="7987145" cy="1325563"/>
          </a:xfrm>
          <a:noFill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 anchorCtr="1">
            <a:normAutofit/>
          </a:bodyPr>
          <a:lstStyle/>
          <a:p>
            <a:r>
              <a:rPr lang="en-US" dirty="0"/>
              <a:t>Relationship Among SST, SSR, SSE</a:t>
            </a:r>
          </a:p>
        </p:txBody>
      </p:sp>
      <p:graphicFrame>
        <p:nvGraphicFramePr>
          <p:cNvPr id="5636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8458200" y="2971800"/>
          <a:ext cx="18224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4" imgW="828636" imgH="247697" progId="Equation.DSMT4">
                  <p:embed/>
                </p:oleObj>
              </mc:Choice>
              <mc:Fallback>
                <p:oleObj name="Equation" r:id="rId4" imgW="828636" imgH="247697" progId="Equation.DSMT4">
                  <p:embed/>
                  <p:pic>
                    <p:nvPicPr>
                      <p:cNvPr id="56360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2971800"/>
                        <a:ext cx="18224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61" name="Arc 10"/>
          <p:cNvSpPr>
            <a:spLocks/>
          </p:cNvSpPr>
          <p:nvPr/>
        </p:nvSpPr>
        <p:spPr bwMode="auto">
          <a:xfrm>
            <a:off x="6248400" y="2743200"/>
            <a:ext cx="749300" cy="749300"/>
          </a:xfrm>
          <a:custGeom>
            <a:avLst/>
            <a:gdLst>
              <a:gd name="T0" fmla="*/ 749300 w 21600"/>
              <a:gd name="T1" fmla="*/ 0 h 21600"/>
              <a:gd name="T2" fmla="*/ 0 w 21600"/>
              <a:gd name="T3" fmla="*/ 7493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2" name="Rectangle 11"/>
          <p:cNvSpPr>
            <a:spLocks noChangeArrowheads="1"/>
          </p:cNvSpPr>
          <p:nvPr/>
        </p:nvSpPr>
        <p:spPr bwMode="auto">
          <a:xfrm>
            <a:off x="5410201" y="2362201"/>
            <a:ext cx="530225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3200" b="1" i="1">
                <a:ea typeface="新細明體" pitchFamily="18" charset="-120"/>
              </a:rPr>
              <a:t>y</a:t>
            </a:r>
            <a:r>
              <a:rPr lang="en-US" altLang="zh-TW" sz="3200" b="1" i="1" baseline="-25000">
                <a:ea typeface="新細明體" pitchFamily="18" charset="-120"/>
              </a:rPr>
              <a:t>i</a:t>
            </a:r>
            <a:r>
              <a:rPr lang="en-US" altLang="zh-TW" sz="3200" b="1" i="1">
                <a:ea typeface="新細明體" pitchFamily="18" charset="-120"/>
              </a:rPr>
              <a:t> </a:t>
            </a:r>
          </a:p>
        </p:txBody>
      </p:sp>
      <p:graphicFrame>
        <p:nvGraphicFramePr>
          <p:cNvPr id="56363" name="Object 55"/>
          <p:cNvGraphicFramePr>
            <a:graphicFrameLocks noChangeAspect="1"/>
          </p:cNvGraphicFramePr>
          <p:nvPr/>
        </p:nvGraphicFramePr>
        <p:xfrm>
          <a:off x="7877175" y="2157413"/>
          <a:ext cx="13716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6" imgW="583947" imgH="241195" progId="Equation.DSMT4">
                  <p:embed/>
                </p:oleObj>
              </mc:Choice>
              <mc:Fallback>
                <p:oleObj name="Equation" r:id="rId6" imgW="583947" imgH="241195" progId="Equation.DSMT4">
                  <p:embed/>
                  <p:pic>
                    <p:nvPicPr>
                      <p:cNvPr id="56363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7175" y="2157413"/>
                        <a:ext cx="13716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64" name="Text Box 56"/>
          <p:cNvSpPr txBox="1">
            <a:spLocks noChangeArrowheads="1"/>
          </p:cNvSpPr>
          <p:nvPr/>
        </p:nvSpPr>
        <p:spPr bwMode="auto">
          <a:xfrm>
            <a:off x="6172200" y="1752600"/>
            <a:ext cx="2895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800" b="1">
                <a:ea typeface="新細明體" pitchFamily="18" charset="-120"/>
              </a:rPr>
              <a:t>Unexplained sum of squares</a:t>
            </a:r>
          </a:p>
        </p:txBody>
      </p:sp>
      <p:graphicFrame>
        <p:nvGraphicFramePr>
          <p:cNvPr id="56365" name="Object 57"/>
          <p:cNvGraphicFramePr>
            <a:graphicFrameLocks noChangeAspect="1"/>
          </p:cNvGraphicFramePr>
          <p:nvPr/>
        </p:nvGraphicFramePr>
        <p:xfrm>
          <a:off x="4041776" y="3835400"/>
          <a:ext cx="13112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8" imgW="558558" imgH="241195" progId="Equation.DSMT4">
                  <p:embed/>
                </p:oleObj>
              </mc:Choice>
              <mc:Fallback>
                <p:oleObj name="Equation" r:id="rId8" imgW="558558" imgH="241195" progId="Equation.DSMT4">
                  <p:embed/>
                  <p:pic>
                    <p:nvPicPr>
                      <p:cNvPr id="56365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776" y="3835400"/>
                        <a:ext cx="13112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66" name="Text Box 58"/>
          <p:cNvSpPr txBox="1">
            <a:spLocks noChangeArrowheads="1"/>
          </p:cNvSpPr>
          <p:nvPr/>
        </p:nvSpPr>
        <p:spPr bwMode="auto">
          <a:xfrm>
            <a:off x="2743200" y="3429000"/>
            <a:ext cx="2895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800" b="1">
                <a:ea typeface="新細明體" pitchFamily="18" charset="-120"/>
              </a:rPr>
              <a:t>Total sum of squares</a:t>
            </a:r>
          </a:p>
        </p:txBody>
      </p:sp>
      <p:graphicFrame>
        <p:nvGraphicFramePr>
          <p:cNvPr id="56367" name="Object 59"/>
          <p:cNvGraphicFramePr>
            <a:graphicFrameLocks noChangeAspect="1"/>
          </p:cNvGraphicFramePr>
          <p:nvPr/>
        </p:nvGraphicFramePr>
        <p:xfrm>
          <a:off x="7620001" y="4398963"/>
          <a:ext cx="13112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10" imgW="558558" imgH="241195" progId="Equation.DSMT4">
                  <p:embed/>
                </p:oleObj>
              </mc:Choice>
              <mc:Fallback>
                <p:oleObj name="Equation" r:id="rId10" imgW="558558" imgH="241195" progId="Equation.DSMT4">
                  <p:embed/>
                  <p:pic>
                    <p:nvPicPr>
                      <p:cNvPr id="56367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4398963"/>
                        <a:ext cx="13112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68" name="Text Box 60"/>
          <p:cNvSpPr txBox="1">
            <a:spLocks noChangeArrowheads="1"/>
          </p:cNvSpPr>
          <p:nvPr/>
        </p:nvSpPr>
        <p:spPr bwMode="auto">
          <a:xfrm>
            <a:off x="6324600" y="3962400"/>
            <a:ext cx="2895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800" b="1">
                <a:ea typeface="新細明體" pitchFamily="18" charset="-120"/>
              </a:rPr>
              <a:t>Explained sum of squares</a:t>
            </a:r>
          </a:p>
        </p:txBody>
      </p:sp>
      <p:sp>
        <p:nvSpPr>
          <p:cNvPr id="56369" name="Rectangle 61"/>
          <p:cNvSpPr>
            <a:spLocks noChangeArrowheads="1"/>
          </p:cNvSpPr>
          <p:nvPr/>
        </p:nvSpPr>
        <p:spPr bwMode="auto">
          <a:xfrm>
            <a:off x="9144001" y="4800601"/>
            <a:ext cx="530225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3200" b="1" i="1">
                <a:solidFill>
                  <a:srgbClr val="0000CC"/>
                </a:solidFill>
                <a:ea typeface="新細明體" pitchFamily="18" charset="-120"/>
              </a:rPr>
              <a:t>y</a:t>
            </a:r>
          </a:p>
        </p:txBody>
      </p:sp>
      <p:sp>
        <p:nvSpPr>
          <p:cNvPr id="56370" name="Line 62"/>
          <p:cNvSpPr>
            <a:spLocks noChangeShapeType="1"/>
          </p:cNvSpPr>
          <p:nvPr/>
        </p:nvSpPr>
        <p:spPr bwMode="auto">
          <a:xfrm>
            <a:off x="9220200" y="5029200"/>
            <a:ext cx="2286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6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210050" y="1695450"/>
            <a:ext cx="3829050" cy="68580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3652838" y="2627314"/>
            <a:ext cx="4933950" cy="815975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465264" y="772410"/>
            <a:ext cx="10515600" cy="4351338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Relationship Among SST, SSR, SSE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2460625" y="3443288"/>
            <a:ext cx="6845144" cy="16804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latin typeface="Book Antiqua" pitchFamily="18" charset="0"/>
              </a:rPr>
              <a:t>where: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latin typeface="Book Antiqua" pitchFamily="18" charset="0"/>
              </a:rPr>
              <a:t>	     SST = total sum of squares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latin typeface="Book Antiqua" pitchFamily="18" charset="0"/>
              </a:rPr>
              <a:t>	     SSR = sum of squares due to regression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latin typeface="Book Antiqua" pitchFamily="18" charset="0"/>
              </a:rPr>
              <a:t>	     SSE = sum of squares due to error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4479925" y="1804988"/>
            <a:ext cx="33099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SST    =    SSR    +    SSE</a:t>
            </a: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4591050" y="2266950"/>
            <a:ext cx="152400" cy="55245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7410450" y="2266950"/>
            <a:ext cx="323850" cy="53340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6115050" y="2247900"/>
            <a:ext cx="0" cy="55245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1293" name="Object 2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556591"/>
              </p:ext>
            </p:extLst>
          </p:nvPr>
        </p:nvGraphicFramePr>
        <p:xfrm>
          <a:off x="3857625" y="2822575"/>
          <a:ext cx="12890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4" imgW="1638000" imgH="507960" progId="Equation.DSMT4">
                  <p:embed/>
                </p:oleObj>
              </mc:Choice>
              <mc:Fallback>
                <p:oleObj name="Equation" r:id="rId4" imgW="1638000" imgH="507960" progId="Equation.DSMT4">
                  <p:embed/>
                  <p:pic>
                    <p:nvPicPr>
                      <p:cNvPr id="11293" name="Object 29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2822575"/>
                        <a:ext cx="12890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4" name="Object 3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700549"/>
              </p:ext>
            </p:extLst>
          </p:nvPr>
        </p:nvGraphicFramePr>
        <p:xfrm>
          <a:off x="5214939" y="2822575"/>
          <a:ext cx="15081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6" imgW="1917360" imgH="507960" progId="Equation.DSMT4">
                  <p:embed/>
                </p:oleObj>
              </mc:Choice>
              <mc:Fallback>
                <p:oleObj name="Equation" r:id="rId6" imgW="1917360" imgH="507960" progId="Equation.DSMT4">
                  <p:embed/>
                  <p:pic>
                    <p:nvPicPr>
                      <p:cNvPr id="11294" name="Object 3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9" y="2822575"/>
                        <a:ext cx="15081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5" name="Object 3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040318"/>
              </p:ext>
            </p:extLst>
          </p:nvPr>
        </p:nvGraphicFramePr>
        <p:xfrm>
          <a:off x="6808789" y="2822575"/>
          <a:ext cx="15192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8" imgW="1930320" imgH="507960" progId="Equation.DSMT4">
                  <p:embed/>
                </p:oleObj>
              </mc:Choice>
              <mc:Fallback>
                <p:oleObj name="Equation" r:id="rId8" imgW="1930320" imgH="507960" progId="Equation.DSMT4">
                  <p:embed/>
                  <p:pic>
                    <p:nvPicPr>
                      <p:cNvPr id="11295" name="Object 31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8789" y="2822575"/>
                        <a:ext cx="15192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400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0"/>
                            </p:stCondLst>
                            <p:childTnLst>
                              <p:par>
                                <p:cTn id="30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0"/>
                            </p:stCondLst>
                            <p:childTnLst>
                              <p:par>
                                <p:cTn id="42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0"/>
                            </p:stCondLst>
                            <p:childTnLst>
                              <p:par>
                                <p:cTn id="49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5" grpId="0" animBg="1"/>
      <p:bldP spid="11273" grpId="0" animBg="1"/>
      <p:bldP spid="11276" grpId="0" autoUpdateAnimBg="0"/>
      <p:bldP spid="11278" grpId="0" autoUpdateAnimBg="0"/>
      <p:bldP spid="11280" grpId="0" animBg="1"/>
      <p:bldP spid="11281" grpId="0" animBg="1"/>
      <p:bldP spid="112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smtClean="0"/>
              <a:t> </a:t>
            </a:r>
            <a:r>
              <a:rPr lang="en-US" dirty="0" smtClean="0"/>
              <a:t>squared </a:t>
            </a:r>
            <a:r>
              <a:rPr lang="en-US" smtClean="0"/>
              <a:t>or r</a:t>
            </a:r>
            <a:r>
              <a:rPr lang="en-US" baseline="30000" smtClean="0"/>
              <a:t>2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Another way of examining whether the regression line shows a </a:t>
            </a:r>
            <a:r>
              <a:rPr lang="en-US" dirty="0" smtClean="0"/>
              <a:t>relationship between </a:t>
            </a:r>
            <a:r>
              <a:rPr lang="en-US" dirty="0"/>
              <a:t>the two variables is to determine how well the </a:t>
            </a:r>
            <a:r>
              <a:rPr lang="en-US" dirty="0" smtClean="0"/>
              <a:t>line fits </a:t>
            </a:r>
            <a:r>
              <a:rPr lang="en-US" dirty="0"/>
              <a:t>the </a:t>
            </a:r>
            <a:r>
              <a:rPr lang="en-US" dirty="0" smtClean="0"/>
              <a:t>observed data </a:t>
            </a:r>
            <a:r>
              <a:rPr lang="en-US" dirty="0"/>
              <a:t>points. </a:t>
            </a:r>
            <a:endParaRPr lang="en-US" dirty="0" smtClean="0"/>
          </a:p>
          <a:p>
            <a:pPr algn="just"/>
            <a:r>
              <a:rPr lang="en-US" dirty="0" smtClean="0"/>
              <a:t>But </a:t>
            </a:r>
            <a:r>
              <a:rPr lang="en-US" dirty="0"/>
              <a:t>to list all the errors </a:t>
            </a:r>
            <a:r>
              <a:rPr lang="en-US" dirty="0" smtClean="0"/>
              <a:t>of prediction </a:t>
            </a:r>
            <a:r>
              <a:rPr lang="en-US" dirty="0"/>
              <a:t>is an awkward way of examining the </a:t>
            </a:r>
            <a:r>
              <a:rPr lang="en-US" dirty="0" smtClean="0"/>
              <a:t>fit </a:t>
            </a:r>
            <a:r>
              <a:rPr lang="en-US" dirty="0"/>
              <a:t>of the line. </a:t>
            </a:r>
            <a:endParaRPr lang="en-US" dirty="0" smtClean="0"/>
          </a:p>
          <a:p>
            <a:pPr algn="just"/>
            <a:r>
              <a:rPr lang="en-US" dirty="0" smtClean="0"/>
              <a:t>Fortunately, these </a:t>
            </a:r>
            <a:r>
              <a:rPr lang="en-US" dirty="0"/>
              <a:t>errors of prediction can be summarized into a single statistic called </a:t>
            </a:r>
            <a:r>
              <a:rPr lang="en-US" dirty="0" smtClean="0"/>
              <a:t>R squared </a:t>
            </a:r>
            <a:r>
              <a:rPr lang="en-US" dirty="0"/>
              <a:t>and written </a:t>
            </a:r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statistic is also called the goodness of </a:t>
            </a:r>
            <a:r>
              <a:rPr lang="en-US" dirty="0" smtClean="0"/>
              <a:t>fit of </a:t>
            </a:r>
            <a:r>
              <a:rPr lang="en-US" dirty="0"/>
              <a:t>the regression line.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6635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Measure of </a:t>
            </a:r>
            <a:r>
              <a:rPr lang="en-US" sz="4000" dirty="0">
                <a:solidFill>
                  <a:srgbClr val="FF0000"/>
                </a:solidFill>
              </a:rPr>
              <a:t>Explained</a:t>
            </a:r>
            <a:r>
              <a:rPr lang="en-US" sz="4000" dirty="0"/>
              <a:t> variation: Goodness of </a:t>
            </a:r>
            <a:r>
              <a:rPr lang="en-US" sz="4000" dirty="0" smtClean="0"/>
              <a:t>fit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Coefficient of Determination: </a:t>
            </a: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endParaRPr lang="en-US" baseline="30000" dirty="0"/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measures the </a:t>
            </a:r>
            <a:r>
              <a:rPr lang="en-US" dirty="0" smtClean="0"/>
              <a:t>proportion of </a:t>
            </a:r>
            <a:r>
              <a:rPr lang="en-US" dirty="0"/>
              <a:t>total variation in y that has been explained by the regression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In case of more numbers of independent variable adjusted r</a:t>
            </a:r>
            <a:r>
              <a:rPr lang="en-US" baseline="30000" dirty="0" smtClean="0"/>
              <a:t>2 </a:t>
            </a:r>
            <a:r>
              <a:rPr lang="en-US" dirty="0"/>
              <a:t>is used</a:t>
            </a:r>
          </a:p>
          <a:p>
            <a:pPr marL="0" indent="0" algn="ctr">
              <a:buNone/>
            </a:pPr>
            <a:r>
              <a:rPr lang="en-US" altLang="zh-TW" b="1" i="1" dirty="0" smtClean="0">
                <a:solidFill>
                  <a:srgbClr val="FF0000"/>
                </a:solidFill>
              </a:rPr>
              <a:t>adjusted </a:t>
            </a:r>
            <a:r>
              <a:rPr lang="en-US" altLang="zh-TW" b="1" i="1" dirty="0">
                <a:solidFill>
                  <a:srgbClr val="FF0000"/>
                </a:solidFill>
              </a:rPr>
              <a:t>r</a:t>
            </a:r>
            <a:r>
              <a:rPr lang="en-US" altLang="zh-TW" b="1" i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b="1" i="1" dirty="0"/>
              <a:t>= 1- [SSE/(n-k-1)]/[SST/(n-1)] </a:t>
            </a:r>
            <a:r>
              <a:rPr lang="en-US" altLang="zh-TW" b="1" dirty="0"/>
              <a:t>.</a:t>
            </a:r>
          </a:p>
          <a:p>
            <a:endParaRPr lang="en-US" dirty="0"/>
          </a:p>
          <a:p>
            <a:endParaRPr lang="en-US" baseline="30000" dirty="0" smtClean="0"/>
          </a:p>
          <a:p>
            <a:endParaRPr lang="en-US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713" y="3527858"/>
            <a:ext cx="9199079" cy="112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56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</a:t>
            </a:r>
            <a:r>
              <a:rPr lang="en-US" dirty="0" smtClean="0">
                <a:solidFill>
                  <a:srgbClr val="FF0000"/>
                </a:solidFill>
              </a:rPr>
              <a:t>Unexplained</a:t>
            </a:r>
            <a:r>
              <a:rPr lang="en-US" dirty="0" smtClean="0"/>
              <a:t>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Mean Square Error(MSE) : </a:t>
            </a:r>
            <a:r>
              <a:rPr lang="el-GR" dirty="0" smtClean="0"/>
              <a:t>σ</a:t>
            </a:r>
            <a:r>
              <a:rPr lang="el-GR" baseline="-25000" dirty="0" smtClean="0"/>
              <a:t>ε</a:t>
            </a:r>
            <a:r>
              <a:rPr lang="en-US" baseline="30000" dirty="0" smtClean="0"/>
              <a:t>2</a:t>
            </a:r>
          </a:p>
          <a:p>
            <a:pPr marL="0" indent="0">
              <a:buNone/>
            </a:pPr>
            <a:r>
              <a:rPr lang="en-US" baseline="30000" dirty="0"/>
              <a:t>	</a:t>
            </a:r>
            <a:r>
              <a:rPr lang="en-US" dirty="0" smtClean="0"/>
              <a:t>MSE is the variance of the error term, </a:t>
            </a:r>
            <a:r>
              <a:rPr lang="el-GR" dirty="0" smtClean="0"/>
              <a:t>ε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 startAt="2"/>
            </a:pPr>
            <a:r>
              <a:rPr lang="en-US" dirty="0" smtClean="0"/>
              <a:t>Standard </a:t>
            </a:r>
            <a:r>
              <a:rPr lang="en-US" dirty="0" smtClean="0"/>
              <a:t>error of </a:t>
            </a:r>
            <a:r>
              <a:rPr lang="en-US" dirty="0" smtClean="0"/>
              <a:t>estimate: It is </a:t>
            </a:r>
            <a:r>
              <a:rPr lang="en-US" dirty="0" smtClean="0"/>
              <a:t>a </a:t>
            </a:r>
            <a:r>
              <a:rPr lang="en-US" dirty="0"/>
              <a:t>measure of the accuracy of </a:t>
            </a:r>
            <a:r>
              <a:rPr lang="en-US" dirty="0" smtClean="0"/>
              <a:t>predictions.</a:t>
            </a:r>
          </a:p>
          <a:p>
            <a:pPr marL="0" indent="0">
              <a:buNone/>
            </a:pPr>
            <a:r>
              <a:rPr lang="en-US" dirty="0" smtClean="0"/>
              <a:t>        Smaller value is better because it means dots are closer to regression line</a:t>
            </a:r>
            <a:r>
              <a:rPr lang="en-US" dirty="0" smtClean="0"/>
              <a:t>):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y.x</a:t>
            </a:r>
            <a:r>
              <a:rPr lang="en-US" baseline="-25000" dirty="0" smtClean="0"/>
              <a:t> </a:t>
            </a:r>
            <a:endParaRPr lang="en-US" baseline="-25000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</a:t>
            </a:r>
            <a:r>
              <a:rPr lang="en-US" baseline="-25000" dirty="0" err="1" smtClean="0"/>
              <a:t>y.x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</a:p>
          <a:p>
            <a:pPr marL="0" indent="0">
              <a:buNone/>
            </a:pPr>
            <a:r>
              <a:rPr lang="en-US" baseline="-25000" dirty="0"/>
              <a:t>	</a:t>
            </a:r>
            <a:endParaRPr lang="en-US" baseline="-25000" dirty="0" smtClean="0"/>
          </a:p>
          <a:p>
            <a:pPr marL="0" indent="0">
              <a:buNone/>
            </a:pPr>
            <a:r>
              <a:rPr lang="en-US" dirty="0"/>
              <a:t>	n = sample </a:t>
            </a:r>
            <a:r>
              <a:rPr lang="en-US" dirty="0" smtClean="0"/>
              <a:t>size </a:t>
            </a:r>
          </a:p>
          <a:p>
            <a:pPr marL="0" indent="0">
              <a:buNone/>
            </a:pPr>
            <a:r>
              <a:rPr lang="en-US" dirty="0" smtClean="0"/>
              <a:t>	k = 2(number of parameter estimates,      and     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708130"/>
            <a:ext cx="3924300" cy="94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901" y="4788909"/>
            <a:ext cx="999539" cy="503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958" y="5835938"/>
            <a:ext cx="327313" cy="4675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794229"/>
            <a:ext cx="297873" cy="63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78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 table and interpretation of coefficients</a:t>
            </a:r>
          </a:p>
          <a:p>
            <a:r>
              <a:rPr lang="en-US" dirty="0" smtClean="0"/>
              <a:t>Case Study to generate linear regression model</a:t>
            </a:r>
          </a:p>
          <a:p>
            <a:r>
              <a:rPr lang="en-US" dirty="0" smtClean="0"/>
              <a:t>Model Evaluation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Practice Question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2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the completion of today’s session you will be able to:</a:t>
            </a:r>
          </a:p>
          <a:p>
            <a:r>
              <a:rPr lang="en-US" dirty="0" smtClean="0"/>
              <a:t>Explain how to interpret the coefficients calculated in the earlier lecture.</a:t>
            </a:r>
          </a:p>
          <a:p>
            <a:r>
              <a:rPr lang="en-US" dirty="0" smtClean="0"/>
              <a:t>Solve any given regression problem.</a:t>
            </a:r>
          </a:p>
          <a:p>
            <a:r>
              <a:rPr lang="en-US" dirty="0" smtClean="0"/>
              <a:t>Calculate the values needed to estimate the quality of the model.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88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For the given data below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Draw the scatterplot with best fit line.</a:t>
            </a:r>
          </a:p>
          <a:p>
            <a:r>
              <a:rPr lang="en-US" dirty="0" smtClean="0"/>
              <a:t>Calculate SST, SSR and SSE</a:t>
            </a:r>
          </a:p>
          <a:p>
            <a:r>
              <a:rPr lang="en-US" dirty="0" smtClean="0"/>
              <a:t>Calculate r</a:t>
            </a:r>
            <a:r>
              <a:rPr lang="en-US" baseline="30000" dirty="0" smtClean="0"/>
              <a:t>2</a:t>
            </a:r>
            <a:r>
              <a:rPr lang="en-US" dirty="0" smtClean="0"/>
              <a:t>, MSE and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y.x</a:t>
            </a:r>
            <a:endParaRPr lang="en-US" baseline="-25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35242"/>
              </p:ext>
            </p:extLst>
          </p:nvPr>
        </p:nvGraphicFramePr>
        <p:xfrm>
          <a:off x="979055" y="1690688"/>
          <a:ext cx="35652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618">
                  <a:extLst>
                    <a:ext uri="{9D8B030D-6E8A-4147-A177-3AD203B41FA5}">
                      <a16:colId xmlns:a16="http://schemas.microsoft.com/office/drawing/2014/main" val="606700306"/>
                    </a:ext>
                  </a:extLst>
                </a:gridCol>
                <a:gridCol w="1782618">
                  <a:extLst>
                    <a:ext uri="{9D8B030D-6E8A-4147-A177-3AD203B41FA5}">
                      <a16:colId xmlns:a16="http://schemas.microsoft.com/office/drawing/2014/main" val="952316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102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00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4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28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56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92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226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can be created by calculating the values of the coefficients and plotting them on the scatterplot.</a:t>
            </a:r>
          </a:p>
          <a:p>
            <a:r>
              <a:rPr lang="en-US" dirty="0" smtClean="0"/>
              <a:t>Quality of the model can be determined by the help of </a:t>
            </a:r>
            <a:r>
              <a:rPr lang="en-US" dirty="0"/>
              <a:t>values like </a:t>
            </a:r>
            <a:r>
              <a:rPr lang="en-US" dirty="0" smtClean="0"/>
              <a:t>SST</a:t>
            </a:r>
            <a:r>
              <a:rPr lang="en-US" dirty="0"/>
              <a:t>, </a:t>
            </a:r>
            <a:r>
              <a:rPr lang="en-US" dirty="0" smtClean="0"/>
              <a:t>SSR, SSE, r</a:t>
            </a:r>
            <a:r>
              <a:rPr lang="en-US" baseline="30000" dirty="0" smtClean="0"/>
              <a:t>2</a:t>
            </a:r>
            <a:r>
              <a:rPr lang="en-US" dirty="0"/>
              <a:t>, MSE and </a:t>
            </a:r>
            <a:r>
              <a:rPr lang="en-US" dirty="0" err="1"/>
              <a:t>S</a:t>
            </a:r>
            <a:r>
              <a:rPr lang="en-US" baseline="-25000" dirty="0" err="1"/>
              <a:t>y.x</a:t>
            </a:r>
            <a:endParaRPr lang="en-US" baseline="-250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15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3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Computation table and interpretation of coefficients</a:t>
            </a:r>
          </a:p>
          <a:p>
            <a:r>
              <a:rPr lang="en-US" dirty="0" smtClean="0"/>
              <a:t>Case Study to generate linear regression model</a:t>
            </a:r>
          </a:p>
          <a:p>
            <a:r>
              <a:rPr lang="en-US" dirty="0" smtClean="0"/>
              <a:t>Model Evaluation</a:t>
            </a:r>
          </a:p>
          <a:p>
            <a:r>
              <a:rPr lang="en-US" dirty="0" smtClean="0"/>
              <a:t>Practice Question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88"/>
          <p:cNvSpPr>
            <a:spLocks noChangeArrowheads="1"/>
          </p:cNvSpPr>
          <p:nvPr/>
        </p:nvSpPr>
        <p:spPr bwMode="auto">
          <a:xfrm>
            <a:off x="2667001" y="5598468"/>
            <a:ext cx="184731" cy="461665"/>
          </a:xfrm>
          <a:prstGeom prst="rect">
            <a:avLst/>
          </a:prstGeom>
          <a:solidFill>
            <a:srgbClr val="E9F0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itchFamily="18" charset="-12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540166"/>
            <a:ext cx="10058400" cy="1143000"/>
          </a:xfrm>
          <a:noFill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 anchorCtr="1">
            <a:normAutofit/>
          </a:bodyPr>
          <a:lstStyle/>
          <a:p>
            <a:pPr eaLnBrk="1" hangingPunct="1"/>
            <a:r>
              <a:rPr lang="en-US" altLang="zh-TW" sz="3600" dirty="0" smtClean="0">
                <a:latin typeface="Arial" panose="020B0604020202020204" pitchFamily="34" charset="0"/>
                <a:ea typeface="新細明體" pitchFamily="18" charset="-120"/>
              </a:rPr>
              <a:t>Computation Table for Linear Regression model</a:t>
            </a:r>
          </a:p>
        </p:txBody>
      </p:sp>
      <p:sp>
        <p:nvSpPr>
          <p:cNvPr id="35844" name="Rectangle 8"/>
          <p:cNvSpPr>
            <a:spLocks noChangeArrowheads="1"/>
          </p:cNvSpPr>
          <p:nvPr/>
        </p:nvSpPr>
        <p:spPr bwMode="auto">
          <a:xfrm>
            <a:off x="2655888" y="2008188"/>
            <a:ext cx="6862762" cy="652462"/>
          </a:xfrm>
          <a:prstGeom prst="rect">
            <a:avLst/>
          </a:prstGeom>
          <a:solidFill>
            <a:srgbClr val="E9F05A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itchFamily="18" charset="-120"/>
            </a:endParaRPr>
          </a:p>
        </p:txBody>
      </p:sp>
      <p:sp>
        <p:nvSpPr>
          <p:cNvPr id="35845" name="Rectangle 9"/>
          <p:cNvSpPr>
            <a:spLocks noChangeArrowheads="1"/>
          </p:cNvSpPr>
          <p:nvPr/>
        </p:nvSpPr>
        <p:spPr bwMode="auto">
          <a:xfrm>
            <a:off x="3189289" y="2082800"/>
            <a:ext cx="2981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 i="1">
                <a:ea typeface="新細明體" pitchFamily="18" charset="-120"/>
              </a:rPr>
              <a:t>x</a:t>
            </a:r>
            <a:r>
              <a:rPr lang="en-US" altLang="zh-TW" sz="3400" b="1" i="1" baseline="-25000">
                <a:ea typeface="新細明體" pitchFamily="18" charset="-120"/>
              </a:rPr>
              <a:t>i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46" name="Rectangle 23"/>
          <p:cNvSpPr>
            <a:spLocks noChangeArrowheads="1"/>
          </p:cNvSpPr>
          <p:nvPr/>
        </p:nvSpPr>
        <p:spPr bwMode="auto">
          <a:xfrm>
            <a:off x="7558088" y="2022475"/>
            <a:ext cx="1410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200" b="1">
                <a:ea typeface="新細明體" pitchFamily="18" charset="-120"/>
              </a:rPr>
              <a:t>2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47" name="Rectangle 52"/>
          <p:cNvSpPr>
            <a:spLocks noChangeArrowheads="1"/>
          </p:cNvSpPr>
          <p:nvPr/>
        </p:nvSpPr>
        <p:spPr bwMode="auto">
          <a:xfrm>
            <a:off x="3155950" y="2759075"/>
            <a:ext cx="3638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 i="1">
                <a:ea typeface="新細明體" pitchFamily="18" charset="-120"/>
              </a:rPr>
              <a:t>x</a:t>
            </a:r>
            <a:r>
              <a:rPr lang="en-US" altLang="zh-TW" sz="3400" b="1" i="1" baseline="-25000">
                <a:ea typeface="新細明體" pitchFamily="18" charset="-120"/>
              </a:rPr>
              <a:t>1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48" name="Rectangle 61"/>
          <p:cNvSpPr>
            <a:spLocks noChangeArrowheads="1"/>
          </p:cNvSpPr>
          <p:nvPr/>
        </p:nvSpPr>
        <p:spPr bwMode="auto">
          <a:xfrm>
            <a:off x="7543800" y="2730500"/>
            <a:ext cx="1410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200" b="1">
                <a:ea typeface="新細明體" pitchFamily="18" charset="-120"/>
              </a:rPr>
              <a:t>2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49" name="Rectangle 79"/>
          <p:cNvSpPr>
            <a:spLocks noChangeArrowheads="1"/>
          </p:cNvSpPr>
          <p:nvPr/>
        </p:nvSpPr>
        <p:spPr bwMode="auto">
          <a:xfrm>
            <a:off x="3155950" y="3498850"/>
            <a:ext cx="3638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 i="1">
                <a:ea typeface="新細明體" pitchFamily="18" charset="-120"/>
              </a:rPr>
              <a:t>x</a:t>
            </a:r>
            <a:r>
              <a:rPr lang="en-US" altLang="zh-TW" sz="3400" b="1" i="1" baseline="-25000">
                <a:ea typeface="新細明體" pitchFamily="18" charset="-120"/>
              </a:rPr>
              <a:t>2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50" name="Rectangle 88"/>
          <p:cNvSpPr>
            <a:spLocks noChangeArrowheads="1"/>
          </p:cNvSpPr>
          <p:nvPr/>
        </p:nvSpPr>
        <p:spPr bwMode="auto">
          <a:xfrm>
            <a:off x="7543800" y="3411538"/>
            <a:ext cx="1410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200" b="1">
                <a:ea typeface="新細明體" pitchFamily="18" charset="-120"/>
              </a:rPr>
              <a:t>2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51" name="Rectangle 106"/>
          <p:cNvSpPr>
            <a:spLocks noChangeArrowheads="1"/>
          </p:cNvSpPr>
          <p:nvPr/>
        </p:nvSpPr>
        <p:spPr bwMode="auto">
          <a:xfrm>
            <a:off x="3273425" y="4165600"/>
            <a:ext cx="1458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>
                <a:ea typeface="新細明體" pitchFamily="18" charset="-120"/>
              </a:rPr>
              <a:t>: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52" name="Rectangle 110"/>
          <p:cNvSpPr>
            <a:spLocks noChangeArrowheads="1"/>
          </p:cNvSpPr>
          <p:nvPr/>
        </p:nvSpPr>
        <p:spPr bwMode="auto">
          <a:xfrm>
            <a:off x="8763000" y="4165600"/>
            <a:ext cx="1458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>
                <a:ea typeface="新細明體" pitchFamily="18" charset="-120"/>
              </a:rPr>
              <a:t>: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53" name="Rectangle 124"/>
          <p:cNvSpPr>
            <a:spLocks noChangeArrowheads="1"/>
          </p:cNvSpPr>
          <p:nvPr/>
        </p:nvSpPr>
        <p:spPr bwMode="auto">
          <a:xfrm>
            <a:off x="3148013" y="4846638"/>
            <a:ext cx="3799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 i="1">
                <a:ea typeface="新細明體" pitchFamily="18" charset="-120"/>
              </a:rPr>
              <a:t>x</a:t>
            </a:r>
            <a:r>
              <a:rPr lang="en-US" altLang="zh-TW" sz="3400" b="1" i="1" baseline="-25000">
                <a:ea typeface="新細明體" pitchFamily="18" charset="-120"/>
              </a:rPr>
              <a:t>n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54" name="Rectangle 133"/>
          <p:cNvSpPr>
            <a:spLocks noChangeArrowheads="1"/>
          </p:cNvSpPr>
          <p:nvPr/>
        </p:nvSpPr>
        <p:spPr bwMode="auto">
          <a:xfrm>
            <a:off x="7516813" y="4775200"/>
            <a:ext cx="1410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200" b="1">
                <a:ea typeface="新細明體" pitchFamily="18" charset="-120"/>
              </a:rPr>
              <a:t>2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55" name="Rectangle 161"/>
          <p:cNvSpPr>
            <a:spLocks noChangeArrowheads="1"/>
          </p:cNvSpPr>
          <p:nvPr/>
        </p:nvSpPr>
        <p:spPr bwMode="auto">
          <a:xfrm>
            <a:off x="3048001" y="5588000"/>
            <a:ext cx="583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l-GR" altLang="zh-TW" sz="3400" b="1"/>
              <a:t>Σ</a:t>
            </a:r>
            <a:r>
              <a:rPr lang="en-US" altLang="zh-TW" sz="3400" b="1" i="1">
                <a:ea typeface="新細明體" pitchFamily="18" charset="-120"/>
              </a:rPr>
              <a:t>x</a:t>
            </a:r>
            <a:r>
              <a:rPr lang="en-US" altLang="zh-TW" sz="3400" b="1" i="1" baseline="-25000">
                <a:ea typeface="新細明體" pitchFamily="18" charset="-120"/>
              </a:rPr>
              <a:t>i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56" name="Rectangle 173"/>
          <p:cNvSpPr>
            <a:spLocks noChangeArrowheads="1"/>
          </p:cNvSpPr>
          <p:nvPr/>
        </p:nvSpPr>
        <p:spPr bwMode="auto">
          <a:xfrm>
            <a:off x="7680325" y="5502275"/>
            <a:ext cx="1410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200" b="1">
                <a:ea typeface="新細明體" pitchFamily="18" charset="-120"/>
              </a:rPr>
              <a:t>2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57" name="Line 179"/>
          <p:cNvSpPr>
            <a:spLocks noChangeShapeType="1"/>
          </p:cNvSpPr>
          <p:nvPr/>
        </p:nvSpPr>
        <p:spPr bwMode="auto">
          <a:xfrm>
            <a:off x="2654300" y="2655888"/>
            <a:ext cx="685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Line 180"/>
          <p:cNvSpPr>
            <a:spLocks noChangeShapeType="1"/>
          </p:cNvSpPr>
          <p:nvPr/>
        </p:nvSpPr>
        <p:spPr bwMode="auto">
          <a:xfrm>
            <a:off x="4025900" y="2025650"/>
            <a:ext cx="0" cy="4135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" name="Line 181"/>
          <p:cNvSpPr>
            <a:spLocks noChangeShapeType="1"/>
          </p:cNvSpPr>
          <p:nvPr/>
        </p:nvSpPr>
        <p:spPr bwMode="auto">
          <a:xfrm>
            <a:off x="5408613" y="2025650"/>
            <a:ext cx="0" cy="4135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Line 182"/>
          <p:cNvSpPr>
            <a:spLocks noChangeShapeType="1"/>
          </p:cNvSpPr>
          <p:nvPr/>
        </p:nvSpPr>
        <p:spPr bwMode="auto">
          <a:xfrm>
            <a:off x="6784975" y="2025650"/>
            <a:ext cx="0" cy="4135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1" name="Line 183"/>
          <p:cNvSpPr>
            <a:spLocks noChangeShapeType="1"/>
          </p:cNvSpPr>
          <p:nvPr/>
        </p:nvSpPr>
        <p:spPr bwMode="auto">
          <a:xfrm>
            <a:off x="8135938" y="2025650"/>
            <a:ext cx="0" cy="4135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Line 184"/>
          <p:cNvSpPr>
            <a:spLocks noChangeShapeType="1"/>
          </p:cNvSpPr>
          <p:nvPr/>
        </p:nvSpPr>
        <p:spPr bwMode="auto">
          <a:xfrm>
            <a:off x="2654300" y="3392488"/>
            <a:ext cx="685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Line 185"/>
          <p:cNvSpPr>
            <a:spLocks noChangeShapeType="1"/>
          </p:cNvSpPr>
          <p:nvPr/>
        </p:nvSpPr>
        <p:spPr bwMode="auto">
          <a:xfrm>
            <a:off x="2654300" y="4097338"/>
            <a:ext cx="685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Line 186"/>
          <p:cNvSpPr>
            <a:spLocks noChangeShapeType="1"/>
          </p:cNvSpPr>
          <p:nvPr/>
        </p:nvSpPr>
        <p:spPr bwMode="auto">
          <a:xfrm>
            <a:off x="2654300" y="4772025"/>
            <a:ext cx="685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Line 187"/>
          <p:cNvSpPr>
            <a:spLocks noChangeShapeType="1"/>
          </p:cNvSpPr>
          <p:nvPr/>
        </p:nvSpPr>
        <p:spPr bwMode="auto">
          <a:xfrm>
            <a:off x="2667000" y="5486400"/>
            <a:ext cx="685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6" name="Rectangle 189"/>
          <p:cNvSpPr>
            <a:spLocks noChangeArrowheads="1"/>
          </p:cNvSpPr>
          <p:nvPr/>
        </p:nvSpPr>
        <p:spPr bwMode="auto">
          <a:xfrm>
            <a:off x="4587875" y="2082800"/>
            <a:ext cx="2741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 i="1">
                <a:ea typeface="新細明體" pitchFamily="18" charset="-120"/>
              </a:rPr>
              <a:t>y</a:t>
            </a:r>
            <a:r>
              <a:rPr lang="en-US" altLang="zh-TW" sz="3400" b="1" i="1" baseline="-25000">
                <a:ea typeface="新細明體" pitchFamily="18" charset="-120"/>
              </a:rPr>
              <a:t>i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67" name="Rectangle 190"/>
          <p:cNvSpPr>
            <a:spLocks noChangeArrowheads="1"/>
          </p:cNvSpPr>
          <p:nvPr/>
        </p:nvSpPr>
        <p:spPr bwMode="auto">
          <a:xfrm>
            <a:off x="4554539" y="2759075"/>
            <a:ext cx="3398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 i="1">
                <a:ea typeface="新細明體" pitchFamily="18" charset="-120"/>
              </a:rPr>
              <a:t>y</a:t>
            </a:r>
            <a:r>
              <a:rPr lang="en-US" altLang="zh-TW" sz="3400" b="1" i="1" baseline="-25000">
                <a:ea typeface="新細明體" pitchFamily="18" charset="-120"/>
              </a:rPr>
              <a:t>1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68" name="Rectangle 191"/>
          <p:cNvSpPr>
            <a:spLocks noChangeArrowheads="1"/>
          </p:cNvSpPr>
          <p:nvPr/>
        </p:nvSpPr>
        <p:spPr bwMode="auto">
          <a:xfrm>
            <a:off x="4554539" y="3498850"/>
            <a:ext cx="3398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 i="1">
                <a:ea typeface="新細明體" pitchFamily="18" charset="-120"/>
              </a:rPr>
              <a:t>y</a:t>
            </a:r>
            <a:r>
              <a:rPr lang="en-US" altLang="zh-TW" sz="3400" b="1" i="1" baseline="-25000">
                <a:ea typeface="新細明體" pitchFamily="18" charset="-120"/>
              </a:rPr>
              <a:t>2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69" name="Rectangle 192"/>
          <p:cNvSpPr>
            <a:spLocks noChangeArrowheads="1"/>
          </p:cNvSpPr>
          <p:nvPr/>
        </p:nvSpPr>
        <p:spPr bwMode="auto">
          <a:xfrm>
            <a:off x="4652963" y="4171950"/>
            <a:ext cx="1458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>
                <a:ea typeface="新細明體" pitchFamily="18" charset="-120"/>
              </a:rPr>
              <a:t>: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70" name="Rectangle 193"/>
          <p:cNvSpPr>
            <a:spLocks noChangeArrowheads="1"/>
          </p:cNvSpPr>
          <p:nvPr/>
        </p:nvSpPr>
        <p:spPr bwMode="auto">
          <a:xfrm>
            <a:off x="4546601" y="4846638"/>
            <a:ext cx="3558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 i="1">
                <a:ea typeface="新細明體" pitchFamily="18" charset="-120"/>
              </a:rPr>
              <a:t>y</a:t>
            </a:r>
            <a:r>
              <a:rPr lang="en-US" altLang="zh-TW" sz="3400" b="1" i="1" baseline="-25000">
                <a:ea typeface="新細明體" pitchFamily="18" charset="-120"/>
              </a:rPr>
              <a:t>n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71" name="Rectangle 194"/>
          <p:cNvSpPr>
            <a:spLocks noChangeArrowheads="1"/>
          </p:cNvSpPr>
          <p:nvPr/>
        </p:nvSpPr>
        <p:spPr bwMode="auto">
          <a:xfrm>
            <a:off x="4446589" y="5588000"/>
            <a:ext cx="5594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l-GR" altLang="zh-TW" sz="3400" b="1"/>
              <a:t>Σ</a:t>
            </a:r>
            <a:r>
              <a:rPr lang="en-US" altLang="zh-TW" sz="3400" b="1" i="1">
                <a:ea typeface="新細明體" pitchFamily="18" charset="-120"/>
              </a:rPr>
              <a:t>y</a:t>
            </a:r>
            <a:r>
              <a:rPr lang="en-US" altLang="zh-TW" sz="3400" b="1" i="1" baseline="-25000">
                <a:ea typeface="新細明體" pitchFamily="18" charset="-120"/>
              </a:rPr>
              <a:t>i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72" name="Rectangle 195"/>
          <p:cNvSpPr>
            <a:spLocks noChangeArrowheads="1"/>
          </p:cNvSpPr>
          <p:nvPr/>
        </p:nvSpPr>
        <p:spPr bwMode="auto">
          <a:xfrm>
            <a:off x="5951539" y="2082800"/>
            <a:ext cx="2981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 i="1">
                <a:ea typeface="新細明體" pitchFamily="18" charset="-120"/>
              </a:rPr>
              <a:t>x</a:t>
            </a:r>
            <a:r>
              <a:rPr lang="en-US" altLang="zh-TW" sz="3400" b="1" i="1" baseline="-25000">
                <a:ea typeface="新細明體" pitchFamily="18" charset="-120"/>
              </a:rPr>
              <a:t>i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73" name="Rectangle 196"/>
          <p:cNvSpPr>
            <a:spLocks noChangeArrowheads="1"/>
          </p:cNvSpPr>
          <p:nvPr/>
        </p:nvSpPr>
        <p:spPr bwMode="auto">
          <a:xfrm>
            <a:off x="5919788" y="2759075"/>
            <a:ext cx="3638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 i="1">
                <a:ea typeface="新細明體" pitchFamily="18" charset="-120"/>
              </a:rPr>
              <a:t>x</a:t>
            </a:r>
            <a:r>
              <a:rPr lang="en-US" altLang="zh-TW" sz="3400" b="1" i="1" baseline="-25000">
                <a:ea typeface="新細明體" pitchFamily="18" charset="-120"/>
              </a:rPr>
              <a:t>1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74" name="Rectangle 197"/>
          <p:cNvSpPr>
            <a:spLocks noChangeArrowheads="1"/>
          </p:cNvSpPr>
          <p:nvPr/>
        </p:nvSpPr>
        <p:spPr bwMode="auto">
          <a:xfrm>
            <a:off x="5919788" y="3498850"/>
            <a:ext cx="3638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 i="1">
                <a:ea typeface="新細明體" pitchFamily="18" charset="-120"/>
              </a:rPr>
              <a:t>x</a:t>
            </a:r>
            <a:r>
              <a:rPr lang="en-US" altLang="zh-TW" sz="3400" b="1" i="1" baseline="-25000">
                <a:ea typeface="新細明體" pitchFamily="18" charset="-120"/>
              </a:rPr>
              <a:t>2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75" name="Rectangle 198"/>
          <p:cNvSpPr>
            <a:spLocks noChangeArrowheads="1"/>
          </p:cNvSpPr>
          <p:nvPr/>
        </p:nvSpPr>
        <p:spPr bwMode="auto">
          <a:xfrm>
            <a:off x="6035675" y="4159250"/>
            <a:ext cx="1458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>
                <a:ea typeface="新細明體" pitchFamily="18" charset="-120"/>
              </a:rPr>
              <a:t>: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76" name="Rectangle 199"/>
          <p:cNvSpPr>
            <a:spLocks noChangeArrowheads="1"/>
          </p:cNvSpPr>
          <p:nvPr/>
        </p:nvSpPr>
        <p:spPr bwMode="auto">
          <a:xfrm>
            <a:off x="5911850" y="4846638"/>
            <a:ext cx="3799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 i="1">
                <a:ea typeface="新細明體" pitchFamily="18" charset="-120"/>
              </a:rPr>
              <a:t>x</a:t>
            </a:r>
            <a:r>
              <a:rPr lang="en-US" altLang="zh-TW" sz="3400" b="1" i="1" baseline="-25000">
                <a:ea typeface="新細明體" pitchFamily="18" charset="-120"/>
              </a:rPr>
              <a:t>n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77" name="Rectangle 200"/>
          <p:cNvSpPr>
            <a:spLocks noChangeArrowheads="1"/>
          </p:cNvSpPr>
          <p:nvPr/>
        </p:nvSpPr>
        <p:spPr bwMode="auto">
          <a:xfrm>
            <a:off x="5810251" y="5588000"/>
            <a:ext cx="583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l-GR" altLang="zh-TW" sz="3400" b="1"/>
              <a:t>Σ</a:t>
            </a:r>
            <a:r>
              <a:rPr lang="en-US" altLang="zh-TW" sz="3400" b="1" i="1">
                <a:ea typeface="新細明體" pitchFamily="18" charset="-120"/>
              </a:rPr>
              <a:t>x</a:t>
            </a:r>
            <a:r>
              <a:rPr lang="en-US" altLang="zh-TW" sz="3400" b="1" i="1" baseline="-25000">
                <a:ea typeface="新細明體" pitchFamily="18" charset="-120"/>
              </a:rPr>
              <a:t>i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78" name="Rectangle 201"/>
          <p:cNvSpPr>
            <a:spLocks noChangeArrowheads="1"/>
          </p:cNvSpPr>
          <p:nvPr/>
        </p:nvSpPr>
        <p:spPr bwMode="auto">
          <a:xfrm>
            <a:off x="6202363" y="2006600"/>
            <a:ext cx="1410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200" b="1">
                <a:ea typeface="新細明體" pitchFamily="18" charset="-120"/>
              </a:rPr>
              <a:t>2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79" name="Rectangle 202"/>
          <p:cNvSpPr>
            <a:spLocks noChangeArrowheads="1"/>
          </p:cNvSpPr>
          <p:nvPr/>
        </p:nvSpPr>
        <p:spPr bwMode="auto">
          <a:xfrm>
            <a:off x="6240463" y="2714625"/>
            <a:ext cx="1410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200" b="1">
                <a:ea typeface="新細明體" pitchFamily="18" charset="-120"/>
              </a:rPr>
              <a:t>2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80" name="Rectangle 203"/>
          <p:cNvSpPr>
            <a:spLocks noChangeArrowheads="1"/>
          </p:cNvSpPr>
          <p:nvPr/>
        </p:nvSpPr>
        <p:spPr bwMode="auto">
          <a:xfrm>
            <a:off x="6240463" y="3395663"/>
            <a:ext cx="1410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200" b="1">
                <a:ea typeface="新細明體" pitchFamily="18" charset="-120"/>
              </a:rPr>
              <a:t>2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81" name="Rectangle 204"/>
          <p:cNvSpPr>
            <a:spLocks noChangeArrowheads="1"/>
          </p:cNvSpPr>
          <p:nvPr/>
        </p:nvSpPr>
        <p:spPr bwMode="auto">
          <a:xfrm>
            <a:off x="6169025" y="4811713"/>
            <a:ext cx="1410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200" b="1">
                <a:ea typeface="新細明體" pitchFamily="18" charset="-120"/>
              </a:rPr>
              <a:t>2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82" name="Rectangle 205"/>
          <p:cNvSpPr>
            <a:spLocks noChangeArrowheads="1"/>
          </p:cNvSpPr>
          <p:nvPr/>
        </p:nvSpPr>
        <p:spPr bwMode="auto">
          <a:xfrm>
            <a:off x="6337300" y="5486400"/>
            <a:ext cx="1410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200" b="1">
                <a:ea typeface="新細明體" pitchFamily="18" charset="-120"/>
              </a:rPr>
              <a:t>2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83" name="Rectangle 207"/>
          <p:cNvSpPr>
            <a:spLocks noChangeArrowheads="1"/>
          </p:cNvSpPr>
          <p:nvPr/>
        </p:nvSpPr>
        <p:spPr bwMode="auto">
          <a:xfrm>
            <a:off x="7318375" y="2084388"/>
            <a:ext cx="2741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 i="1">
                <a:ea typeface="新細明體" pitchFamily="18" charset="-120"/>
              </a:rPr>
              <a:t>y</a:t>
            </a:r>
            <a:r>
              <a:rPr lang="en-US" altLang="zh-TW" sz="3400" b="1" i="1" baseline="-25000">
                <a:ea typeface="新細明體" pitchFamily="18" charset="-120"/>
              </a:rPr>
              <a:t>i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84" name="Rectangle 208"/>
          <p:cNvSpPr>
            <a:spLocks noChangeArrowheads="1"/>
          </p:cNvSpPr>
          <p:nvPr/>
        </p:nvSpPr>
        <p:spPr bwMode="auto">
          <a:xfrm>
            <a:off x="7285039" y="2760663"/>
            <a:ext cx="3398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 i="1">
                <a:ea typeface="新細明體" pitchFamily="18" charset="-120"/>
              </a:rPr>
              <a:t>y</a:t>
            </a:r>
            <a:r>
              <a:rPr lang="en-US" altLang="zh-TW" sz="3400" b="1" i="1" baseline="-25000">
                <a:ea typeface="新細明體" pitchFamily="18" charset="-120"/>
              </a:rPr>
              <a:t>1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85" name="Rectangle 209"/>
          <p:cNvSpPr>
            <a:spLocks noChangeArrowheads="1"/>
          </p:cNvSpPr>
          <p:nvPr/>
        </p:nvSpPr>
        <p:spPr bwMode="auto">
          <a:xfrm>
            <a:off x="7285039" y="3500438"/>
            <a:ext cx="3398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 i="1">
                <a:ea typeface="新細明體" pitchFamily="18" charset="-120"/>
              </a:rPr>
              <a:t>y</a:t>
            </a:r>
            <a:r>
              <a:rPr lang="en-US" altLang="zh-TW" sz="3400" b="1" i="1" baseline="-25000">
                <a:ea typeface="新細明體" pitchFamily="18" charset="-120"/>
              </a:rPr>
              <a:t>2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86" name="Rectangle 210"/>
          <p:cNvSpPr>
            <a:spLocks noChangeArrowheads="1"/>
          </p:cNvSpPr>
          <p:nvPr/>
        </p:nvSpPr>
        <p:spPr bwMode="auto">
          <a:xfrm>
            <a:off x="7442200" y="4205288"/>
            <a:ext cx="1458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>
                <a:ea typeface="新細明體" pitchFamily="18" charset="-120"/>
              </a:rPr>
              <a:t>: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87" name="Rectangle 211"/>
          <p:cNvSpPr>
            <a:spLocks noChangeArrowheads="1"/>
          </p:cNvSpPr>
          <p:nvPr/>
        </p:nvSpPr>
        <p:spPr bwMode="auto">
          <a:xfrm>
            <a:off x="7277101" y="4846638"/>
            <a:ext cx="3558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 i="1">
                <a:ea typeface="新細明體" pitchFamily="18" charset="-120"/>
              </a:rPr>
              <a:t>y</a:t>
            </a:r>
            <a:r>
              <a:rPr lang="en-US" altLang="zh-TW" sz="3400" b="1" i="1" baseline="-25000">
                <a:ea typeface="新細明體" pitchFamily="18" charset="-120"/>
              </a:rPr>
              <a:t>n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88" name="Rectangle 212"/>
          <p:cNvSpPr>
            <a:spLocks noChangeArrowheads="1"/>
          </p:cNvSpPr>
          <p:nvPr/>
        </p:nvSpPr>
        <p:spPr bwMode="auto">
          <a:xfrm>
            <a:off x="7175501" y="5589588"/>
            <a:ext cx="5594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l-GR" altLang="zh-TW" sz="3400" b="1"/>
              <a:t>Σ</a:t>
            </a:r>
            <a:r>
              <a:rPr lang="en-US" altLang="zh-TW" sz="3400" b="1" i="1">
                <a:ea typeface="新細明體" pitchFamily="18" charset="-120"/>
              </a:rPr>
              <a:t>y</a:t>
            </a:r>
            <a:r>
              <a:rPr lang="en-US" altLang="zh-TW" sz="3400" b="1" i="1" baseline="-25000">
                <a:ea typeface="新細明體" pitchFamily="18" charset="-120"/>
              </a:rPr>
              <a:t>i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89" name="Rectangle 213"/>
          <p:cNvSpPr>
            <a:spLocks noChangeArrowheads="1"/>
          </p:cNvSpPr>
          <p:nvPr/>
        </p:nvSpPr>
        <p:spPr bwMode="auto">
          <a:xfrm>
            <a:off x="8615364" y="2082800"/>
            <a:ext cx="5722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 i="1">
                <a:ea typeface="新細明體" pitchFamily="18" charset="-120"/>
              </a:rPr>
              <a:t>x</a:t>
            </a:r>
            <a:r>
              <a:rPr lang="en-US" altLang="zh-TW" sz="3400" b="1" i="1" baseline="-25000">
                <a:ea typeface="新細明體" pitchFamily="18" charset="-120"/>
              </a:rPr>
              <a:t>i</a:t>
            </a:r>
            <a:r>
              <a:rPr lang="en-US" altLang="zh-TW" sz="3400" b="1" i="1">
                <a:ea typeface="新細明體" pitchFamily="18" charset="-120"/>
              </a:rPr>
              <a:t>y</a:t>
            </a:r>
            <a:r>
              <a:rPr lang="en-US" altLang="zh-TW" sz="3400" b="1" i="1" baseline="-25000">
                <a:ea typeface="新細明體" pitchFamily="18" charset="-120"/>
              </a:rPr>
              <a:t>i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90" name="Rectangle 218"/>
          <p:cNvSpPr>
            <a:spLocks noChangeArrowheads="1"/>
          </p:cNvSpPr>
          <p:nvPr/>
        </p:nvSpPr>
        <p:spPr bwMode="auto">
          <a:xfrm>
            <a:off x="8474076" y="5588000"/>
            <a:ext cx="8576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l-GR" altLang="zh-TW" sz="3400" b="1"/>
              <a:t>Σ</a:t>
            </a:r>
            <a:r>
              <a:rPr lang="en-US" altLang="zh-TW" sz="3400" b="1" i="1">
                <a:ea typeface="新細明體" pitchFamily="18" charset="-120"/>
              </a:rPr>
              <a:t>x</a:t>
            </a:r>
            <a:r>
              <a:rPr lang="en-US" altLang="zh-TW" sz="3400" b="1" i="1" baseline="-25000">
                <a:ea typeface="新細明體" pitchFamily="18" charset="-120"/>
              </a:rPr>
              <a:t>i</a:t>
            </a:r>
            <a:r>
              <a:rPr lang="en-US" altLang="zh-TW" sz="3400" b="1" i="1">
                <a:ea typeface="新細明體" pitchFamily="18" charset="-120"/>
              </a:rPr>
              <a:t>y</a:t>
            </a:r>
            <a:r>
              <a:rPr lang="en-US" altLang="zh-TW" sz="3400" b="1" i="1" baseline="-25000">
                <a:ea typeface="新細明體" pitchFamily="18" charset="-120"/>
              </a:rPr>
              <a:t>i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91" name="Rectangle 219"/>
          <p:cNvSpPr>
            <a:spLocks noChangeArrowheads="1"/>
          </p:cNvSpPr>
          <p:nvPr/>
        </p:nvSpPr>
        <p:spPr bwMode="auto">
          <a:xfrm>
            <a:off x="8550276" y="2759075"/>
            <a:ext cx="7037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 i="1">
                <a:ea typeface="新細明體" pitchFamily="18" charset="-120"/>
              </a:rPr>
              <a:t>x</a:t>
            </a:r>
            <a:r>
              <a:rPr lang="en-US" altLang="zh-TW" sz="3400" b="1" i="1" baseline="-25000">
                <a:ea typeface="新細明體" pitchFamily="18" charset="-120"/>
              </a:rPr>
              <a:t>1</a:t>
            </a:r>
            <a:r>
              <a:rPr lang="en-US" altLang="zh-TW" sz="3400" b="1" i="1">
                <a:ea typeface="新細明體" pitchFamily="18" charset="-120"/>
              </a:rPr>
              <a:t>y</a:t>
            </a:r>
            <a:r>
              <a:rPr lang="en-US" altLang="zh-TW" sz="3400" b="1" i="1" baseline="-25000">
                <a:ea typeface="新細明體" pitchFamily="18" charset="-120"/>
              </a:rPr>
              <a:t>1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92" name="Rectangle 220"/>
          <p:cNvSpPr>
            <a:spLocks noChangeArrowheads="1"/>
          </p:cNvSpPr>
          <p:nvPr/>
        </p:nvSpPr>
        <p:spPr bwMode="auto">
          <a:xfrm>
            <a:off x="8550276" y="3500438"/>
            <a:ext cx="7037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 i="1">
                <a:ea typeface="新細明體" pitchFamily="18" charset="-120"/>
              </a:rPr>
              <a:t>x</a:t>
            </a:r>
            <a:r>
              <a:rPr lang="en-US" altLang="zh-TW" sz="3400" b="1" i="1" baseline="-25000">
                <a:ea typeface="新細明體" pitchFamily="18" charset="-120"/>
              </a:rPr>
              <a:t>2</a:t>
            </a:r>
            <a:r>
              <a:rPr lang="en-US" altLang="zh-TW" sz="3400" b="1" i="1">
                <a:ea typeface="新細明體" pitchFamily="18" charset="-120"/>
              </a:rPr>
              <a:t>y</a:t>
            </a:r>
            <a:r>
              <a:rPr lang="en-US" altLang="zh-TW" sz="3400" b="1" i="1" baseline="-25000">
                <a:ea typeface="新細明體" pitchFamily="18" charset="-120"/>
              </a:rPr>
              <a:t>2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35893" name="Rectangle 221"/>
          <p:cNvSpPr>
            <a:spLocks noChangeArrowheads="1"/>
          </p:cNvSpPr>
          <p:nvPr/>
        </p:nvSpPr>
        <p:spPr bwMode="auto">
          <a:xfrm>
            <a:off x="8534401" y="4846638"/>
            <a:ext cx="7357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 i="1">
                <a:ea typeface="新細明體" pitchFamily="18" charset="-120"/>
              </a:rPr>
              <a:t>x</a:t>
            </a:r>
            <a:r>
              <a:rPr lang="en-US" altLang="zh-TW" sz="3400" b="1" i="1" baseline="-25000">
                <a:ea typeface="新細明體" pitchFamily="18" charset="-120"/>
              </a:rPr>
              <a:t>n</a:t>
            </a:r>
            <a:r>
              <a:rPr lang="en-US" altLang="zh-TW" sz="3400" b="1" i="1">
                <a:ea typeface="新細明體" pitchFamily="18" charset="-120"/>
              </a:rPr>
              <a:t>y</a:t>
            </a:r>
            <a:r>
              <a:rPr lang="en-US" altLang="zh-TW" sz="3400" b="1" i="1" baseline="-25000">
                <a:ea typeface="新細明體" pitchFamily="18" charset="-120"/>
              </a:rPr>
              <a:t>n</a:t>
            </a:r>
            <a:endParaRPr lang="en-US" altLang="zh-TW" sz="180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47611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7527" y="380206"/>
            <a:ext cx="7890164" cy="1325563"/>
          </a:xfrm>
          <a:noFill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 anchorCtr="1">
            <a:normAutofit/>
          </a:bodyPr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ea typeface="新細明體" pitchFamily="18" charset="-120"/>
              </a:rPr>
              <a:t>Interpretation of Coefficients</a:t>
            </a:r>
          </a:p>
        </p:txBody>
      </p:sp>
      <p:grpSp>
        <p:nvGrpSpPr>
          <p:cNvPr id="110607" name="Group 15"/>
          <p:cNvGrpSpPr>
            <a:grpSpLocks/>
          </p:cNvGrpSpPr>
          <p:nvPr/>
        </p:nvGrpSpPr>
        <p:grpSpPr bwMode="auto">
          <a:xfrm>
            <a:off x="1981200" y="1447800"/>
            <a:ext cx="8229600" cy="2497138"/>
            <a:chOff x="288" y="912"/>
            <a:chExt cx="5184" cy="1573"/>
          </a:xfrm>
        </p:grpSpPr>
        <p:sp>
          <p:nvSpPr>
            <p:cNvPr id="110596" name="Rectangle 4"/>
            <p:cNvSpPr>
              <a:spLocks noChangeArrowheads="1"/>
            </p:cNvSpPr>
            <p:nvPr/>
          </p:nvSpPr>
          <p:spPr bwMode="auto">
            <a:xfrm>
              <a:off x="1392" y="1872"/>
              <a:ext cx="33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ea typeface="新細明體" pitchFamily="18" charset="-120"/>
                </a:rPr>
                <a:t>^</a:t>
              </a:r>
            </a:p>
          </p:txBody>
        </p:sp>
        <p:sp>
          <p:nvSpPr>
            <p:cNvPr id="110597" name="Rectangle 5"/>
            <p:cNvSpPr>
              <a:spLocks noChangeArrowheads="1"/>
            </p:cNvSpPr>
            <p:nvPr/>
          </p:nvSpPr>
          <p:spPr bwMode="auto">
            <a:xfrm>
              <a:off x="3075" y="1256"/>
              <a:ext cx="333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sz="2800">
                  <a:effectLst>
                    <a:outerShdw blurRad="38100" dist="38100" dir="2700000" algn="tl">
                      <a:srgbClr val="FFFFFF"/>
                    </a:outerShdw>
                  </a:effectLst>
                  <a:ea typeface="新細明體" pitchFamily="18" charset="-120"/>
                </a:rPr>
                <a:t>^</a:t>
              </a:r>
            </a:p>
          </p:txBody>
        </p:sp>
        <p:sp>
          <p:nvSpPr>
            <p:cNvPr id="110598" name="Rectangle 6"/>
            <p:cNvSpPr>
              <a:spLocks noChangeArrowheads="1"/>
            </p:cNvSpPr>
            <p:nvPr/>
          </p:nvSpPr>
          <p:spPr bwMode="auto">
            <a:xfrm>
              <a:off x="1392" y="912"/>
              <a:ext cx="333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sz="2800">
                  <a:effectLst>
                    <a:outerShdw blurRad="38100" dist="38100" dir="2700000" algn="tl">
                      <a:srgbClr val="FFFFFF"/>
                    </a:outerShdw>
                  </a:effectLst>
                  <a:ea typeface="新細明體" pitchFamily="18" charset="-120"/>
                </a:rPr>
                <a:t>^</a:t>
              </a:r>
            </a:p>
          </p:txBody>
        </p:sp>
        <p:sp>
          <p:nvSpPr>
            <p:cNvPr id="36875" name="Text Box 9"/>
            <p:cNvSpPr txBox="1">
              <a:spLocks noChangeArrowheads="1"/>
            </p:cNvSpPr>
            <p:nvPr/>
          </p:nvSpPr>
          <p:spPr bwMode="auto">
            <a:xfrm>
              <a:off x="288" y="1008"/>
              <a:ext cx="5184" cy="1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9144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3716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8E0D30"/>
                </a:buClr>
                <a:buFontTx/>
                <a:buAutoNum type="arabicPeriod"/>
              </a:pPr>
              <a:r>
                <a:rPr lang="en-US" altLang="zh-TW" sz="3200" dirty="0">
                  <a:ea typeface="新細明體" pitchFamily="18" charset="-120"/>
                </a:rPr>
                <a:t>Slope (</a:t>
              </a:r>
              <a:r>
                <a:rPr lang="en-US" altLang="zh-TW" sz="3200" i="1" dirty="0">
                  <a:latin typeface="Symbol" panose="05050102010706020507" pitchFamily="18" charset="2"/>
                  <a:ea typeface="新細明體" pitchFamily="18" charset="-120"/>
                </a:rPr>
                <a:t></a:t>
              </a:r>
              <a:r>
                <a:rPr lang="en-US" altLang="zh-TW" sz="3200" baseline="-25000" dirty="0">
                  <a:ea typeface="新細明體" pitchFamily="18" charset="-120"/>
                </a:rPr>
                <a:t>1</a:t>
              </a:r>
              <a:r>
                <a:rPr lang="en-US" altLang="zh-TW" sz="3200" dirty="0">
                  <a:ea typeface="新細明體" pitchFamily="18" charset="-120"/>
                </a:rPr>
                <a:t>)</a:t>
              </a:r>
            </a:p>
            <a:p>
              <a:pPr lvl="1" eaLnBrk="1" hangingPunct="1">
                <a:spcBef>
                  <a:spcPct val="20000"/>
                </a:spcBef>
                <a:buClr>
                  <a:srgbClr val="8E0D30"/>
                </a:buClr>
                <a:buFontTx/>
                <a:buChar char="•"/>
              </a:pPr>
              <a:r>
                <a:rPr lang="en-US" altLang="zh-TW" sz="2800" dirty="0">
                  <a:ea typeface="新細明體" pitchFamily="18" charset="-120"/>
                </a:rPr>
                <a:t>Estimated </a:t>
              </a:r>
              <a:r>
                <a:rPr lang="en-US" altLang="zh-TW" sz="2800" i="1" dirty="0">
                  <a:ea typeface="新細明體" pitchFamily="18" charset="-120"/>
                </a:rPr>
                <a:t>y</a:t>
              </a:r>
              <a:r>
                <a:rPr lang="en-US" altLang="zh-TW" sz="2800" dirty="0">
                  <a:ea typeface="新細明體" pitchFamily="18" charset="-120"/>
                </a:rPr>
                <a:t> changes by </a:t>
              </a:r>
              <a:r>
                <a:rPr lang="en-US" altLang="zh-TW" sz="2800" i="1" dirty="0">
                  <a:latin typeface="Symbol" panose="05050102010706020507" pitchFamily="18" charset="2"/>
                  <a:ea typeface="新細明體" pitchFamily="18" charset="-120"/>
                </a:rPr>
                <a:t></a:t>
              </a:r>
              <a:r>
                <a:rPr lang="en-US" altLang="zh-TW" sz="3200" baseline="-25000" dirty="0">
                  <a:ea typeface="新細明體" pitchFamily="18" charset="-120"/>
                </a:rPr>
                <a:t>1</a:t>
              </a:r>
              <a:r>
                <a:rPr lang="en-US" altLang="zh-TW" sz="2800" dirty="0">
                  <a:ea typeface="新細明體" pitchFamily="18" charset="-120"/>
                </a:rPr>
                <a:t> for each </a:t>
              </a:r>
              <a:r>
                <a:rPr lang="en-US" altLang="zh-TW" sz="2800" dirty="0" smtClean="0">
                  <a:ea typeface="新細明體" pitchFamily="18" charset="-120"/>
                </a:rPr>
                <a:t>1 unit </a:t>
              </a:r>
              <a:r>
                <a:rPr lang="en-US" altLang="zh-TW" sz="2800" dirty="0">
                  <a:ea typeface="新細明體" pitchFamily="18" charset="-120"/>
                </a:rPr>
                <a:t>increase in </a:t>
              </a:r>
              <a:r>
                <a:rPr lang="en-US" altLang="zh-TW" sz="2800" i="1" dirty="0">
                  <a:ea typeface="新細明體" pitchFamily="18" charset="-120"/>
                </a:rPr>
                <a:t>x</a:t>
              </a:r>
              <a:endParaRPr lang="en-US" altLang="zh-TW" sz="2800" dirty="0">
                <a:ea typeface="新細明體" pitchFamily="18" charset="-120"/>
              </a:endParaRPr>
            </a:p>
            <a:p>
              <a:pPr lvl="2" eaLnBrk="1" hangingPunct="1">
                <a:spcBef>
                  <a:spcPct val="20000"/>
                </a:spcBef>
                <a:buClr>
                  <a:srgbClr val="8E0D30"/>
                </a:buClr>
                <a:buFont typeface="Times New Roman" panose="02020603050405020304" pitchFamily="18" charset="0"/>
                <a:buChar char="—"/>
              </a:pPr>
              <a:r>
                <a:rPr lang="en-US" altLang="zh-TW" dirty="0">
                  <a:ea typeface="新細明體" pitchFamily="18" charset="-120"/>
                </a:rPr>
                <a:t>If </a:t>
              </a:r>
              <a:r>
                <a:rPr lang="en-US" altLang="zh-TW" i="1" dirty="0">
                  <a:latin typeface="Symbol" panose="05050102010706020507" pitchFamily="18" charset="2"/>
                  <a:ea typeface="新細明體" pitchFamily="18" charset="-120"/>
                </a:rPr>
                <a:t></a:t>
              </a:r>
              <a:r>
                <a:rPr lang="en-US" altLang="zh-TW" baseline="-25000" dirty="0">
                  <a:ea typeface="新細明體" pitchFamily="18" charset="-120"/>
                </a:rPr>
                <a:t>1</a:t>
              </a:r>
              <a:r>
                <a:rPr lang="en-US" altLang="zh-TW" dirty="0">
                  <a:ea typeface="新細明體" pitchFamily="18" charset="-120"/>
                </a:rPr>
                <a:t> = 2, then Sales (</a:t>
              </a:r>
              <a:r>
                <a:rPr lang="en-US" altLang="zh-TW" i="1" dirty="0">
                  <a:ea typeface="新細明體" pitchFamily="18" charset="-120"/>
                </a:rPr>
                <a:t>y</a:t>
              </a:r>
              <a:r>
                <a:rPr lang="en-US" altLang="zh-TW" dirty="0">
                  <a:ea typeface="新細明體" pitchFamily="18" charset="-120"/>
                </a:rPr>
                <a:t>) is expected to increase by 2 for each 1 unit increase in Advertising (</a:t>
              </a:r>
              <a:r>
                <a:rPr lang="en-US" altLang="zh-TW" i="1" dirty="0">
                  <a:ea typeface="新細明體" pitchFamily="18" charset="-120"/>
                </a:rPr>
                <a:t>x</a:t>
              </a:r>
              <a:r>
                <a:rPr lang="en-US" altLang="zh-TW" dirty="0">
                  <a:ea typeface="新細明體" pitchFamily="18" charset="-120"/>
                </a:rPr>
                <a:t>)</a:t>
              </a:r>
            </a:p>
          </p:txBody>
        </p:sp>
      </p:grpSp>
      <p:grpSp>
        <p:nvGrpSpPr>
          <p:cNvPr id="110609" name="Group 17"/>
          <p:cNvGrpSpPr>
            <a:grpSpLocks/>
          </p:cNvGrpSpPr>
          <p:nvPr/>
        </p:nvGrpSpPr>
        <p:grpSpPr bwMode="auto">
          <a:xfrm>
            <a:off x="1981200" y="4038600"/>
            <a:ext cx="7924800" cy="2343150"/>
            <a:chOff x="288" y="2544"/>
            <a:chExt cx="4992" cy="1476"/>
          </a:xfrm>
        </p:grpSpPr>
        <p:sp>
          <p:nvSpPr>
            <p:cNvPr id="36869" name="Text Box 8"/>
            <p:cNvSpPr txBox="1">
              <a:spLocks noChangeArrowheads="1"/>
            </p:cNvSpPr>
            <p:nvPr/>
          </p:nvSpPr>
          <p:spPr bwMode="auto">
            <a:xfrm>
              <a:off x="288" y="2640"/>
              <a:ext cx="4992" cy="1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688975" indent="225425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655763" indent="-515938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8E0D30"/>
                </a:buClr>
                <a:buFontTx/>
                <a:buAutoNum type="arabicPeriod" startAt="2"/>
              </a:pPr>
              <a:r>
                <a:rPr lang="en-US" altLang="zh-TW" sz="3200" i="1">
                  <a:ea typeface="新細明體" pitchFamily="18" charset="-120"/>
                </a:rPr>
                <a:t>Y</a:t>
              </a:r>
              <a:r>
                <a:rPr lang="en-US" altLang="zh-TW" sz="3200">
                  <a:ea typeface="新細明體" pitchFamily="18" charset="-120"/>
                </a:rPr>
                <a:t>-Intercept (</a:t>
              </a:r>
              <a:r>
                <a:rPr lang="en-US" altLang="zh-TW" sz="3200" i="1">
                  <a:latin typeface="Symbol" panose="05050102010706020507" pitchFamily="18" charset="2"/>
                  <a:ea typeface="新細明體" pitchFamily="18" charset="-120"/>
                </a:rPr>
                <a:t></a:t>
              </a:r>
              <a:r>
                <a:rPr lang="en-US" altLang="zh-TW" sz="3200" baseline="-25000">
                  <a:ea typeface="新細明體" pitchFamily="18" charset="-120"/>
                </a:rPr>
                <a:t>0</a:t>
              </a:r>
              <a:r>
                <a:rPr lang="en-US" altLang="zh-TW" sz="3200">
                  <a:ea typeface="新細明體" pitchFamily="18" charset="-120"/>
                </a:rPr>
                <a:t>)</a:t>
              </a:r>
            </a:p>
            <a:p>
              <a:pPr lvl="1" eaLnBrk="1" hangingPunct="1">
                <a:spcBef>
                  <a:spcPct val="20000"/>
                </a:spcBef>
                <a:buClr>
                  <a:srgbClr val="8E0D30"/>
                </a:buClr>
                <a:buFontTx/>
                <a:buChar char="•"/>
              </a:pPr>
              <a:r>
                <a:rPr lang="en-US" altLang="zh-TW" sz="2800">
                  <a:ea typeface="新細明體" pitchFamily="18" charset="-120"/>
                </a:rPr>
                <a:t> Average value of </a:t>
              </a:r>
              <a:r>
                <a:rPr lang="en-US" altLang="zh-TW" sz="2800" i="1">
                  <a:ea typeface="新細明體" pitchFamily="18" charset="-120"/>
                </a:rPr>
                <a:t>y</a:t>
              </a:r>
              <a:r>
                <a:rPr lang="en-US" altLang="zh-TW" sz="2800">
                  <a:ea typeface="新細明體" pitchFamily="18" charset="-120"/>
                </a:rPr>
                <a:t> when </a:t>
              </a:r>
              <a:r>
                <a:rPr lang="en-US" altLang="zh-TW" sz="2800" i="1">
                  <a:ea typeface="新細明體" pitchFamily="18" charset="-120"/>
                </a:rPr>
                <a:t>x</a:t>
              </a:r>
              <a:r>
                <a:rPr lang="en-US" altLang="zh-TW" sz="2800">
                  <a:ea typeface="新細明體" pitchFamily="18" charset="-120"/>
                </a:rPr>
                <a:t> = 0</a:t>
              </a:r>
            </a:p>
            <a:p>
              <a:pPr lvl="2" eaLnBrk="1" hangingPunct="1">
                <a:spcBef>
                  <a:spcPct val="20000"/>
                </a:spcBef>
                <a:buClr>
                  <a:srgbClr val="7F2907"/>
                </a:buClr>
                <a:buFont typeface="Times New Roman" panose="02020603050405020304" pitchFamily="18" charset="0"/>
                <a:buChar char="—"/>
              </a:pPr>
              <a:r>
                <a:rPr lang="en-US" altLang="zh-TW">
                  <a:ea typeface="新細明體" pitchFamily="18" charset="-120"/>
                </a:rPr>
                <a:t>If </a:t>
              </a:r>
              <a:r>
                <a:rPr lang="en-US" altLang="zh-TW" i="1">
                  <a:latin typeface="Symbol" panose="05050102010706020507" pitchFamily="18" charset="2"/>
                  <a:ea typeface="新細明體" pitchFamily="18" charset="-120"/>
                </a:rPr>
                <a:t></a:t>
              </a:r>
              <a:r>
                <a:rPr lang="en-US" altLang="zh-TW" baseline="-25000">
                  <a:ea typeface="新細明體" pitchFamily="18" charset="-120"/>
                </a:rPr>
                <a:t>0</a:t>
              </a:r>
              <a:r>
                <a:rPr lang="en-US" altLang="zh-TW">
                  <a:ea typeface="新細明體" pitchFamily="18" charset="-120"/>
                </a:rPr>
                <a:t> = 4, then Average Sales (</a:t>
              </a:r>
              <a:r>
                <a:rPr lang="en-US" altLang="zh-TW" i="1">
                  <a:ea typeface="新細明體" pitchFamily="18" charset="-120"/>
                </a:rPr>
                <a:t>y</a:t>
              </a:r>
              <a:r>
                <a:rPr lang="en-US" altLang="zh-TW">
                  <a:ea typeface="新細明體" pitchFamily="18" charset="-120"/>
                </a:rPr>
                <a:t>) is expected to be 4 when Advertising (</a:t>
              </a:r>
              <a:r>
                <a:rPr lang="en-US" altLang="zh-TW" i="1">
                  <a:ea typeface="新細明體" pitchFamily="18" charset="-120"/>
                </a:rPr>
                <a:t>x</a:t>
              </a:r>
              <a:r>
                <a:rPr lang="en-US" altLang="zh-TW">
                  <a:ea typeface="新細明體" pitchFamily="18" charset="-120"/>
                </a:rPr>
                <a:t>) is 0</a:t>
              </a:r>
            </a:p>
            <a:p>
              <a:pPr eaLnBrk="1" hangingPunct="1"/>
              <a:endParaRPr lang="zh-TW" altLang="en-US" sz="1800">
                <a:ea typeface="新細明體" pitchFamily="18" charset="-120"/>
              </a:endParaRPr>
            </a:p>
          </p:txBody>
        </p:sp>
        <p:sp>
          <p:nvSpPr>
            <p:cNvPr id="110603" name="Rectangle 11"/>
            <p:cNvSpPr>
              <a:spLocks noChangeArrowheads="1"/>
            </p:cNvSpPr>
            <p:nvPr/>
          </p:nvSpPr>
          <p:spPr bwMode="auto">
            <a:xfrm>
              <a:off x="1920" y="2544"/>
              <a:ext cx="333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sz="28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新細明體" pitchFamily="18" charset="-120"/>
                </a:rPr>
                <a:t>^</a:t>
              </a:r>
            </a:p>
          </p:txBody>
        </p:sp>
        <p:sp>
          <p:nvSpPr>
            <p:cNvPr id="110604" name="Rectangle 12"/>
            <p:cNvSpPr>
              <a:spLocks noChangeArrowheads="1"/>
            </p:cNvSpPr>
            <p:nvPr/>
          </p:nvSpPr>
          <p:spPr bwMode="auto">
            <a:xfrm>
              <a:off x="1561" y="3224"/>
              <a:ext cx="33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ea typeface="新細明體" pitchFamily="18" charset="-120"/>
                </a:rPr>
                <a:t>^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8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 table and interpretation of coefficients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Case Study to generate linear regression model</a:t>
            </a:r>
          </a:p>
          <a:p>
            <a:r>
              <a:rPr lang="en-US" dirty="0" smtClean="0"/>
              <a:t>Model Evaluation</a:t>
            </a:r>
          </a:p>
          <a:p>
            <a:r>
              <a:rPr lang="en-US" dirty="0" smtClean="0"/>
              <a:t>Practice Question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1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Case Study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908050" algn="ctr"/>
                <a:tab pos="3367088" algn="ctr"/>
              </a:tabLst>
            </a:pPr>
            <a:r>
              <a:rPr lang="en-US" altLang="zh-TW" dirty="0">
                <a:ea typeface="新細明體" pitchFamily="18" charset="-120"/>
              </a:rPr>
              <a:t>You’re an economist for the county cooperative.  You gather the following data:</a:t>
            </a:r>
          </a:p>
          <a:p>
            <a:pPr marL="0" indent="0">
              <a:buNone/>
              <a:tabLst>
                <a:tab pos="908050" algn="ctr"/>
                <a:tab pos="3367088" algn="ctr"/>
              </a:tabLst>
            </a:pPr>
            <a:r>
              <a:rPr lang="en-US" altLang="zh-TW" dirty="0">
                <a:ea typeface="新細明體" pitchFamily="18" charset="-120"/>
              </a:rPr>
              <a:t>	</a:t>
            </a:r>
            <a:r>
              <a:rPr lang="en-US" altLang="zh-TW" b="1" u="sng" dirty="0">
                <a:solidFill>
                  <a:schemeClr val="tx2"/>
                </a:solidFill>
                <a:ea typeface="新細明體" pitchFamily="18" charset="-120"/>
              </a:rPr>
              <a:t>Fertilizer (lb.)</a:t>
            </a:r>
            <a:r>
              <a:rPr lang="en-US" altLang="zh-TW" b="1" dirty="0">
                <a:solidFill>
                  <a:schemeClr val="tx2"/>
                </a:solidFill>
                <a:ea typeface="新細明體" pitchFamily="18" charset="-120"/>
              </a:rPr>
              <a:t>	</a:t>
            </a:r>
            <a:r>
              <a:rPr lang="en-US" altLang="zh-TW" b="1" u="sng" dirty="0">
                <a:solidFill>
                  <a:schemeClr val="tx2"/>
                </a:solidFill>
                <a:ea typeface="新細明體" pitchFamily="18" charset="-120"/>
              </a:rPr>
              <a:t>Yield (lb.)</a:t>
            </a:r>
            <a:r>
              <a:rPr lang="en-US" altLang="zh-TW" b="1" dirty="0">
                <a:solidFill>
                  <a:schemeClr val="tx2"/>
                </a:solidFill>
                <a:ea typeface="新細明體" pitchFamily="18" charset="-120"/>
              </a:rPr>
              <a:t/>
            </a:r>
            <a:br>
              <a:rPr lang="en-US" altLang="zh-TW" b="1" dirty="0">
                <a:solidFill>
                  <a:schemeClr val="tx2"/>
                </a:solidFill>
                <a:ea typeface="新細明體" pitchFamily="18" charset="-120"/>
              </a:rPr>
            </a:br>
            <a:r>
              <a:rPr lang="en-US" altLang="zh-TW" b="1" dirty="0">
                <a:solidFill>
                  <a:schemeClr val="tx2"/>
                </a:solidFill>
                <a:ea typeface="新細明體" pitchFamily="18" charset="-120"/>
              </a:rPr>
              <a:t>	  4	3.0</a:t>
            </a:r>
            <a:br>
              <a:rPr lang="en-US" altLang="zh-TW" b="1" dirty="0">
                <a:solidFill>
                  <a:schemeClr val="tx2"/>
                </a:solidFill>
                <a:ea typeface="新細明體" pitchFamily="18" charset="-120"/>
              </a:rPr>
            </a:br>
            <a:r>
              <a:rPr lang="en-US" altLang="zh-TW" b="1" dirty="0">
                <a:solidFill>
                  <a:schemeClr val="tx2"/>
                </a:solidFill>
                <a:ea typeface="新細明體" pitchFamily="18" charset="-120"/>
              </a:rPr>
              <a:t>	  6	5.5</a:t>
            </a:r>
            <a:br>
              <a:rPr lang="en-US" altLang="zh-TW" b="1" dirty="0">
                <a:solidFill>
                  <a:schemeClr val="tx2"/>
                </a:solidFill>
                <a:ea typeface="新細明體" pitchFamily="18" charset="-120"/>
              </a:rPr>
            </a:br>
            <a:r>
              <a:rPr lang="en-US" altLang="zh-TW" b="1" dirty="0">
                <a:solidFill>
                  <a:schemeClr val="tx2"/>
                </a:solidFill>
                <a:ea typeface="新細明體" pitchFamily="18" charset="-120"/>
              </a:rPr>
              <a:t>	10	6.5</a:t>
            </a:r>
            <a:br>
              <a:rPr lang="en-US" altLang="zh-TW" b="1" dirty="0">
                <a:solidFill>
                  <a:schemeClr val="tx2"/>
                </a:solidFill>
                <a:ea typeface="新細明體" pitchFamily="18" charset="-120"/>
              </a:rPr>
            </a:br>
            <a:r>
              <a:rPr lang="en-US" altLang="zh-TW" b="1" dirty="0">
                <a:solidFill>
                  <a:schemeClr val="tx2"/>
                </a:solidFill>
                <a:ea typeface="新細明體" pitchFamily="18" charset="-120"/>
              </a:rPr>
              <a:t>	12	9.0</a:t>
            </a:r>
          </a:p>
          <a:p>
            <a:pPr marL="0" indent="0">
              <a:buNone/>
              <a:tabLst>
                <a:tab pos="908050" algn="ctr"/>
                <a:tab pos="3367088" algn="ctr"/>
              </a:tabLst>
            </a:pPr>
            <a:r>
              <a:rPr lang="en-US" altLang="zh-TW" dirty="0">
                <a:ea typeface="新細明體" pitchFamily="18" charset="-120"/>
              </a:rPr>
              <a:t>Find the </a:t>
            </a:r>
            <a:r>
              <a:rPr lang="en-US" altLang="zh-TW" b="1" dirty="0">
                <a:solidFill>
                  <a:srgbClr val="8E0D30"/>
                </a:solidFill>
                <a:ea typeface="新細明體" pitchFamily="18" charset="-120"/>
              </a:rPr>
              <a:t>least squares line</a:t>
            </a:r>
            <a:r>
              <a:rPr lang="en-US" altLang="zh-TW" dirty="0">
                <a:ea typeface="新細明體" pitchFamily="18" charset="-120"/>
              </a:rPr>
              <a:t> relating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crop yield and fertilizer.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6"/>
          <p:cNvSpPr>
            <a:spLocks noChangeArrowheads="1"/>
          </p:cNvSpPr>
          <p:nvPr/>
        </p:nvSpPr>
        <p:spPr bwMode="auto">
          <a:xfrm>
            <a:off x="3048000" y="3883968"/>
            <a:ext cx="6400800" cy="461665"/>
          </a:xfrm>
          <a:prstGeom prst="rect">
            <a:avLst/>
          </a:prstGeom>
          <a:solidFill>
            <a:srgbClr val="E9F05A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itchFamily="18" charset="-120"/>
            </a:endParaRPr>
          </a:p>
        </p:txBody>
      </p:sp>
      <p:sp>
        <p:nvSpPr>
          <p:cNvPr id="46083" name="Line 10"/>
          <p:cNvSpPr>
            <a:spLocks noChangeShapeType="1"/>
          </p:cNvSpPr>
          <p:nvPr/>
        </p:nvSpPr>
        <p:spPr bwMode="auto">
          <a:xfrm>
            <a:off x="4149725" y="2922588"/>
            <a:ext cx="1588" cy="2011362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Line 11"/>
          <p:cNvSpPr>
            <a:spLocks noChangeShapeType="1"/>
          </p:cNvSpPr>
          <p:nvPr/>
        </p:nvSpPr>
        <p:spPr bwMode="auto">
          <a:xfrm>
            <a:off x="4043364" y="4933950"/>
            <a:ext cx="212725" cy="1588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5" name="Line 12"/>
          <p:cNvSpPr>
            <a:spLocks noChangeShapeType="1"/>
          </p:cNvSpPr>
          <p:nvPr/>
        </p:nvSpPr>
        <p:spPr bwMode="auto">
          <a:xfrm>
            <a:off x="4043364" y="4532314"/>
            <a:ext cx="212725" cy="1587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6" name="Line 13"/>
          <p:cNvSpPr>
            <a:spLocks noChangeShapeType="1"/>
          </p:cNvSpPr>
          <p:nvPr/>
        </p:nvSpPr>
        <p:spPr bwMode="auto">
          <a:xfrm>
            <a:off x="4043364" y="4129089"/>
            <a:ext cx="212725" cy="1587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Line 14"/>
          <p:cNvSpPr>
            <a:spLocks noChangeShapeType="1"/>
          </p:cNvSpPr>
          <p:nvPr/>
        </p:nvSpPr>
        <p:spPr bwMode="auto">
          <a:xfrm>
            <a:off x="4043364" y="3727450"/>
            <a:ext cx="212725" cy="1588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Line 15"/>
          <p:cNvSpPr>
            <a:spLocks noChangeShapeType="1"/>
          </p:cNvSpPr>
          <p:nvPr/>
        </p:nvSpPr>
        <p:spPr bwMode="auto">
          <a:xfrm>
            <a:off x="4043364" y="3324225"/>
            <a:ext cx="212725" cy="1588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Line 16"/>
          <p:cNvSpPr>
            <a:spLocks noChangeShapeType="1"/>
          </p:cNvSpPr>
          <p:nvPr/>
        </p:nvSpPr>
        <p:spPr bwMode="auto">
          <a:xfrm>
            <a:off x="4043364" y="2922589"/>
            <a:ext cx="212725" cy="1587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Line 17"/>
          <p:cNvSpPr>
            <a:spLocks noChangeShapeType="1"/>
          </p:cNvSpPr>
          <p:nvPr/>
        </p:nvSpPr>
        <p:spPr bwMode="auto">
          <a:xfrm>
            <a:off x="4149725" y="4933950"/>
            <a:ext cx="4311650" cy="1588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Line 18"/>
          <p:cNvSpPr>
            <a:spLocks noChangeShapeType="1"/>
          </p:cNvSpPr>
          <p:nvPr/>
        </p:nvSpPr>
        <p:spPr bwMode="auto">
          <a:xfrm flipV="1">
            <a:off x="4149725" y="4822825"/>
            <a:ext cx="1588" cy="222250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Line 19"/>
          <p:cNvSpPr>
            <a:spLocks noChangeShapeType="1"/>
          </p:cNvSpPr>
          <p:nvPr/>
        </p:nvSpPr>
        <p:spPr bwMode="auto">
          <a:xfrm flipV="1">
            <a:off x="5584825" y="4822825"/>
            <a:ext cx="1588" cy="222250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Line 20"/>
          <p:cNvSpPr>
            <a:spLocks noChangeShapeType="1"/>
          </p:cNvSpPr>
          <p:nvPr/>
        </p:nvSpPr>
        <p:spPr bwMode="auto">
          <a:xfrm flipV="1">
            <a:off x="7026275" y="4822825"/>
            <a:ext cx="1588" cy="222250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Line 21"/>
          <p:cNvSpPr>
            <a:spLocks noChangeShapeType="1"/>
          </p:cNvSpPr>
          <p:nvPr/>
        </p:nvSpPr>
        <p:spPr bwMode="auto">
          <a:xfrm flipV="1">
            <a:off x="8461375" y="4822825"/>
            <a:ext cx="1588" cy="222250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5" name="Rectangle 26"/>
          <p:cNvSpPr>
            <a:spLocks noChangeArrowheads="1"/>
          </p:cNvSpPr>
          <p:nvPr/>
        </p:nvSpPr>
        <p:spPr bwMode="auto">
          <a:xfrm>
            <a:off x="3703638" y="4725988"/>
            <a:ext cx="1731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700" b="1">
                <a:ea typeface="新細明體" pitchFamily="18" charset="-120"/>
              </a:rPr>
              <a:t>0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6096" name="Rectangle 27"/>
          <p:cNvSpPr>
            <a:spLocks noChangeArrowheads="1"/>
          </p:cNvSpPr>
          <p:nvPr/>
        </p:nvSpPr>
        <p:spPr bwMode="auto">
          <a:xfrm>
            <a:off x="3703638" y="4322763"/>
            <a:ext cx="1731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700" b="1">
                <a:ea typeface="新細明體" pitchFamily="18" charset="-120"/>
              </a:rPr>
              <a:t>2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6097" name="Rectangle 28"/>
          <p:cNvSpPr>
            <a:spLocks noChangeArrowheads="1"/>
          </p:cNvSpPr>
          <p:nvPr/>
        </p:nvSpPr>
        <p:spPr bwMode="auto">
          <a:xfrm>
            <a:off x="3703638" y="3921125"/>
            <a:ext cx="1731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700" b="1">
                <a:ea typeface="新細明體" pitchFamily="18" charset="-120"/>
              </a:rPr>
              <a:t>4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6098" name="Rectangle 29"/>
          <p:cNvSpPr>
            <a:spLocks noChangeArrowheads="1"/>
          </p:cNvSpPr>
          <p:nvPr/>
        </p:nvSpPr>
        <p:spPr bwMode="auto">
          <a:xfrm>
            <a:off x="3703638" y="3519488"/>
            <a:ext cx="1731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700" b="1">
                <a:ea typeface="新細明體" pitchFamily="18" charset="-120"/>
              </a:rPr>
              <a:t>6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6099" name="Rectangle 30"/>
          <p:cNvSpPr>
            <a:spLocks noChangeArrowheads="1"/>
          </p:cNvSpPr>
          <p:nvPr/>
        </p:nvSpPr>
        <p:spPr bwMode="auto">
          <a:xfrm>
            <a:off x="3703638" y="3116263"/>
            <a:ext cx="1731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700" b="1">
                <a:ea typeface="新細明體" pitchFamily="18" charset="-120"/>
              </a:rPr>
              <a:t>8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6100" name="Rectangle 31"/>
          <p:cNvSpPr>
            <a:spLocks noChangeArrowheads="1"/>
          </p:cNvSpPr>
          <p:nvPr/>
        </p:nvSpPr>
        <p:spPr bwMode="auto">
          <a:xfrm>
            <a:off x="3517901" y="2714625"/>
            <a:ext cx="34624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700" b="1">
                <a:ea typeface="新細明體" pitchFamily="18" charset="-120"/>
              </a:rPr>
              <a:t>10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6101" name="Rectangle 32"/>
          <p:cNvSpPr>
            <a:spLocks noChangeArrowheads="1"/>
          </p:cNvSpPr>
          <p:nvPr/>
        </p:nvSpPr>
        <p:spPr bwMode="auto">
          <a:xfrm>
            <a:off x="4056063" y="5248275"/>
            <a:ext cx="1731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700" b="1">
                <a:ea typeface="新細明體" pitchFamily="18" charset="-120"/>
              </a:rPr>
              <a:t>0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6102" name="Rectangle 33"/>
          <p:cNvSpPr>
            <a:spLocks noChangeArrowheads="1"/>
          </p:cNvSpPr>
          <p:nvPr/>
        </p:nvSpPr>
        <p:spPr bwMode="auto">
          <a:xfrm>
            <a:off x="5492750" y="5248275"/>
            <a:ext cx="1731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700" b="1">
                <a:ea typeface="新細明體" pitchFamily="18" charset="-120"/>
              </a:rPr>
              <a:t>5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6103" name="Rectangle 34"/>
          <p:cNvSpPr>
            <a:spLocks noChangeArrowheads="1"/>
          </p:cNvSpPr>
          <p:nvPr/>
        </p:nvSpPr>
        <p:spPr bwMode="auto">
          <a:xfrm>
            <a:off x="6840539" y="5248275"/>
            <a:ext cx="34624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700" b="1">
                <a:ea typeface="新細明體" pitchFamily="18" charset="-120"/>
              </a:rPr>
              <a:t>10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6104" name="Rectangle 35"/>
          <p:cNvSpPr>
            <a:spLocks noChangeArrowheads="1"/>
          </p:cNvSpPr>
          <p:nvPr/>
        </p:nvSpPr>
        <p:spPr bwMode="auto">
          <a:xfrm>
            <a:off x="8275639" y="5248275"/>
            <a:ext cx="34624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700" b="1">
                <a:ea typeface="新細明體" pitchFamily="18" charset="-120"/>
              </a:rPr>
              <a:t>15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6105" name="Rectangle 3"/>
          <p:cNvSpPr>
            <a:spLocks noGrp="1" noChangeArrowheads="1"/>
          </p:cNvSpPr>
          <p:nvPr>
            <p:ph type="title"/>
          </p:nvPr>
        </p:nvSpPr>
        <p:spPr>
          <a:xfrm>
            <a:off x="1409699" y="548804"/>
            <a:ext cx="9604665" cy="1123950"/>
          </a:xfrm>
          <a:noFill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 anchorCtr="1">
            <a:normAutofit/>
          </a:bodyPr>
          <a:lstStyle/>
          <a:p>
            <a:pPr eaLnBrk="1" hangingPunct="1"/>
            <a:r>
              <a:rPr lang="en-US" altLang="zh-TW" dirty="0" err="1" smtClean="0">
                <a:latin typeface="Arial" panose="020B0604020202020204" pitchFamily="34" charset="0"/>
                <a:ea typeface="新細明體" pitchFamily="18" charset="-120"/>
              </a:rPr>
              <a:t>Scattergram</a:t>
            </a:r>
            <a:r>
              <a:rPr lang="en-US" altLang="zh-TW" dirty="0" smtClean="0">
                <a:latin typeface="Arial" panose="020B0604020202020204" pitchFamily="34" charset="0"/>
                <a:ea typeface="新細明體" pitchFamily="18" charset="-120"/>
              </a:rPr>
              <a:t>: Crop Yield vs. Fertilizer</a:t>
            </a:r>
          </a:p>
        </p:txBody>
      </p:sp>
      <p:sp>
        <p:nvSpPr>
          <p:cNvPr id="46106" name="Oval 4"/>
          <p:cNvSpPr>
            <a:spLocks noChangeArrowheads="1"/>
          </p:cNvSpPr>
          <p:nvPr/>
        </p:nvSpPr>
        <p:spPr bwMode="auto">
          <a:xfrm>
            <a:off x="5181600" y="4092575"/>
            <a:ext cx="215900" cy="215900"/>
          </a:xfrm>
          <a:prstGeom prst="ellipse">
            <a:avLst/>
          </a:prstGeom>
          <a:solidFill>
            <a:srgbClr val="CDBBDA"/>
          </a:solidFill>
          <a:ln w="38100" algn="ctr">
            <a:solidFill>
              <a:srgbClr val="AD8CC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itchFamily="18" charset="-120"/>
            </a:endParaRPr>
          </a:p>
        </p:txBody>
      </p:sp>
      <p:sp>
        <p:nvSpPr>
          <p:cNvPr id="46107" name="Oval 5"/>
          <p:cNvSpPr>
            <a:spLocks noChangeArrowheads="1"/>
          </p:cNvSpPr>
          <p:nvPr/>
        </p:nvSpPr>
        <p:spPr bwMode="auto">
          <a:xfrm>
            <a:off x="7354888" y="2922588"/>
            <a:ext cx="215900" cy="215900"/>
          </a:xfrm>
          <a:prstGeom prst="ellipse">
            <a:avLst/>
          </a:prstGeom>
          <a:solidFill>
            <a:srgbClr val="CDBBDA"/>
          </a:solidFill>
          <a:ln w="38100" algn="ctr">
            <a:solidFill>
              <a:srgbClr val="AD8CC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itchFamily="18" charset="-120"/>
            </a:endParaRPr>
          </a:p>
        </p:txBody>
      </p:sp>
      <p:sp>
        <p:nvSpPr>
          <p:cNvPr id="46108" name="Oval 6"/>
          <p:cNvSpPr>
            <a:spLocks noChangeArrowheads="1"/>
          </p:cNvSpPr>
          <p:nvPr/>
        </p:nvSpPr>
        <p:spPr bwMode="auto">
          <a:xfrm>
            <a:off x="6961188" y="3432175"/>
            <a:ext cx="215900" cy="215900"/>
          </a:xfrm>
          <a:prstGeom prst="ellipse">
            <a:avLst/>
          </a:prstGeom>
          <a:solidFill>
            <a:srgbClr val="CDBBDA"/>
          </a:solidFill>
          <a:ln w="38100" algn="ctr">
            <a:solidFill>
              <a:srgbClr val="AD8CC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itchFamily="18" charset="-120"/>
            </a:endParaRPr>
          </a:p>
        </p:txBody>
      </p:sp>
      <p:sp>
        <p:nvSpPr>
          <p:cNvPr id="46109" name="Oval 7"/>
          <p:cNvSpPr>
            <a:spLocks noChangeArrowheads="1"/>
          </p:cNvSpPr>
          <p:nvPr/>
        </p:nvSpPr>
        <p:spPr bwMode="auto">
          <a:xfrm>
            <a:off x="5754688" y="3514725"/>
            <a:ext cx="215900" cy="215900"/>
          </a:xfrm>
          <a:prstGeom prst="ellipse">
            <a:avLst/>
          </a:prstGeom>
          <a:solidFill>
            <a:srgbClr val="CDBBDA"/>
          </a:solidFill>
          <a:ln w="38100" algn="ctr">
            <a:solidFill>
              <a:srgbClr val="AD8CC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itchFamily="18" charset="-120"/>
            </a:endParaRPr>
          </a:p>
        </p:txBody>
      </p:sp>
      <p:sp>
        <p:nvSpPr>
          <p:cNvPr id="46110" name="Rectangle 8"/>
          <p:cNvSpPr>
            <a:spLocks noChangeArrowheads="1"/>
          </p:cNvSpPr>
          <p:nvPr/>
        </p:nvSpPr>
        <p:spPr bwMode="auto">
          <a:xfrm>
            <a:off x="3200401" y="2212975"/>
            <a:ext cx="168116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b="1">
                <a:ea typeface="新細明體" pitchFamily="18" charset="-120"/>
              </a:rPr>
              <a:t>Yield (lb.)</a:t>
            </a:r>
          </a:p>
        </p:txBody>
      </p:sp>
      <p:sp>
        <p:nvSpPr>
          <p:cNvPr id="46111" name="Rectangle 9"/>
          <p:cNvSpPr>
            <a:spLocks noChangeArrowheads="1"/>
          </p:cNvSpPr>
          <p:nvPr/>
        </p:nvSpPr>
        <p:spPr bwMode="auto">
          <a:xfrm>
            <a:off x="5189538" y="5510213"/>
            <a:ext cx="243681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b="1">
                <a:ea typeface="新細明體" pitchFamily="18" charset="-120"/>
              </a:rPr>
              <a:t>Fertilizer (lb.)</a:t>
            </a:r>
          </a:p>
        </p:txBody>
      </p:sp>
    </p:spTree>
    <p:extLst>
      <p:ext uri="{BB962C8B-B14F-4D97-AF65-F5344CB8AC3E}">
        <p14:creationId xmlns:p14="http://schemas.microsoft.com/office/powerpoint/2010/main" val="37983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684" y="461963"/>
            <a:ext cx="10086109" cy="1143000"/>
          </a:xfrm>
          <a:noFill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 anchorCtr="1">
            <a:normAutofit/>
          </a:bodyPr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ea typeface="新細明體" pitchFamily="18" charset="-120"/>
              </a:rPr>
              <a:t>Parameter Estimation Solution Table</a:t>
            </a:r>
          </a:p>
        </p:txBody>
      </p:sp>
      <p:sp>
        <p:nvSpPr>
          <p:cNvPr id="47107" name="Rectangle 8"/>
          <p:cNvSpPr>
            <a:spLocks noChangeArrowheads="1"/>
          </p:cNvSpPr>
          <p:nvPr/>
        </p:nvSpPr>
        <p:spPr bwMode="auto">
          <a:xfrm>
            <a:off x="3021013" y="2109789"/>
            <a:ext cx="6189662" cy="585787"/>
          </a:xfrm>
          <a:prstGeom prst="rect">
            <a:avLst/>
          </a:prstGeom>
          <a:solidFill>
            <a:srgbClr val="E9F05A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itchFamily="18" charset="-120"/>
            </a:endParaRPr>
          </a:p>
        </p:txBody>
      </p:sp>
      <p:sp>
        <p:nvSpPr>
          <p:cNvPr id="47108" name="Rectangle 11"/>
          <p:cNvSpPr>
            <a:spLocks noChangeArrowheads="1"/>
          </p:cNvSpPr>
          <p:nvPr/>
        </p:nvSpPr>
        <p:spPr bwMode="auto">
          <a:xfrm>
            <a:off x="3021013" y="2695576"/>
            <a:ext cx="1219200" cy="3175"/>
          </a:xfrm>
          <a:prstGeom prst="rect">
            <a:avLst/>
          </a:prstGeom>
          <a:solidFill>
            <a:srgbClr val="B366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itchFamily="18" charset="-120"/>
            </a:endParaRPr>
          </a:p>
        </p:txBody>
      </p:sp>
      <p:sp>
        <p:nvSpPr>
          <p:cNvPr id="47109" name="Rectangle 15"/>
          <p:cNvSpPr>
            <a:spLocks noChangeArrowheads="1"/>
          </p:cNvSpPr>
          <p:nvPr/>
        </p:nvSpPr>
        <p:spPr bwMode="auto">
          <a:xfrm>
            <a:off x="4262439" y="2695576"/>
            <a:ext cx="1208087" cy="3175"/>
          </a:xfrm>
          <a:prstGeom prst="rect">
            <a:avLst/>
          </a:prstGeom>
          <a:solidFill>
            <a:srgbClr val="B366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itchFamily="18" charset="-120"/>
            </a:endParaRPr>
          </a:p>
        </p:txBody>
      </p:sp>
      <p:sp>
        <p:nvSpPr>
          <p:cNvPr id="47110" name="Rectangle 29"/>
          <p:cNvSpPr>
            <a:spLocks noChangeArrowheads="1"/>
          </p:cNvSpPr>
          <p:nvPr/>
        </p:nvSpPr>
        <p:spPr bwMode="auto">
          <a:xfrm>
            <a:off x="8007350" y="2695576"/>
            <a:ext cx="1219200" cy="3175"/>
          </a:xfrm>
          <a:prstGeom prst="rect">
            <a:avLst/>
          </a:prstGeom>
          <a:solidFill>
            <a:srgbClr val="B366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itchFamily="18" charset="-120"/>
            </a:endParaRPr>
          </a:p>
        </p:txBody>
      </p:sp>
      <p:sp>
        <p:nvSpPr>
          <p:cNvPr id="47111" name="Rectangle 52"/>
          <p:cNvSpPr>
            <a:spLocks noChangeArrowheads="1"/>
          </p:cNvSpPr>
          <p:nvPr/>
        </p:nvSpPr>
        <p:spPr bwMode="auto">
          <a:xfrm>
            <a:off x="3432176" y="2822575"/>
            <a:ext cx="39754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TW" altLang="en-US" sz="3100" b="1">
                <a:ea typeface="新細明體" pitchFamily="18" charset="-120"/>
              </a:rPr>
              <a:t>  </a:t>
            </a:r>
            <a:r>
              <a:rPr lang="en-US" altLang="zh-TW" sz="3100" b="1">
                <a:ea typeface="新細明體" pitchFamily="18" charset="-120"/>
              </a:rPr>
              <a:t>4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7112" name="Rectangle 53"/>
          <p:cNvSpPr>
            <a:spLocks noChangeArrowheads="1"/>
          </p:cNvSpPr>
          <p:nvPr/>
        </p:nvSpPr>
        <p:spPr bwMode="auto">
          <a:xfrm>
            <a:off x="4611689" y="2822575"/>
            <a:ext cx="49693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100" b="1">
                <a:ea typeface="新細明體" pitchFamily="18" charset="-120"/>
              </a:rPr>
              <a:t>3.0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7113" name="Rectangle 54"/>
          <p:cNvSpPr>
            <a:spLocks noChangeArrowheads="1"/>
          </p:cNvSpPr>
          <p:nvPr/>
        </p:nvSpPr>
        <p:spPr bwMode="auto">
          <a:xfrm>
            <a:off x="5843589" y="2822575"/>
            <a:ext cx="49693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TW" altLang="en-US" sz="3100" b="1">
                <a:ea typeface="新細明體" pitchFamily="18" charset="-120"/>
              </a:rPr>
              <a:t> </a:t>
            </a:r>
            <a:r>
              <a:rPr lang="en-US" altLang="zh-TW" sz="3100" b="1">
                <a:ea typeface="新細明體" pitchFamily="18" charset="-120"/>
              </a:rPr>
              <a:t>16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7114" name="Rectangle 55"/>
          <p:cNvSpPr>
            <a:spLocks noChangeArrowheads="1"/>
          </p:cNvSpPr>
          <p:nvPr/>
        </p:nvSpPr>
        <p:spPr bwMode="auto">
          <a:xfrm>
            <a:off x="6894513" y="2822575"/>
            <a:ext cx="8944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TW" altLang="en-US" sz="3100" b="1">
                <a:ea typeface="新細明體" pitchFamily="18" charset="-120"/>
              </a:rPr>
              <a:t>  </a:t>
            </a:r>
            <a:r>
              <a:rPr lang="en-US" altLang="zh-TW" sz="3100" b="1">
                <a:ea typeface="新細明體" pitchFamily="18" charset="-120"/>
              </a:rPr>
              <a:t>9.00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7115" name="Rectangle 56"/>
          <p:cNvSpPr>
            <a:spLocks noChangeArrowheads="1"/>
          </p:cNvSpPr>
          <p:nvPr/>
        </p:nvSpPr>
        <p:spPr bwMode="auto">
          <a:xfrm>
            <a:off x="8302626" y="2822575"/>
            <a:ext cx="59631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TW" altLang="en-US" sz="3100" b="1">
                <a:ea typeface="新細明體" pitchFamily="18" charset="-120"/>
              </a:rPr>
              <a:t>  </a:t>
            </a:r>
            <a:r>
              <a:rPr lang="en-US" altLang="zh-TW" sz="3100" b="1">
                <a:ea typeface="新細明體" pitchFamily="18" charset="-120"/>
              </a:rPr>
              <a:t>12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7116" name="Rectangle 70"/>
          <p:cNvSpPr>
            <a:spLocks noChangeArrowheads="1"/>
          </p:cNvSpPr>
          <p:nvPr/>
        </p:nvSpPr>
        <p:spPr bwMode="auto">
          <a:xfrm>
            <a:off x="3432176" y="3433763"/>
            <a:ext cx="39754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TW" altLang="en-US" sz="3100" b="1">
                <a:ea typeface="新細明體" pitchFamily="18" charset="-120"/>
              </a:rPr>
              <a:t>  </a:t>
            </a:r>
            <a:r>
              <a:rPr lang="en-US" altLang="zh-TW" sz="3100" b="1">
                <a:ea typeface="新細明體" pitchFamily="18" charset="-120"/>
              </a:rPr>
              <a:t>6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7117" name="Rectangle 71"/>
          <p:cNvSpPr>
            <a:spLocks noChangeArrowheads="1"/>
          </p:cNvSpPr>
          <p:nvPr/>
        </p:nvSpPr>
        <p:spPr bwMode="auto">
          <a:xfrm>
            <a:off x="4611689" y="3433763"/>
            <a:ext cx="49693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100" b="1">
                <a:ea typeface="新細明體" pitchFamily="18" charset="-120"/>
              </a:rPr>
              <a:t>5.5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7118" name="Rectangle 72"/>
          <p:cNvSpPr>
            <a:spLocks noChangeArrowheads="1"/>
          </p:cNvSpPr>
          <p:nvPr/>
        </p:nvSpPr>
        <p:spPr bwMode="auto">
          <a:xfrm>
            <a:off x="5843589" y="3433763"/>
            <a:ext cx="49693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TW" altLang="en-US" sz="3100" b="1">
                <a:ea typeface="新細明體" pitchFamily="18" charset="-120"/>
              </a:rPr>
              <a:t> </a:t>
            </a:r>
            <a:r>
              <a:rPr lang="en-US" altLang="zh-TW" sz="3100" b="1">
                <a:ea typeface="新細明體" pitchFamily="18" charset="-120"/>
              </a:rPr>
              <a:t>36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7119" name="Rectangle 73"/>
          <p:cNvSpPr>
            <a:spLocks noChangeArrowheads="1"/>
          </p:cNvSpPr>
          <p:nvPr/>
        </p:nvSpPr>
        <p:spPr bwMode="auto">
          <a:xfrm>
            <a:off x="6897688" y="3433763"/>
            <a:ext cx="8944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100" b="1">
                <a:ea typeface="新細明體" pitchFamily="18" charset="-120"/>
              </a:rPr>
              <a:t>30.25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7120" name="Rectangle 74"/>
          <p:cNvSpPr>
            <a:spLocks noChangeArrowheads="1"/>
          </p:cNvSpPr>
          <p:nvPr/>
        </p:nvSpPr>
        <p:spPr bwMode="auto">
          <a:xfrm>
            <a:off x="8302626" y="3433763"/>
            <a:ext cx="59631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TW" altLang="en-US" sz="3100" b="1">
                <a:ea typeface="新細明體" pitchFamily="18" charset="-120"/>
              </a:rPr>
              <a:t>  </a:t>
            </a:r>
            <a:r>
              <a:rPr lang="en-US" altLang="zh-TW" sz="3100" b="1">
                <a:ea typeface="新細明體" pitchFamily="18" charset="-120"/>
              </a:rPr>
              <a:t>33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7121" name="Rectangle 88"/>
          <p:cNvSpPr>
            <a:spLocks noChangeArrowheads="1"/>
          </p:cNvSpPr>
          <p:nvPr/>
        </p:nvSpPr>
        <p:spPr bwMode="auto">
          <a:xfrm>
            <a:off x="3432176" y="4044950"/>
            <a:ext cx="39754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100" b="1" dirty="0">
                <a:ea typeface="新細明體" pitchFamily="18" charset="-120"/>
              </a:rPr>
              <a:t>10</a:t>
            </a:r>
            <a:endParaRPr lang="en-US" altLang="zh-TW" sz="1800" dirty="0">
              <a:ea typeface="新細明體" pitchFamily="18" charset="-120"/>
            </a:endParaRPr>
          </a:p>
        </p:txBody>
      </p:sp>
      <p:sp>
        <p:nvSpPr>
          <p:cNvPr id="47122" name="Rectangle 89"/>
          <p:cNvSpPr>
            <a:spLocks noChangeArrowheads="1"/>
          </p:cNvSpPr>
          <p:nvPr/>
        </p:nvSpPr>
        <p:spPr bwMode="auto">
          <a:xfrm>
            <a:off x="4611689" y="4044950"/>
            <a:ext cx="49693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100" b="1">
                <a:ea typeface="新細明體" pitchFamily="18" charset="-120"/>
              </a:rPr>
              <a:t>6.5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7123" name="Rectangle 90"/>
          <p:cNvSpPr>
            <a:spLocks noChangeArrowheads="1"/>
          </p:cNvSpPr>
          <p:nvPr/>
        </p:nvSpPr>
        <p:spPr bwMode="auto">
          <a:xfrm>
            <a:off x="5794376" y="4044950"/>
            <a:ext cx="59631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100" b="1">
                <a:ea typeface="新細明體" pitchFamily="18" charset="-120"/>
              </a:rPr>
              <a:t>100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7124" name="Rectangle 91"/>
          <p:cNvSpPr>
            <a:spLocks noChangeArrowheads="1"/>
          </p:cNvSpPr>
          <p:nvPr/>
        </p:nvSpPr>
        <p:spPr bwMode="auto">
          <a:xfrm>
            <a:off x="6897688" y="4044950"/>
            <a:ext cx="8944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100" b="1">
                <a:ea typeface="新細明體" pitchFamily="18" charset="-120"/>
              </a:rPr>
              <a:t>42.25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7125" name="Rectangle 92"/>
          <p:cNvSpPr>
            <a:spLocks noChangeArrowheads="1"/>
          </p:cNvSpPr>
          <p:nvPr/>
        </p:nvSpPr>
        <p:spPr bwMode="auto">
          <a:xfrm>
            <a:off x="8302626" y="4044950"/>
            <a:ext cx="59631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TW" altLang="en-US" sz="3100" b="1">
                <a:ea typeface="新細明體" pitchFamily="18" charset="-120"/>
              </a:rPr>
              <a:t>  </a:t>
            </a:r>
            <a:r>
              <a:rPr lang="en-US" altLang="zh-TW" sz="3100" b="1">
                <a:ea typeface="新細明體" pitchFamily="18" charset="-120"/>
              </a:rPr>
              <a:t>65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7126" name="Rectangle 106"/>
          <p:cNvSpPr>
            <a:spLocks noChangeArrowheads="1"/>
          </p:cNvSpPr>
          <p:nvPr/>
        </p:nvSpPr>
        <p:spPr bwMode="auto">
          <a:xfrm>
            <a:off x="3432176" y="4656138"/>
            <a:ext cx="39754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100" b="1">
                <a:ea typeface="新細明體" pitchFamily="18" charset="-120"/>
              </a:rPr>
              <a:t>12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7127" name="Rectangle 107"/>
          <p:cNvSpPr>
            <a:spLocks noChangeArrowheads="1"/>
          </p:cNvSpPr>
          <p:nvPr/>
        </p:nvSpPr>
        <p:spPr bwMode="auto">
          <a:xfrm>
            <a:off x="4611689" y="4656138"/>
            <a:ext cx="49693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100" b="1">
                <a:ea typeface="新細明體" pitchFamily="18" charset="-120"/>
              </a:rPr>
              <a:t>9.0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7128" name="Rectangle 108"/>
          <p:cNvSpPr>
            <a:spLocks noChangeArrowheads="1"/>
          </p:cNvSpPr>
          <p:nvPr/>
        </p:nvSpPr>
        <p:spPr bwMode="auto">
          <a:xfrm>
            <a:off x="5794376" y="4656138"/>
            <a:ext cx="59631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100" b="1">
                <a:ea typeface="新細明體" pitchFamily="18" charset="-120"/>
              </a:rPr>
              <a:t>144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7129" name="Rectangle 109"/>
          <p:cNvSpPr>
            <a:spLocks noChangeArrowheads="1"/>
          </p:cNvSpPr>
          <p:nvPr/>
        </p:nvSpPr>
        <p:spPr bwMode="auto">
          <a:xfrm>
            <a:off x="6897688" y="4656138"/>
            <a:ext cx="8944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100" b="1">
                <a:ea typeface="新細明體" pitchFamily="18" charset="-120"/>
              </a:rPr>
              <a:t>81.00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7130" name="Rectangle 110"/>
          <p:cNvSpPr>
            <a:spLocks noChangeArrowheads="1"/>
          </p:cNvSpPr>
          <p:nvPr/>
        </p:nvSpPr>
        <p:spPr bwMode="auto">
          <a:xfrm>
            <a:off x="8305801" y="4656138"/>
            <a:ext cx="59631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100" b="1">
                <a:ea typeface="新細明體" pitchFamily="18" charset="-120"/>
              </a:rPr>
              <a:t>108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7131" name="Rectangle 133"/>
          <p:cNvSpPr>
            <a:spLocks noChangeArrowheads="1"/>
          </p:cNvSpPr>
          <p:nvPr/>
        </p:nvSpPr>
        <p:spPr bwMode="auto">
          <a:xfrm>
            <a:off x="3021014" y="5213351"/>
            <a:ext cx="6192837" cy="588963"/>
          </a:xfrm>
          <a:prstGeom prst="rect">
            <a:avLst/>
          </a:prstGeom>
          <a:solidFill>
            <a:srgbClr val="E9F0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itchFamily="18" charset="-120"/>
            </a:endParaRPr>
          </a:p>
        </p:txBody>
      </p:sp>
      <p:sp>
        <p:nvSpPr>
          <p:cNvPr id="47132" name="Rectangle 134"/>
          <p:cNvSpPr>
            <a:spLocks noChangeArrowheads="1"/>
          </p:cNvSpPr>
          <p:nvPr/>
        </p:nvSpPr>
        <p:spPr bwMode="auto">
          <a:xfrm>
            <a:off x="3432176" y="5291138"/>
            <a:ext cx="39754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100" b="1">
                <a:ea typeface="新細明體" pitchFamily="18" charset="-120"/>
              </a:rPr>
              <a:t>32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7133" name="Rectangle 136"/>
          <p:cNvSpPr>
            <a:spLocks noChangeArrowheads="1"/>
          </p:cNvSpPr>
          <p:nvPr/>
        </p:nvSpPr>
        <p:spPr bwMode="auto">
          <a:xfrm>
            <a:off x="4510089" y="5291138"/>
            <a:ext cx="69570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100" b="1">
                <a:ea typeface="新細明體" pitchFamily="18" charset="-120"/>
              </a:rPr>
              <a:t>24.0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7134" name="Rectangle 138"/>
          <p:cNvSpPr>
            <a:spLocks noChangeArrowheads="1"/>
          </p:cNvSpPr>
          <p:nvPr/>
        </p:nvSpPr>
        <p:spPr bwMode="auto">
          <a:xfrm>
            <a:off x="5794376" y="5291138"/>
            <a:ext cx="59631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100" b="1">
                <a:ea typeface="新細明體" pitchFamily="18" charset="-120"/>
              </a:rPr>
              <a:t>296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7135" name="Rectangle 140"/>
          <p:cNvSpPr>
            <a:spLocks noChangeArrowheads="1"/>
          </p:cNvSpPr>
          <p:nvPr/>
        </p:nvSpPr>
        <p:spPr bwMode="auto">
          <a:xfrm>
            <a:off x="6792913" y="5291138"/>
            <a:ext cx="109324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100" b="1">
                <a:ea typeface="新細明體" pitchFamily="18" charset="-120"/>
              </a:rPr>
              <a:t>162.50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7136" name="Rectangle 142"/>
          <p:cNvSpPr>
            <a:spLocks noChangeArrowheads="1"/>
          </p:cNvSpPr>
          <p:nvPr/>
        </p:nvSpPr>
        <p:spPr bwMode="auto">
          <a:xfrm>
            <a:off x="8305801" y="5291138"/>
            <a:ext cx="59631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100" b="1">
                <a:ea typeface="新細明體" pitchFamily="18" charset="-120"/>
              </a:rPr>
              <a:t>218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7137" name="Line 143"/>
          <p:cNvSpPr>
            <a:spLocks noChangeShapeType="1"/>
          </p:cNvSpPr>
          <p:nvPr/>
        </p:nvSpPr>
        <p:spPr bwMode="auto">
          <a:xfrm>
            <a:off x="3036888" y="2698750"/>
            <a:ext cx="6191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8" name="Line 144"/>
          <p:cNvSpPr>
            <a:spLocks noChangeShapeType="1"/>
          </p:cNvSpPr>
          <p:nvPr/>
        </p:nvSpPr>
        <p:spPr bwMode="auto">
          <a:xfrm>
            <a:off x="3036888" y="3330575"/>
            <a:ext cx="6191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9" name="Line 145"/>
          <p:cNvSpPr>
            <a:spLocks noChangeShapeType="1"/>
          </p:cNvSpPr>
          <p:nvPr/>
        </p:nvSpPr>
        <p:spPr bwMode="auto">
          <a:xfrm>
            <a:off x="3036888" y="3948113"/>
            <a:ext cx="6191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0" name="Line 146"/>
          <p:cNvSpPr>
            <a:spLocks noChangeShapeType="1"/>
          </p:cNvSpPr>
          <p:nvPr/>
        </p:nvSpPr>
        <p:spPr bwMode="auto">
          <a:xfrm>
            <a:off x="3036888" y="4549775"/>
            <a:ext cx="6191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1" name="Line 147"/>
          <p:cNvSpPr>
            <a:spLocks noChangeShapeType="1"/>
          </p:cNvSpPr>
          <p:nvPr/>
        </p:nvSpPr>
        <p:spPr bwMode="auto">
          <a:xfrm>
            <a:off x="3036888" y="5197475"/>
            <a:ext cx="6191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2" name="Line 148"/>
          <p:cNvSpPr>
            <a:spLocks noChangeShapeType="1"/>
          </p:cNvSpPr>
          <p:nvPr/>
        </p:nvSpPr>
        <p:spPr bwMode="auto">
          <a:xfrm>
            <a:off x="4267200" y="2098676"/>
            <a:ext cx="0" cy="3687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3" name="Line 149"/>
          <p:cNvSpPr>
            <a:spLocks noChangeShapeType="1"/>
          </p:cNvSpPr>
          <p:nvPr/>
        </p:nvSpPr>
        <p:spPr bwMode="auto">
          <a:xfrm>
            <a:off x="5483225" y="2098676"/>
            <a:ext cx="0" cy="3687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4" name="Line 150"/>
          <p:cNvSpPr>
            <a:spLocks noChangeShapeType="1"/>
          </p:cNvSpPr>
          <p:nvPr/>
        </p:nvSpPr>
        <p:spPr bwMode="auto">
          <a:xfrm>
            <a:off x="6715125" y="2098676"/>
            <a:ext cx="0" cy="3687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5" name="Line 151"/>
          <p:cNvSpPr>
            <a:spLocks noChangeShapeType="1"/>
          </p:cNvSpPr>
          <p:nvPr/>
        </p:nvSpPr>
        <p:spPr bwMode="auto">
          <a:xfrm>
            <a:off x="8021638" y="2098676"/>
            <a:ext cx="0" cy="3687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6" name="Rectangle 152"/>
          <p:cNvSpPr>
            <a:spLocks noChangeArrowheads="1"/>
          </p:cNvSpPr>
          <p:nvPr/>
        </p:nvSpPr>
        <p:spPr bwMode="auto">
          <a:xfrm>
            <a:off x="3513139" y="2082800"/>
            <a:ext cx="2981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 i="1">
                <a:ea typeface="新細明體" pitchFamily="18" charset="-120"/>
              </a:rPr>
              <a:t>x</a:t>
            </a:r>
            <a:r>
              <a:rPr lang="en-US" altLang="zh-TW" sz="3400" b="1" i="1" baseline="-25000">
                <a:ea typeface="新細明體" pitchFamily="18" charset="-120"/>
              </a:rPr>
              <a:t>i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7147" name="Rectangle 153"/>
          <p:cNvSpPr>
            <a:spLocks noChangeArrowheads="1"/>
          </p:cNvSpPr>
          <p:nvPr/>
        </p:nvSpPr>
        <p:spPr bwMode="auto">
          <a:xfrm>
            <a:off x="7558088" y="2022475"/>
            <a:ext cx="1410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200" b="1">
                <a:ea typeface="新細明體" pitchFamily="18" charset="-120"/>
              </a:rPr>
              <a:t>2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7148" name="Rectangle 154"/>
          <p:cNvSpPr>
            <a:spLocks noChangeArrowheads="1"/>
          </p:cNvSpPr>
          <p:nvPr/>
        </p:nvSpPr>
        <p:spPr bwMode="auto">
          <a:xfrm>
            <a:off x="4724400" y="2082800"/>
            <a:ext cx="2741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 i="1">
                <a:ea typeface="新細明體" pitchFamily="18" charset="-120"/>
              </a:rPr>
              <a:t>y</a:t>
            </a:r>
            <a:r>
              <a:rPr lang="en-US" altLang="zh-TW" sz="3400" b="1" i="1" baseline="-25000">
                <a:ea typeface="新細明體" pitchFamily="18" charset="-120"/>
              </a:rPr>
              <a:t>i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7149" name="Rectangle 155"/>
          <p:cNvSpPr>
            <a:spLocks noChangeArrowheads="1"/>
          </p:cNvSpPr>
          <p:nvPr/>
        </p:nvSpPr>
        <p:spPr bwMode="auto">
          <a:xfrm>
            <a:off x="6027739" y="2082800"/>
            <a:ext cx="2981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 i="1">
                <a:ea typeface="新細明體" pitchFamily="18" charset="-120"/>
              </a:rPr>
              <a:t>x</a:t>
            </a:r>
            <a:r>
              <a:rPr lang="en-US" altLang="zh-TW" sz="3400" b="1" i="1" baseline="-25000">
                <a:ea typeface="新細明體" pitchFamily="18" charset="-120"/>
              </a:rPr>
              <a:t>i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7150" name="Rectangle 156"/>
          <p:cNvSpPr>
            <a:spLocks noChangeArrowheads="1"/>
          </p:cNvSpPr>
          <p:nvPr/>
        </p:nvSpPr>
        <p:spPr bwMode="auto">
          <a:xfrm>
            <a:off x="7318375" y="2084388"/>
            <a:ext cx="2741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 i="1">
                <a:ea typeface="新細明體" pitchFamily="18" charset="-120"/>
              </a:rPr>
              <a:t>y</a:t>
            </a:r>
            <a:r>
              <a:rPr lang="en-US" altLang="zh-TW" sz="3400" b="1" i="1" baseline="-25000">
                <a:ea typeface="新細明體" pitchFamily="18" charset="-120"/>
              </a:rPr>
              <a:t>i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7151" name="Rectangle 157"/>
          <p:cNvSpPr>
            <a:spLocks noChangeArrowheads="1"/>
          </p:cNvSpPr>
          <p:nvPr/>
        </p:nvSpPr>
        <p:spPr bwMode="auto">
          <a:xfrm>
            <a:off x="8382001" y="2082800"/>
            <a:ext cx="5722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 i="1">
                <a:ea typeface="新細明體" pitchFamily="18" charset="-120"/>
              </a:rPr>
              <a:t>x</a:t>
            </a:r>
            <a:r>
              <a:rPr lang="en-US" altLang="zh-TW" sz="3400" b="1" i="1" baseline="-25000">
                <a:ea typeface="新細明體" pitchFamily="18" charset="-120"/>
              </a:rPr>
              <a:t>i</a:t>
            </a:r>
            <a:r>
              <a:rPr lang="en-US" altLang="zh-TW" sz="3400" b="1" i="1">
                <a:ea typeface="新細明體" pitchFamily="18" charset="-120"/>
              </a:rPr>
              <a:t>y</a:t>
            </a:r>
            <a:r>
              <a:rPr lang="en-US" altLang="zh-TW" sz="3400" b="1" i="1" baseline="-25000">
                <a:ea typeface="新細明體" pitchFamily="18" charset="-120"/>
              </a:rPr>
              <a:t>i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7152" name="Rectangle 159"/>
          <p:cNvSpPr>
            <a:spLocks noChangeArrowheads="1"/>
          </p:cNvSpPr>
          <p:nvPr/>
        </p:nvSpPr>
        <p:spPr bwMode="auto">
          <a:xfrm>
            <a:off x="6276975" y="2022475"/>
            <a:ext cx="1410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200" b="1">
                <a:ea typeface="新細明體" pitchFamily="18" charset="-120"/>
              </a:rPr>
              <a:t>2</a:t>
            </a:r>
            <a:endParaRPr lang="en-US" altLang="zh-TW" sz="180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17727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713</Words>
  <Application>Microsoft Office PowerPoint</Application>
  <PresentationFormat>Widescreen</PresentationFormat>
  <Paragraphs>231</Paragraphs>
  <Slides>22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Book Antiqua</vt:lpstr>
      <vt:lpstr>Calibri</vt:lpstr>
      <vt:lpstr>Calibri Light</vt:lpstr>
      <vt:lpstr>Monotype Sorts</vt:lpstr>
      <vt:lpstr>新細明體</vt:lpstr>
      <vt:lpstr>Symbol</vt:lpstr>
      <vt:lpstr>Times New Roman</vt:lpstr>
      <vt:lpstr>Office Theme</vt:lpstr>
      <vt:lpstr>Equation</vt:lpstr>
      <vt:lpstr>Machine Learning</vt:lpstr>
      <vt:lpstr>Learning Outcome</vt:lpstr>
      <vt:lpstr>Agenda</vt:lpstr>
      <vt:lpstr>Computation Table for Linear Regression model</vt:lpstr>
      <vt:lpstr>Interpretation of Coefficients</vt:lpstr>
      <vt:lpstr>Agenda</vt:lpstr>
      <vt:lpstr>Case Study</vt:lpstr>
      <vt:lpstr>Scattergram: Crop Yield vs. Fertilizer</vt:lpstr>
      <vt:lpstr>Parameter Estimation Solution Table</vt:lpstr>
      <vt:lpstr>Parameter Estimation Solution</vt:lpstr>
      <vt:lpstr>Coefficient Interpretation Solution</vt:lpstr>
      <vt:lpstr>Regression Line Fitted to the Data</vt:lpstr>
      <vt:lpstr>Agenda</vt:lpstr>
      <vt:lpstr>Relationship Among SST, SSR, SSE</vt:lpstr>
      <vt:lpstr>PowerPoint Presentation</vt:lpstr>
      <vt:lpstr>r squared or r2</vt:lpstr>
      <vt:lpstr>Measure of Explained variation: Goodness of fit</vt:lpstr>
      <vt:lpstr>Measures of Unexplained variation</vt:lpstr>
      <vt:lpstr>Agenda</vt:lpstr>
      <vt:lpstr>Question: For the given data below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109</cp:revision>
  <dcterms:created xsi:type="dcterms:W3CDTF">2019-06-14T10:09:28Z</dcterms:created>
  <dcterms:modified xsi:type="dcterms:W3CDTF">2019-07-11T05:50:23Z</dcterms:modified>
</cp:coreProperties>
</file>