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7" r:id="rId3"/>
    <p:sldId id="325" r:id="rId4"/>
    <p:sldId id="326" r:id="rId5"/>
    <p:sldId id="327" r:id="rId6"/>
    <p:sldId id="328" r:id="rId7"/>
    <p:sldId id="329" r:id="rId8"/>
    <p:sldId id="330" r:id="rId9"/>
    <p:sldId id="331" r:id="rId10"/>
    <p:sldId id="332" r:id="rId11"/>
    <p:sldId id="323" r:id="rId12"/>
    <p:sldId id="32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BD2F9-A3CC-422D-AD4C-C012E0060A77}" type="datetimeFigureOut">
              <a:rPr lang="en-US" smtClean="0"/>
              <a:t>7/14/2019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C256F-8DAB-4D03-BBB7-99DEE5EA2E44}" type="slidenum">
              <a:rPr lang="en-US" smtClean="0"/>
              <a:t>‹#›</a:t>
            </a:fld>
            <a:endParaRPr lang="en-US"/>
          </a:p>
        </p:txBody>
      </p:sp>
    </p:spTree>
    <p:extLst>
      <p:ext uri="{BB962C8B-B14F-4D97-AF65-F5344CB8AC3E}">
        <p14:creationId xmlns:p14="http://schemas.microsoft.com/office/powerpoint/2010/main" val="413729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4540CD-2E70-4BD1-B372-357F31E0D14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348152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540CD-2E70-4BD1-B372-357F31E0D14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116706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540CD-2E70-4BD1-B372-357F31E0D14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339500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540CD-2E70-4BD1-B372-357F31E0D14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374703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4540CD-2E70-4BD1-B372-357F31E0D14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160812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4540CD-2E70-4BD1-B372-357F31E0D14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406308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4540CD-2E70-4BD1-B372-357F31E0D14B}" type="datetimeFigureOut">
              <a:rPr lang="en-US" smtClean="0"/>
              <a:t>7/14/2019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191454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540CD-2E70-4BD1-B372-357F31E0D14B}" type="datetimeFigureOut">
              <a:rPr lang="en-US" smtClean="0"/>
              <a:t>7/14/2019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78868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540CD-2E70-4BD1-B372-357F31E0D14B}" type="datetimeFigureOut">
              <a:rPr lang="en-US" smtClean="0"/>
              <a:t>7/14/2019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320519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4540CD-2E70-4BD1-B372-357F31E0D14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50685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4540CD-2E70-4BD1-B372-357F31E0D14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C4980-75C9-47A5-82D3-5B8523A01F12}" type="slidenum">
              <a:rPr lang="en-US" smtClean="0"/>
              <a:t>‹#›</a:t>
            </a:fld>
            <a:endParaRPr lang="en-US"/>
          </a:p>
        </p:txBody>
      </p:sp>
    </p:spTree>
    <p:extLst>
      <p:ext uri="{BB962C8B-B14F-4D97-AF65-F5344CB8AC3E}">
        <p14:creationId xmlns:p14="http://schemas.microsoft.com/office/powerpoint/2010/main" val="401095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540CD-2E70-4BD1-B372-357F31E0D14B}" type="datetimeFigureOut">
              <a:rPr lang="en-US" smtClean="0"/>
              <a:t>7/14/2019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C4980-75C9-47A5-82D3-5B8523A01F12}" type="slidenum">
              <a:rPr lang="en-US" smtClean="0"/>
              <a:t>‹#›</a:t>
            </a:fld>
            <a:endParaRPr lang="en-US"/>
          </a:p>
        </p:txBody>
      </p:sp>
    </p:spTree>
    <p:extLst>
      <p:ext uri="{BB962C8B-B14F-4D97-AF65-F5344CB8AC3E}">
        <p14:creationId xmlns:p14="http://schemas.microsoft.com/office/powerpoint/2010/main" val="3374461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creativecommons.org/licenses/by-nc/4.0/"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Bias%E2%80%93variance_tradeoff" TargetMode="External"/><Relationship Id="rId2" Type="http://schemas.openxmlformats.org/officeDocument/2006/relationships/hyperlink" Target="https://machinelearningmastery.com/gentle-introduction-to-the-bias-variance-trade-off-in-machine-learning/" TargetMode="External"/><Relationship Id="rId1" Type="http://schemas.openxmlformats.org/officeDocument/2006/relationships/slideLayout" Target="../slideLayouts/slideLayout2.xml"/><Relationship Id="rId5" Type="http://schemas.openxmlformats.org/officeDocument/2006/relationships/hyperlink" Target="https://www.youtube.com/watch?v=EuBBz3bI-aA" TargetMode="External"/><Relationship Id="rId4" Type="http://schemas.openxmlformats.org/officeDocument/2006/relationships/hyperlink" Target="http://scott.fortmann-roe.com/docs/BiasVarianc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6824" y="1389583"/>
            <a:ext cx="8915399" cy="1049061"/>
          </a:xfrm>
        </p:spPr>
        <p:txBody>
          <a:bodyPr/>
          <a:lstStyle/>
          <a:p>
            <a:pPr algn="ctr"/>
            <a:r>
              <a:rPr lang="en-US" dirty="0" smtClean="0"/>
              <a:t>Machine Learning</a:t>
            </a:r>
            <a:endParaRPr lang="en-US" dirty="0"/>
          </a:p>
        </p:txBody>
      </p:sp>
      <p:sp>
        <p:nvSpPr>
          <p:cNvPr id="4" name="TextBox 3"/>
          <p:cNvSpPr txBox="1"/>
          <p:nvPr/>
        </p:nvSpPr>
        <p:spPr>
          <a:xfrm>
            <a:off x="4799870" y="4861341"/>
            <a:ext cx="3129303" cy="369332"/>
          </a:xfrm>
          <a:prstGeom prst="rect">
            <a:avLst/>
          </a:prstGeom>
          <a:noFill/>
        </p:spPr>
        <p:txBody>
          <a:bodyPr wrap="square" rtlCol="0">
            <a:spAutoFit/>
          </a:bodyPr>
          <a:lstStyle/>
          <a:p>
            <a:pPr algn="ctr"/>
            <a:r>
              <a:rPr lang="en-US" dirty="0" smtClean="0"/>
              <a:t>CS 3104 Fall 2019</a:t>
            </a:r>
            <a:endParaRPr lang="en-US" dirty="0"/>
          </a:p>
        </p:txBody>
      </p:sp>
      <p:sp>
        <p:nvSpPr>
          <p:cNvPr id="5" name="Title 1"/>
          <p:cNvSpPr txBox="1">
            <a:spLocks/>
          </p:cNvSpPr>
          <p:nvPr/>
        </p:nvSpPr>
        <p:spPr>
          <a:xfrm>
            <a:off x="1906823" y="2677131"/>
            <a:ext cx="8915399" cy="1049061"/>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t>Regression </a:t>
            </a:r>
            <a:r>
              <a:rPr lang="en-US" sz="3600" dirty="0" smtClean="0"/>
              <a:t>– Bias</a:t>
            </a:r>
            <a:r>
              <a:rPr lang="en-US" sz="3600" smtClean="0"/>
              <a:t>, Variance and </a:t>
            </a:r>
            <a:r>
              <a:rPr lang="en-US" sz="3600" dirty="0" smtClean="0"/>
              <a:t>Irreducible Error</a:t>
            </a:r>
            <a:endParaRPr lang="en-US" sz="3600" dirty="0"/>
          </a:p>
        </p:txBody>
      </p:sp>
      <p:sp>
        <p:nvSpPr>
          <p:cNvPr id="8" name="AutoShape 2" descr="Creative Commons License">
            <a:hlinkClick r:id="rId2"/>
          </p:cNvPr>
          <p:cNvSpPr>
            <a:spLocks noChangeAspect="1" noChangeArrowheads="1"/>
          </p:cNvSpPr>
          <p:nvPr/>
        </p:nvSpPr>
        <p:spPr bwMode="auto">
          <a:xfrm>
            <a:off x="538397" y="376152"/>
            <a:ext cx="283453"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Creative Commons License">
            <a:hlinkClick r:id="rId2"/>
          </p:cNvPr>
          <p:cNvSpPr>
            <a:spLocks noChangeAspect="1" noChangeArrowheads="1"/>
          </p:cNvSpPr>
          <p:nvPr/>
        </p:nvSpPr>
        <p:spPr bwMode="auto">
          <a:xfrm>
            <a:off x="155575" y="-419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3"/>
          <p:cNvSpPr>
            <a:spLocks noChangeArrowheads="1"/>
          </p:cNvSpPr>
          <p:nvPr/>
        </p:nvSpPr>
        <p:spPr bwMode="auto">
          <a:xfrm>
            <a:off x="1253175" y="56052"/>
            <a:ext cx="102226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Machine Learning Introduction to Machine Learning</a:t>
            </a:r>
            <a:r>
              <a:rPr kumimoji="0" lang="en-US" altLang="en-US" sz="1200" b="0" i="0" u="none" strike="noStrike" cap="none" normalizeH="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smtClean="0">
                <a:ln>
                  <a:noFill/>
                </a:ln>
                <a:solidFill>
                  <a:schemeClr val="tx1"/>
                </a:solidFill>
                <a:effectLst/>
                <a:latin typeface="Arial" panose="020B0604020202020204" pitchFamily="34" charset="0"/>
              </a:rPr>
              <a:t>by Kumar </a:t>
            </a:r>
            <a:r>
              <a:rPr kumimoji="0" lang="en-US" altLang="en-US" sz="1200" b="0" i="0" u="none" strike="noStrike" cap="none" normalizeH="0" baseline="0" dirty="0" err="1" smtClean="0">
                <a:ln>
                  <a:noFill/>
                </a:ln>
                <a:solidFill>
                  <a:schemeClr val="tx1"/>
                </a:solidFill>
                <a:effectLst/>
                <a:latin typeface="Arial" panose="020B0604020202020204" pitchFamily="34" charset="0"/>
              </a:rPr>
              <a:t>Anurupam</a:t>
            </a:r>
            <a:r>
              <a:rPr kumimoji="0" lang="en-US" altLang="en-US" sz="1200" b="0" i="0" u="none" strike="noStrike" cap="none" normalizeH="0" baseline="0" dirty="0" smtClean="0">
                <a:ln>
                  <a:noFill/>
                </a:ln>
                <a:solidFill>
                  <a:schemeClr val="tx1"/>
                </a:solidFill>
                <a:effectLst/>
                <a:latin typeface="Arial" panose="020B0604020202020204" pitchFamily="34" charset="0"/>
              </a:rPr>
              <a:t> is licensed under a </a:t>
            </a:r>
            <a:r>
              <a:rPr kumimoji="0" lang="en-US" altLang="en-US" sz="1200" b="0" i="0" u="none" strike="noStrike" cap="none" normalizeH="0" baseline="0" dirty="0" smtClean="0">
                <a:ln>
                  <a:noFill/>
                </a:ln>
                <a:solidFill>
                  <a:schemeClr val="tx1"/>
                </a:solidFill>
                <a:effectLst/>
                <a:latin typeface="Arial" panose="020B0604020202020204" pitchFamily="34" charset="0"/>
                <a:hlinkClick r:id="rId2"/>
              </a:rPr>
              <a:t>Creative Commons Attribution-4.0 International License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p:txBody>
      </p:sp>
      <p:pic>
        <p:nvPicPr>
          <p:cNvPr id="9" name="Picture 4"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4" y="35249"/>
            <a:ext cx="1097501" cy="386621"/>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p:nvPr>
        </p:nvSpPr>
        <p:spPr>
          <a:xfrm>
            <a:off x="1792521" y="5562258"/>
            <a:ext cx="9144000" cy="803564"/>
          </a:xfrm>
        </p:spPr>
        <p:txBody>
          <a:bodyPr/>
          <a:lstStyle/>
          <a:p>
            <a:pPr algn="ctr"/>
            <a:r>
              <a:rPr lang="en-US" b="1" dirty="0" smtClean="0"/>
              <a:t>Lecture Slides by Kumar </a:t>
            </a:r>
            <a:r>
              <a:rPr lang="en-US" b="1" dirty="0" err="1" smtClean="0"/>
              <a:t>Anurupam</a:t>
            </a:r>
            <a:endParaRPr lang="en-US" b="1" dirty="0"/>
          </a:p>
        </p:txBody>
      </p:sp>
    </p:spTree>
    <p:extLst>
      <p:ext uri="{BB962C8B-B14F-4D97-AF65-F5344CB8AC3E}">
        <p14:creationId xmlns:p14="http://schemas.microsoft.com/office/powerpoint/2010/main" val="184225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Decomposition of squared error proof:</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2757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Irreducible, variance and bias error are the common errors possible in the linear regression model.</a:t>
            </a:r>
          </a:p>
          <a:p>
            <a:r>
              <a:rPr lang="en-US" dirty="0" smtClean="0"/>
              <a:t>According to the kind of model used the tradeoff between the bias and variance is decided.</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3081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smtClean="0"/>
              <a:t>1] </a:t>
            </a:r>
            <a:r>
              <a:rPr lang="en-US" dirty="0">
                <a:hlinkClick r:id="rId2"/>
              </a:rPr>
              <a:t>https://machinelearningmastery.com/gentle-introduction-to-the-bias-variance-trade-off-in-machine-learning</a:t>
            </a:r>
            <a:r>
              <a:rPr lang="en-US" dirty="0" smtClean="0">
                <a:hlinkClick r:id="rId2"/>
              </a:rPr>
              <a:t>/</a:t>
            </a:r>
            <a:r>
              <a:rPr lang="en-US" dirty="0" smtClean="0"/>
              <a:t> </a:t>
            </a:r>
          </a:p>
          <a:p>
            <a:pPr marL="0" indent="0">
              <a:buNone/>
            </a:pPr>
            <a:r>
              <a:rPr lang="en-US" dirty="0"/>
              <a:t>[2] </a:t>
            </a:r>
            <a:r>
              <a:rPr lang="en-US" dirty="0">
                <a:hlinkClick r:id="rId3"/>
              </a:rPr>
              <a:t>https://</a:t>
            </a:r>
            <a:r>
              <a:rPr lang="en-US" dirty="0" smtClean="0">
                <a:hlinkClick r:id="rId3"/>
              </a:rPr>
              <a:t>en.wikipedia.org/wiki/Bias%E2%80%93variance_tradeoff</a:t>
            </a:r>
            <a:r>
              <a:rPr lang="en-US" dirty="0" smtClean="0"/>
              <a:t> </a:t>
            </a:r>
          </a:p>
          <a:p>
            <a:pPr marL="0" indent="0">
              <a:buNone/>
            </a:pPr>
            <a:r>
              <a:rPr lang="en-US" dirty="0" smtClean="0"/>
              <a:t>[3</a:t>
            </a:r>
            <a:r>
              <a:rPr lang="en-US" dirty="0"/>
              <a:t>] </a:t>
            </a:r>
            <a:r>
              <a:rPr lang="en-US" dirty="0">
                <a:hlinkClick r:id="rId4"/>
              </a:rPr>
              <a:t>http://</a:t>
            </a:r>
            <a:r>
              <a:rPr lang="en-US" dirty="0" smtClean="0">
                <a:hlinkClick r:id="rId4"/>
              </a:rPr>
              <a:t>scott.fortmann-roe.com/docs/BiasVariance.html</a:t>
            </a:r>
            <a:endParaRPr lang="en-US" dirty="0" smtClean="0"/>
          </a:p>
          <a:p>
            <a:pPr marL="0" indent="0">
              <a:buNone/>
            </a:pPr>
            <a:r>
              <a:rPr lang="en-US" dirty="0"/>
              <a:t>[4] </a:t>
            </a:r>
            <a:r>
              <a:rPr lang="en-US" dirty="0">
                <a:hlinkClick r:id="rId5"/>
              </a:rPr>
              <a:t>https://</a:t>
            </a:r>
            <a:r>
              <a:rPr lang="en-US" dirty="0" smtClean="0">
                <a:hlinkClick r:id="rId5"/>
              </a:rPr>
              <a:t>www.youtube.com/watch?v=EuBBz3bI-aA</a:t>
            </a:r>
            <a:r>
              <a:rPr lang="en-US" dirty="0" smtClean="0"/>
              <a:t> </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6997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Thanks</a:t>
            </a:r>
            <a:endParaRPr lang="en-US" dirty="0"/>
          </a:p>
        </p:txBody>
      </p:sp>
    </p:spTree>
    <p:extLst>
      <p:ext uri="{BB962C8B-B14F-4D97-AF65-F5344CB8AC3E}">
        <p14:creationId xmlns:p14="http://schemas.microsoft.com/office/powerpoint/2010/main" val="354783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a:t>
            </a:r>
            <a:endParaRPr lang="en-US" dirty="0"/>
          </a:p>
        </p:txBody>
      </p:sp>
      <p:sp>
        <p:nvSpPr>
          <p:cNvPr id="3" name="Content Placeholder 2"/>
          <p:cNvSpPr>
            <a:spLocks noGrp="1"/>
          </p:cNvSpPr>
          <p:nvPr>
            <p:ph idx="1"/>
          </p:nvPr>
        </p:nvSpPr>
        <p:spPr/>
        <p:txBody>
          <a:bodyPr/>
          <a:lstStyle/>
          <a:p>
            <a:pPr marL="0" indent="0">
              <a:buNone/>
            </a:pPr>
            <a:r>
              <a:rPr lang="en-US" dirty="0" smtClean="0"/>
              <a:t>After the completion of today’s session you will be able to:</a:t>
            </a:r>
          </a:p>
          <a:p>
            <a:r>
              <a:rPr lang="en-US" dirty="0" smtClean="0"/>
              <a:t>Explain the different types of error.</a:t>
            </a:r>
          </a:p>
          <a:p>
            <a:r>
              <a:rPr lang="en-US" dirty="0" smtClean="0"/>
              <a:t>Illustrate the relationship between them.</a:t>
            </a:r>
          </a:p>
          <a:p>
            <a:endParaRPr lang="en-US" dirty="0" smtClean="0"/>
          </a:p>
          <a:p>
            <a:endParaRPr lang="en-US" dirty="0" smtClean="0"/>
          </a:p>
          <a:p>
            <a:endParaRPr lang="en-US" dirty="0"/>
          </a:p>
        </p:txBody>
      </p:sp>
    </p:spTree>
    <p:extLst>
      <p:ext uri="{BB962C8B-B14F-4D97-AF65-F5344CB8AC3E}">
        <p14:creationId xmlns:p14="http://schemas.microsoft.com/office/powerpoint/2010/main" val="49748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ML [1]</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goal of any supervised machine learning algorithm is to best estimate the mapping function (f) for the output variable (Y) given the input data (X). </a:t>
            </a:r>
            <a:endParaRPr lang="en-US" dirty="0" smtClean="0"/>
          </a:p>
          <a:p>
            <a:pPr algn="just"/>
            <a:r>
              <a:rPr lang="en-US" dirty="0" smtClean="0"/>
              <a:t>The </a:t>
            </a:r>
            <a:r>
              <a:rPr lang="en-US" dirty="0"/>
              <a:t>mapping function is often called the target function because it is the function that a given supervised machine learning algorithm aims to approximate.</a:t>
            </a:r>
            <a:endParaRPr lang="en-US" dirty="0" smtClean="0"/>
          </a:p>
          <a:p>
            <a:pPr algn="just"/>
            <a:r>
              <a:rPr lang="en-US" dirty="0" smtClean="0"/>
              <a:t>In Machine </a:t>
            </a:r>
            <a:r>
              <a:rPr lang="en-US" dirty="0"/>
              <a:t>L</a:t>
            </a:r>
            <a:r>
              <a:rPr lang="en-US" dirty="0" smtClean="0"/>
              <a:t>earning the Prediction </a:t>
            </a:r>
            <a:r>
              <a:rPr lang="en-US" dirty="0"/>
              <a:t>E</a:t>
            </a:r>
            <a:r>
              <a:rPr lang="en-US" dirty="0" smtClean="0"/>
              <a:t>rror can be categorized as follows:</a:t>
            </a:r>
            <a:endParaRPr lang="en-US" dirty="0"/>
          </a:p>
          <a:p>
            <a:pPr lvl="1" algn="just"/>
            <a:r>
              <a:rPr lang="en-US" dirty="0" smtClean="0"/>
              <a:t>Irreducible Error</a:t>
            </a:r>
          </a:p>
          <a:p>
            <a:pPr lvl="1" algn="just"/>
            <a:r>
              <a:rPr lang="en-US" dirty="0" smtClean="0"/>
              <a:t>Bias Error</a:t>
            </a:r>
          </a:p>
          <a:p>
            <a:pPr lvl="1" algn="just"/>
            <a:r>
              <a:rPr lang="en-US" dirty="0" smtClean="0"/>
              <a:t>Variance Error</a:t>
            </a:r>
            <a:endParaRPr lang="en-US" dirty="0"/>
          </a:p>
        </p:txBody>
      </p:sp>
    </p:spTree>
    <p:extLst>
      <p:ext uri="{BB962C8B-B14F-4D97-AF65-F5344CB8AC3E}">
        <p14:creationId xmlns:p14="http://schemas.microsoft.com/office/powerpoint/2010/main" val="187640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Irreducible Error</a:t>
            </a:r>
            <a:endParaRPr lang="en-US" dirty="0"/>
          </a:p>
        </p:txBody>
      </p:sp>
      <p:sp>
        <p:nvSpPr>
          <p:cNvPr id="3" name="Content Placeholder 2"/>
          <p:cNvSpPr>
            <a:spLocks noGrp="1"/>
          </p:cNvSpPr>
          <p:nvPr>
            <p:ph idx="1"/>
          </p:nvPr>
        </p:nvSpPr>
        <p:spPr/>
        <p:txBody>
          <a:bodyPr/>
          <a:lstStyle/>
          <a:p>
            <a:pPr algn="just"/>
            <a:r>
              <a:rPr lang="en-US" dirty="0"/>
              <a:t>The irreducible error cannot be reduced regardless of what algorithm is used. </a:t>
            </a:r>
            <a:endParaRPr lang="en-US" dirty="0" smtClean="0"/>
          </a:p>
          <a:p>
            <a:pPr algn="just"/>
            <a:r>
              <a:rPr lang="en-US" dirty="0" smtClean="0"/>
              <a:t>It </a:t>
            </a:r>
            <a:r>
              <a:rPr lang="en-US" dirty="0"/>
              <a:t>is the error introduced from the chosen framing of the problem and may be caused by factors like unknown variables that influence the mapping of the input variables to the output variable.</a:t>
            </a:r>
          </a:p>
        </p:txBody>
      </p:sp>
    </p:spTree>
    <p:extLst>
      <p:ext uri="{BB962C8B-B14F-4D97-AF65-F5344CB8AC3E}">
        <p14:creationId xmlns:p14="http://schemas.microsoft.com/office/powerpoint/2010/main" val="287610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Error [2]</a:t>
            </a:r>
            <a:endParaRPr lang="en-US" dirty="0"/>
          </a:p>
        </p:txBody>
      </p:sp>
      <p:sp>
        <p:nvSpPr>
          <p:cNvPr id="3" name="Content Placeholder 2"/>
          <p:cNvSpPr>
            <a:spLocks noGrp="1"/>
          </p:cNvSpPr>
          <p:nvPr>
            <p:ph idx="1"/>
          </p:nvPr>
        </p:nvSpPr>
        <p:spPr>
          <a:xfrm>
            <a:off x="838200" y="1825624"/>
            <a:ext cx="10515600" cy="4353503"/>
          </a:xfrm>
        </p:spPr>
        <p:txBody>
          <a:bodyPr>
            <a:normAutofit fontScale="92500" lnSpcReduction="10000"/>
          </a:bodyPr>
          <a:lstStyle/>
          <a:p>
            <a:pPr algn="just"/>
            <a:r>
              <a:rPr lang="en-US" dirty="0"/>
              <a:t>The </a:t>
            </a:r>
            <a:r>
              <a:rPr lang="en-US" i="1" dirty="0"/>
              <a:t>bias</a:t>
            </a:r>
            <a:r>
              <a:rPr lang="en-US" dirty="0"/>
              <a:t> is an error from erroneous assumptions in the learning algorithm. High bias can cause an algorithm to miss the relevant relations between features and target outputs </a:t>
            </a:r>
            <a:r>
              <a:rPr lang="en-US" dirty="0" smtClean="0"/>
              <a:t>(underfitting).</a:t>
            </a:r>
            <a:endParaRPr lang="en-US" dirty="0"/>
          </a:p>
          <a:p>
            <a:pPr algn="just"/>
            <a:r>
              <a:rPr lang="en-US" dirty="0" smtClean="0"/>
              <a:t>The </a:t>
            </a:r>
            <a:r>
              <a:rPr lang="en-US" dirty="0"/>
              <a:t>error due to bias is taken as the difference between the expected (or average) prediction of our model and the correct value which we are trying to predict</a:t>
            </a:r>
            <a:r>
              <a:rPr lang="en-US" dirty="0" smtClean="0"/>
              <a:t>.</a:t>
            </a:r>
          </a:p>
          <a:p>
            <a:pPr algn="just"/>
            <a:r>
              <a:rPr lang="en-US" dirty="0" smtClean="0">
                <a:solidFill>
                  <a:srgbClr val="0070C0"/>
                </a:solidFill>
                <a:ea typeface="Arial Unicode MS" panose="020B0604020202020204" pitchFamily="34" charset="-128"/>
                <a:cs typeface="Arial Unicode MS" panose="020B0604020202020204" pitchFamily="34" charset="-128"/>
              </a:rPr>
              <a:t>Bias = (E[ŷ] – y)</a:t>
            </a:r>
          </a:p>
          <a:p>
            <a:pPr algn="just"/>
            <a:r>
              <a:rPr lang="en-US" dirty="0"/>
              <a:t>Examples of low-bias machine learning algorithms include: </a:t>
            </a:r>
          </a:p>
          <a:p>
            <a:pPr lvl="1" algn="just"/>
            <a:r>
              <a:rPr lang="en-US" dirty="0" smtClean="0"/>
              <a:t>Decision </a:t>
            </a:r>
            <a:r>
              <a:rPr lang="en-US" dirty="0"/>
              <a:t>Trees, k-Nearest Neighbors and Support Vector Machines.</a:t>
            </a:r>
          </a:p>
          <a:p>
            <a:pPr algn="just"/>
            <a:r>
              <a:rPr lang="en-US" dirty="0"/>
              <a:t>Examples of high-bias machine learning algorithms include: </a:t>
            </a:r>
            <a:endParaRPr lang="en-US" dirty="0" smtClean="0"/>
          </a:p>
          <a:p>
            <a:pPr lvl="1" algn="just"/>
            <a:r>
              <a:rPr lang="en-US" dirty="0" smtClean="0"/>
              <a:t>Linear </a:t>
            </a:r>
            <a:r>
              <a:rPr lang="en-US" dirty="0"/>
              <a:t>Regression, Linear Discriminant Analysis and Logistic Regression.</a:t>
            </a:r>
          </a:p>
          <a:p>
            <a:pPr algn="just"/>
            <a:endParaRPr lang="en-US" dirty="0" smtClean="0">
              <a:ea typeface="Arial Unicode MS" panose="020B0604020202020204" pitchFamily="34" charset="-128"/>
              <a:cs typeface="Arial Unicode MS" panose="020B0604020202020204" pitchFamily="34" charset="-128"/>
            </a:endParaRPr>
          </a:p>
          <a:p>
            <a:pPr algn="just"/>
            <a:endParaRPr lang="en-US" dirty="0"/>
          </a:p>
        </p:txBody>
      </p:sp>
    </p:spTree>
    <p:extLst>
      <p:ext uri="{BB962C8B-B14F-4D97-AF65-F5344CB8AC3E}">
        <p14:creationId xmlns:p14="http://schemas.microsoft.com/office/powerpoint/2010/main" val="50133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Error [4]</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a:t>
            </a:r>
            <a:r>
              <a:rPr lang="en-US" i="1" dirty="0"/>
              <a:t>variance</a:t>
            </a:r>
            <a:r>
              <a:rPr lang="en-US" dirty="0"/>
              <a:t> is an error from sensitivity to small fluctuations in the training set. High variance can cause an algorithm to model the random noise in the training data, rather than the intended outputs (overfitting).</a:t>
            </a:r>
            <a:endParaRPr lang="en-US" altLang="en-US" dirty="0" smtClean="0"/>
          </a:p>
          <a:p>
            <a:pPr algn="just"/>
            <a:r>
              <a:rPr lang="en-US" altLang="en-US" dirty="0" smtClean="0"/>
              <a:t>Error </a:t>
            </a:r>
            <a:r>
              <a:rPr lang="en-US" altLang="en-US" dirty="0"/>
              <a:t>due to Variance: The error due to variance is taken as the variability of a model prediction for a given data </a:t>
            </a:r>
            <a:r>
              <a:rPr lang="en-US" altLang="en-US" dirty="0" smtClean="0"/>
              <a:t>point.</a:t>
            </a:r>
          </a:p>
          <a:p>
            <a:pPr algn="just"/>
            <a:r>
              <a:rPr lang="en-IN" altLang="en-US" dirty="0" err="1" smtClean="0">
                <a:solidFill>
                  <a:srgbClr val="0070C0"/>
                </a:solidFill>
              </a:rPr>
              <a:t>Var</a:t>
            </a:r>
            <a:r>
              <a:rPr lang="en-IN" altLang="en-US" dirty="0" smtClean="0">
                <a:solidFill>
                  <a:srgbClr val="0070C0"/>
                </a:solidFill>
              </a:rPr>
              <a:t> = </a:t>
            </a:r>
            <a:r>
              <a:rPr lang="en-IN" altLang="en-US" dirty="0" err="1">
                <a:solidFill>
                  <a:srgbClr val="0070C0"/>
                </a:solidFill>
              </a:rPr>
              <a:t>V</a:t>
            </a:r>
            <a:r>
              <a:rPr lang="en-IN" altLang="en-US" dirty="0" err="1" smtClean="0">
                <a:solidFill>
                  <a:srgbClr val="0070C0"/>
                </a:solidFill>
              </a:rPr>
              <a:t>ar</a:t>
            </a:r>
            <a:r>
              <a:rPr lang="en-IN" altLang="en-US" dirty="0" smtClean="0">
                <a:solidFill>
                  <a:srgbClr val="0070C0"/>
                </a:solidFill>
              </a:rPr>
              <a:t>(y</a:t>
            </a:r>
            <a:r>
              <a:rPr lang="en-IN" altLang="en-US" dirty="0">
                <a:solidFill>
                  <a:srgbClr val="0070C0"/>
                </a:solidFill>
              </a:rPr>
              <a:t>̂</a:t>
            </a:r>
            <a:r>
              <a:rPr lang="en-IN" altLang="en-US" dirty="0" smtClean="0">
                <a:solidFill>
                  <a:srgbClr val="0070C0"/>
                </a:solidFill>
              </a:rPr>
              <a:t>)</a:t>
            </a:r>
            <a:endParaRPr lang="en-US" altLang="en-US" dirty="0">
              <a:solidFill>
                <a:srgbClr val="0070C0"/>
              </a:solidFill>
            </a:endParaRPr>
          </a:p>
          <a:p>
            <a:pPr algn="just"/>
            <a:r>
              <a:rPr lang="en-US" altLang="en-US" dirty="0"/>
              <a:t>Variance is the amount that the estimate of the target function will change if different training data was used.</a:t>
            </a:r>
          </a:p>
          <a:p>
            <a:pPr algn="just"/>
            <a:r>
              <a:rPr lang="en-US" altLang="en-US" dirty="0" smtClean="0"/>
              <a:t>Examples </a:t>
            </a:r>
            <a:r>
              <a:rPr lang="en-US" altLang="en-US" dirty="0"/>
              <a:t>of low-variance machine learning algorithms include: </a:t>
            </a:r>
            <a:endParaRPr lang="en-US" altLang="en-US" dirty="0" smtClean="0"/>
          </a:p>
          <a:p>
            <a:pPr lvl="1" algn="just"/>
            <a:r>
              <a:rPr lang="en-US" altLang="en-US" dirty="0" smtClean="0"/>
              <a:t>Linear </a:t>
            </a:r>
            <a:r>
              <a:rPr lang="en-US" altLang="en-US" dirty="0"/>
              <a:t>Regression, Linear Discriminant Analysis and Logistic Regression.</a:t>
            </a:r>
          </a:p>
          <a:p>
            <a:pPr algn="just"/>
            <a:r>
              <a:rPr lang="en-US" altLang="en-US" dirty="0" smtClean="0"/>
              <a:t>Examples </a:t>
            </a:r>
            <a:r>
              <a:rPr lang="en-US" altLang="en-US" dirty="0"/>
              <a:t>of high-variance machine learning algorithms include: </a:t>
            </a:r>
            <a:endParaRPr lang="en-US" altLang="en-US" dirty="0" smtClean="0"/>
          </a:p>
          <a:p>
            <a:pPr lvl="1" algn="just"/>
            <a:r>
              <a:rPr lang="en-US" altLang="en-US" dirty="0" smtClean="0"/>
              <a:t>Decision </a:t>
            </a:r>
            <a:r>
              <a:rPr lang="en-US" altLang="en-US" dirty="0"/>
              <a:t>Trees, k-Nearest Neighbors and Support Vector Machines.</a:t>
            </a:r>
          </a:p>
          <a:p>
            <a:pPr algn="just"/>
            <a:endParaRPr lang="en-US" dirty="0"/>
          </a:p>
        </p:txBody>
      </p:sp>
    </p:spTree>
    <p:extLst>
      <p:ext uri="{BB962C8B-B14F-4D97-AF65-F5344CB8AC3E}">
        <p14:creationId xmlns:p14="http://schemas.microsoft.com/office/powerpoint/2010/main" val="350269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6482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Variance Tradeoff</a:t>
            </a:r>
            <a:endParaRPr lang="en-US" dirty="0"/>
          </a:p>
        </p:txBody>
      </p:sp>
      <p:sp>
        <p:nvSpPr>
          <p:cNvPr id="3" name="Content Placeholder 2"/>
          <p:cNvSpPr>
            <a:spLocks noGrp="1"/>
          </p:cNvSpPr>
          <p:nvPr>
            <p:ph idx="1"/>
          </p:nvPr>
        </p:nvSpPr>
        <p:spPr>
          <a:xfrm>
            <a:off x="838200" y="1825624"/>
            <a:ext cx="10515600" cy="4935393"/>
          </a:xfrm>
        </p:spPr>
        <p:txBody>
          <a:bodyPr>
            <a:normAutofit fontScale="92500" lnSpcReduction="20000"/>
          </a:bodyPr>
          <a:lstStyle/>
          <a:p>
            <a:pPr algn="just"/>
            <a:r>
              <a:rPr lang="en-US" dirty="0"/>
              <a:t>The bias-variance tradeoff is a central problem in supervised learning</a:t>
            </a:r>
            <a:r>
              <a:rPr lang="en-US" dirty="0" smtClean="0"/>
              <a:t>.</a:t>
            </a:r>
          </a:p>
          <a:p>
            <a:pPr algn="just"/>
            <a:r>
              <a:rPr lang="en-US" dirty="0" smtClean="0"/>
              <a:t>Ideally</a:t>
            </a:r>
            <a:r>
              <a:rPr lang="en-US" dirty="0"/>
              <a:t>, one wants to choose a model that both accurately captures the regularities in its training data, but also generalizes well to unseen data</a:t>
            </a:r>
            <a:r>
              <a:rPr lang="en-US" dirty="0" smtClean="0"/>
              <a:t>.</a:t>
            </a:r>
          </a:p>
          <a:p>
            <a:pPr algn="just"/>
            <a:r>
              <a:rPr lang="en-US" dirty="0" smtClean="0"/>
              <a:t>Unfortunately</a:t>
            </a:r>
            <a:r>
              <a:rPr lang="en-US" dirty="0"/>
              <a:t>, it is typically impossible to do both simultaneously. </a:t>
            </a:r>
            <a:endParaRPr lang="en-US" dirty="0" smtClean="0"/>
          </a:p>
          <a:p>
            <a:pPr lvl="1" algn="just"/>
            <a:r>
              <a:rPr lang="en-US" dirty="0" smtClean="0"/>
              <a:t>High-variance learning </a:t>
            </a:r>
            <a:r>
              <a:rPr lang="en-US" dirty="0"/>
              <a:t>methods may be able to represent their training set well but are at risk of overfitting to noisy or unrepresentative training data. </a:t>
            </a:r>
            <a:endParaRPr lang="en-US" dirty="0" smtClean="0"/>
          </a:p>
          <a:p>
            <a:pPr lvl="1" algn="just"/>
            <a:r>
              <a:rPr lang="en-US" dirty="0" smtClean="0"/>
              <a:t>In </a:t>
            </a:r>
            <a:r>
              <a:rPr lang="en-US" dirty="0"/>
              <a:t>contrast, algorithms with low variance typically produce simpler models that don't tend to overfit but may </a:t>
            </a:r>
            <a:r>
              <a:rPr lang="en-US" i="1" dirty="0"/>
              <a:t>underfit</a:t>
            </a:r>
            <a:r>
              <a:rPr lang="en-US" dirty="0"/>
              <a:t> their training data, failing to capture important regularities. </a:t>
            </a:r>
            <a:endParaRPr lang="en-US" dirty="0" smtClean="0"/>
          </a:p>
          <a:p>
            <a:pPr lvl="1" algn="just"/>
            <a:r>
              <a:rPr lang="en-US" dirty="0" smtClean="0"/>
              <a:t>Models </a:t>
            </a:r>
            <a:r>
              <a:rPr lang="en-US" dirty="0"/>
              <a:t>with low bias are usually more complex (e.g. higher-order regression polynomials), enabling them to represent the training set more accurately. In the process, however, they may also represent a large noise component in the training set, making their predictions less accurate – despite their added complexity. </a:t>
            </a:r>
            <a:endParaRPr lang="en-US" dirty="0" smtClean="0"/>
          </a:p>
          <a:p>
            <a:pPr lvl="1" algn="just"/>
            <a:r>
              <a:rPr lang="en-US" dirty="0" smtClean="0"/>
              <a:t>In </a:t>
            </a:r>
            <a:r>
              <a:rPr lang="en-US" dirty="0"/>
              <a:t>contrast, models with higher bias tend to be relatively simple (low-order or even linear regression polynomials) but may produce lower variance predictions when applied beyond the training set. </a:t>
            </a:r>
          </a:p>
          <a:p>
            <a:pPr algn="just"/>
            <a:endParaRPr lang="en-US" dirty="0"/>
          </a:p>
        </p:txBody>
      </p:sp>
    </p:spTree>
    <p:extLst>
      <p:ext uri="{BB962C8B-B14F-4D97-AF65-F5344CB8AC3E}">
        <p14:creationId xmlns:p14="http://schemas.microsoft.com/office/powerpoint/2010/main" val="102566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Variance and Expectation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31076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651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Unicode MS</vt:lpstr>
      <vt:lpstr>Arial</vt:lpstr>
      <vt:lpstr>Calibri</vt:lpstr>
      <vt:lpstr>Calibri Light</vt:lpstr>
      <vt:lpstr>Office Theme</vt:lpstr>
      <vt:lpstr>Machine Learning</vt:lpstr>
      <vt:lpstr>Learning Outcome</vt:lpstr>
      <vt:lpstr>Errors in ML [1]</vt:lpstr>
      <vt:lpstr>Irreducible Error</vt:lpstr>
      <vt:lpstr>Bias Error [2]</vt:lpstr>
      <vt:lpstr>Variance Error [4]</vt:lpstr>
      <vt:lpstr>Explanation</vt:lpstr>
      <vt:lpstr>Bias Variance Tradeoff</vt:lpstr>
      <vt:lpstr>Relationship between Variance and Expectation</vt:lpstr>
      <vt:lpstr>Bias-Variance Decomposition of squared error proof:</vt:lpstr>
      <vt:lpstr>Summary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Windows User</dc:creator>
  <cp:lastModifiedBy>Windows User</cp:lastModifiedBy>
  <cp:revision>124</cp:revision>
  <dcterms:created xsi:type="dcterms:W3CDTF">2019-06-14T10:09:28Z</dcterms:created>
  <dcterms:modified xsi:type="dcterms:W3CDTF">2019-07-14T13:23:08Z</dcterms:modified>
</cp:coreProperties>
</file>