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325" r:id="rId4"/>
    <p:sldId id="326" r:id="rId5"/>
    <p:sldId id="327" r:id="rId6"/>
    <p:sldId id="328" r:id="rId7"/>
    <p:sldId id="330" r:id="rId8"/>
    <p:sldId id="323" r:id="rId9"/>
    <p:sldId id="32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D2F9-A3CC-422D-AD4C-C012E0060A7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256F-8DAB-4D03-BBB7-99DEE5EA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C256F-8DAB-4D03-BBB7-99DEE5EA2E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C256F-8DAB-4D03-BBB7-99DEE5EA2E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regularization-in-machine-learning-76441ddcf99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Regression – Regularization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9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Explain the </a:t>
            </a:r>
            <a:r>
              <a:rPr lang="en-US" dirty="0" smtClean="0"/>
              <a:t>concept of regularization.</a:t>
            </a:r>
            <a:endParaRPr lang="en-US" dirty="0" smtClean="0"/>
          </a:p>
          <a:p>
            <a:r>
              <a:rPr lang="en-US" dirty="0" smtClean="0"/>
              <a:t>Illustrate how ridge and lasso regression helps in regularization.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Overfitting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Overfitting is one of a major concern while training our Machine Learning model.</a:t>
            </a:r>
          </a:p>
          <a:p>
            <a:pPr algn="just"/>
            <a:r>
              <a:rPr lang="en-US" dirty="0"/>
              <a:t>The model will have a low accuracy if it is overfitting. This happens because your model is trying too hard to capture the noise in your training dataset. </a:t>
            </a:r>
          </a:p>
          <a:p>
            <a:pPr algn="just"/>
            <a:r>
              <a:rPr lang="en-US" dirty="0"/>
              <a:t>By noise we mean the data points that don’t really represent the true properties of your data, but random chance. </a:t>
            </a:r>
            <a:endParaRPr lang="en-US" dirty="0" smtClean="0"/>
          </a:p>
          <a:p>
            <a:pPr algn="just"/>
            <a:r>
              <a:rPr lang="en-US" dirty="0" smtClean="0"/>
              <a:t>Learning </a:t>
            </a:r>
            <a:r>
              <a:rPr lang="en-US" dirty="0"/>
              <a:t>such data points, makes your model more flexible, at the risk of overfitting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Regularization </a:t>
            </a:r>
            <a:r>
              <a:rPr lang="en-US" dirty="0" smtClean="0"/>
              <a:t>can be an answer to overcome this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18018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This is a form of regression, that constrains/ regularizes or shrinks the coefficient estimates towards zero. </a:t>
            </a:r>
          </a:p>
          <a:p>
            <a:pPr algn="just"/>
            <a:r>
              <a:rPr lang="en-US" b="1" i="1" dirty="0" smtClean="0"/>
              <a:t>This </a:t>
            </a:r>
            <a:r>
              <a:rPr lang="en-US" b="1" i="1" dirty="0"/>
              <a:t>technique discourages learning a more complex or flexible model, so as to avoid the risk of overfitting</a:t>
            </a:r>
            <a:r>
              <a:rPr lang="en-US" b="1" i="1" dirty="0" smtClean="0"/>
              <a:t>.</a:t>
            </a:r>
          </a:p>
          <a:p>
            <a:pPr algn="just"/>
            <a:r>
              <a:rPr lang="en-US" dirty="0"/>
              <a:t>The fitting procedure involves a loss function, known as residual sum of squares or </a:t>
            </a:r>
            <a:r>
              <a:rPr lang="en-US" dirty="0" smtClean="0"/>
              <a:t>RSS or SSE. </a:t>
            </a:r>
            <a:r>
              <a:rPr lang="en-US" dirty="0"/>
              <a:t>The coefficients are chosen, such that they minimize this loss function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0" y="2466107"/>
            <a:ext cx="5389419" cy="23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this will adjust the coefficients based on your training data. If there is noise in the training data, then the estimated coefficients won’t generalize well to the future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where regularization comes in and shrinks or regularizes these learned estimates towards zero.</a:t>
            </a:r>
          </a:p>
          <a:p>
            <a:r>
              <a:rPr lang="en-US" dirty="0"/>
              <a:t>The Ridge Regression can be used to implement regularization.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7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6971"/>
            <a:ext cx="10813473" cy="52124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Ridge regression can be analyzed by the following equation: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Where: </a:t>
            </a:r>
            <a:endParaRPr lang="en-US" dirty="0" smtClean="0"/>
          </a:p>
          <a:p>
            <a:pPr marL="0" indent="0" algn="just">
              <a:buNone/>
            </a:pPr>
            <a:endParaRPr lang="en-US" sz="2900" dirty="0"/>
          </a:p>
          <a:p>
            <a:pPr algn="just"/>
            <a:r>
              <a:rPr lang="en-US" sz="2900" dirty="0">
                <a:solidFill>
                  <a:srgbClr val="0070C0"/>
                </a:solidFill>
              </a:rPr>
              <a:t>             </a:t>
            </a:r>
            <a:r>
              <a:rPr lang="en-US" sz="2900" dirty="0">
                <a:solidFill>
                  <a:srgbClr val="0070C0"/>
                </a:solidFill>
              </a:rPr>
              <a:t>This part of the equation adds a penalty to the traditional least square method</a:t>
            </a:r>
            <a:r>
              <a:rPr lang="en-US" sz="2900" dirty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900" dirty="0" smtClean="0">
              <a:solidFill>
                <a:srgbClr val="0070C0"/>
              </a:solidFill>
            </a:endParaRPr>
          </a:p>
          <a:p>
            <a:pPr algn="just"/>
            <a:r>
              <a:rPr lang="en-US" sz="2900" dirty="0" smtClean="0">
                <a:solidFill>
                  <a:srgbClr val="0070C0"/>
                </a:solidFill>
              </a:rPr>
              <a:t>      determines </a:t>
            </a:r>
            <a:r>
              <a:rPr lang="en-US" sz="2900" dirty="0">
                <a:solidFill>
                  <a:srgbClr val="0070C0"/>
                </a:solidFill>
              </a:rPr>
              <a:t>how severe the penalty is</a:t>
            </a:r>
            <a:r>
              <a:rPr lang="en-US" sz="2900" dirty="0" smtClean="0">
                <a:solidFill>
                  <a:srgbClr val="0070C0"/>
                </a:solidFill>
              </a:rPr>
              <a:t>. Its value lies between 0 to positive infinity.</a:t>
            </a:r>
            <a:endParaRPr lang="en-US" sz="2900" dirty="0">
              <a:solidFill>
                <a:srgbClr val="0070C0"/>
              </a:solidFill>
            </a:endParaRPr>
          </a:p>
          <a:p>
            <a:pPr algn="just"/>
            <a:endParaRPr lang="en-US" i="1" dirty="0"/>
          </a:p>
          <a:p>
            <a:pPr algn="just"/>
            <a:r>
              <a:rPr lang="en-US" dirty="0"/>
              <a:t>The increase in flexibility of a model is represented by increase in its coefficients, and if we want to minimize the above function, then these coefficients need to be small.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how the Ridge regression technique prevents coefficients from rising too high. Also, notice that we shrink the estimated association of each variable with the response, except the intercept </a:t>
            </a:r>
            <a:r>
              <a:rPr lang="en-US" dirty="0" smtClean="0"/>
              <a:t>β0.</a:t>
            </a:r>
          </a:p>
          <a:p>
            <a:pPr algn="just"/>
            <a:r>
              <a:rPr lang="en-US" dirty="0" smtClean="0"/>
              <a:t>Selecting </a:t>
            </a:r>
            <a:r>
              <a:rPr lang="en-US" dirty="0"/>
              <a:t>a good value of λ is critical. Cross validation comes in handy for this purpose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coefficient estimates produced by this method are </a:t>
            </a:r>
            <a:r>
              <a:rPr lang="en-US" b="1" i="1" dirty="0"/>
              <a:t>also known as the L2 norm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5" y="1869501"/>
            <a:ext cx="2022763" cy="963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24" y="2950297"/>
            <a:ext cx="73342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606" y="3821473"/>
            <a:ext cx="255336" cy="3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</a:t>
            </a:r>
            <a:r>
              <a:rPr lang="en-US" dirty="0" smtClean="0"/>
              <a:t>Regression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971"/>
            <a:ext cx="10515600" cy="521248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lasso</a:t>
            </a:r>
            <a:r>
              <a:rPr lang="en-US" dirty="0" smtClean="0"/>
              <a:t> </a:t>
            </a:r>
            <a:r>
              <a:rPr lang="en-US" dirty="0" smtClean="0"/>
              <a:t>regression can be analyzed by the following equation: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Its </a:t>
            </a:r>
            <a:r>
              <a:rPr lang="en-US" dirty="0"/>
              <a:t>clear that </a:t>
            </a:r>
            <a:r>
              <a:rPr lang="en-US" b="1" i="1" dirty="0"/>
              <a:t>this variation differs from ridge regression only in penalizing the high coefficients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uses |βj|(modulus)instead of squares of β, as its penalty. In statistics, this is</a:t>
            </a:r>
            <a:r>
              <a:rPr lang="en-US" b="1" i="1" dirty="0"/>
              <a:t> known as the L1 norm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21" y="1996354"/>
            <a:ext cx="2442396" cy="10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Regularization can be used to overcome th</a:t>
            </a:r>
            <a:r>
              <a:rPr lang="en-US" dirty="0" smtClean="0"/>
              <a:t>e problem of overfitting.</a:t>
            </a:r>
            <a:endParaRPr lang="en-US" dirty="0" smtClean="0"/>
          </a:p>
          <a:p>
            <a:r>
              <a:rPr lang="en-US" dirty="0" smtClean="0"/>
              <a:t>Penalty can be added and </a:t>
            </a:r>
            <a:r>
              <a:rPr lang="en-US" dirty="0" smtClean="0"/>
              <a:t>with some severity to reduce the problem of overfitting.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towardsdatascience.com/regularization-in-machine-learning-76441ddcf99a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543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</vt:lpstr>
      <vt:lpstr>Learning Outcome</vt:lpstr>
      <vt:lpstr>The Problem of Overfitting [1]</vt:lpstr>
      <vt:lpstr>Regularization</vt:lpstr>
      <vt:lpstr>Regularization – contd…</vt:lpstr>
      <vt:lpstr>Ridge Regression - Regularization</vt:lpstr>
      <vt:lpstr>lasso Regression - Regularization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135</cp:revision>
  <dcterms:created xsi:type="dcterms:W3CDTF">2019-06-14T10:09:28Z</dcterms:created>
  <dcterms:modified xsi:type="dcterms:W3CDTF">2019-07-15T13:27:11Z</dcterms:modified>
</cp:coreProperties>
</file>