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7.wmf" ContentType="image/x-wmf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9C47791-6A03-46D8-9309-B7B9852F570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22/11/19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D88AD4-D995-4AFE-A6C0-317C19AD626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4EB53C6-BBCB-4E02-9AAD-1192750DB10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22/11/19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227F67-D0F4-4AF2-B444-1130093C0AF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AULhNrnuL4" TargetMode="External"/><Relationship Id="rId2" Type="http://schemas.openxmlformats.org/officeDocument/2006/relationships/hyperlink" Target="https://www.youtube.com/watch?v=zAULhNrnuL4" TargetMode="External"/><Relationship Id="rId3" Type="http://schemas.openxmlformats.org/officeDocument/2006/relationships/hyperlink" Target="https://brilliant.org/wiki/multivariate-regression/" TargetMode="External"/><Relationship Id="rId4" Type="http://schemas.openxmlformats.org/officeDocument/2006/relationships/hyperlink" Target="https://brilliant.org/wiki/multivariate-regression/" TargetMode="External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906920" y="1389600"/>
            <a:ext cx="8915040" cy="1048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792440" y="5562360"/>
            <a:ext cx="9143640" cy="80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Lecture Slides by Kumar Anurupam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799880" y="4861440"/>
            <a:ext cx="312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CS 3104 Fall 2019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906920" y="2676960"/>
            <a:ext cx="89150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262626"/>
                </a:solidFill>
                <a:latin typeface="Calibri Light"/>
              </a:rPr>
              <a:t>Logistic Regression - II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538560" y="376200"/>
            <a:ext cx="282960" cy="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1253160" y="-33480"/>
            <a:ext cx="1022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Machine Learning Introduction to Machine Learning by Kumar Anurupam is licensed under a </a:t>
            </a:r>
            <a:r>
              <a:rPr b="0" lang="en-IN" sz="1200" spc="-1" strike="noStrike">
                <a:solidFill>
                  <a:srgbClr val="0563c1"/>
                </a:solidFill>
                <a:latin typeface="Arial"/>
                <a:hlinkClick r:id="rId1"/>
              </a:rPr>
              <a:t>Creative Commons Attribution-4.0 International License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55520" y="-419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4" descr=""/>
          <p:cNvPicPr/>
          <p:nvPr/>
        </p:nvPicPr>
        <p:blipFill>
          <a:blip r:embed="rId2"/>
          <a:stretch/>
        </p:blipFill>
        <p:spPr>
          <a:xfrm>
            <a:off x="41400" y="35280"/>
            <a:ext cx="1097280" cy="38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Comparing the linear and logistic regression model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Content Placeholder 3" descr=""/>
          <p:cNvPicPr/>
          <p:nvPr/>
        </p:nvPicPr>
        <p:blipFill>
          <a:blip r:embed="rId1"/>
          <a:stretch/>
        </p:blipFill>
        <p:spPr>
          <a:xfrm>
            <a:off x="2575440" y="1570320"/>
            <a:ext cx="7221240" cy="5184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Multivariate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method used to measure the degree at which more than one independent variable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predictors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and more than one dependent variable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responses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are linearly related.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method is broadly used to predict the behavior of the response variables associated to changes in the predictor variables, once a desired degree of relation has been established.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[1]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www.youtube.com/watch?v=zAULhNrnuL4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[2]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https://brilliant.org/wiki/multivariate-regression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Thanks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Learning Objectives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completion of today’s session you will be able to: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Discuss the need of logistic 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Analyze the formula for logistic 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Problems with the Linear Approach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probabilities are bounded as, 0 ≤ p ≤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range of Hours is observed as, 20 ≤ Hours ≤ 55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probability that a 35 Hours studying student will pass: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 = -1.700 + 0.064 * 35 = 0.54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probability that a 25 Hours studying student will pass: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 = -1.700 + 0.064 * 25 = -0.09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probability that a 45 Hours studying student will pass: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 = -1.700 + 0.064 * 45 = 1.20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105520" y="4237920"/>
            <a:ext cx="294084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(Incorrect Outcome)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105520" y="5083920"/>
            <a:ext cx="29408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(Incorrect Outcome)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3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4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Fixing the approach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know that p = f(Hours), but it is not working here.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f(Hours) must satisfy two criteria's: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must always be positive, and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must be less than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how can we achieve both the constraints?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Fixing the approach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70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how can we achieve both the constraints?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must always be positive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must be less than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above formula can be rewritten as: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548235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548235"/>
                </a:solidFill>
                <a:latin typeface="Calibri"/>
              </a:rPr>
              <a:t>=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806200" y="2756160"/>
            <a:ext cx="586008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 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806200" y="2756160"/>
            <a:ext cx="5860080" cy="574560"/>
          </a:xfrm>
          <a:prstGeom prst="rect">
            <a:avLst/>
          </a:prstGeom>
          <a:blipFill rotWithShape="0">
            <a:blip r:embed="rId1"/>
            <a:stretch>
              <a:fillRect l="0" t="-17002" r="0" b="-1378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806200" y="3891960"/>
            <a:ext cx="7107840" cy="10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2806200" y="3891960"/>
            <a:ext cx="7107840" cy="1032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3"/>
          <a:stretch/>
        </p:blipFill>
        <p:spPr>
          <a:xfrm>
            <a:off x="6624000" y="2719800"/>
            <a:ext cx="1666440" cy="323640"/>
          </a:xfrm>
          <a:prstGeom prst="rect">
            <a:avLst/>
          </a:prstGeom>
          <a:ln>
            <a:noFill/>
          </a:ln>
        </p:spPr>
      </p:pic>
      <p:pic>
        <p:nvPicPr>
          <p:cNvPr id="105" name="Picture 9" descr=""/>
          <p:cNvPicPr/>
          <p:nvPr/>
        </p:nvPicPr>
        <p:blipFill>
          <a:blip r:embed="rId4"/>
          <a:stretch/>
        </p:blipFill>
        <p:spPr>
          <a:xfrm>
            <a:off x="6896520" y="3765600"/>
            <a:ext cx="1399680" cy="371160"/>
          </a:xfrm>
          <a:prstGeom prst="rect">
            <a:avLst/>
          </a:prstGeom>
          <a:ln>
            <a:noFill/>
          </a:ln>
        </p:spPr>
      </p:pic>
      <p:sp>
        <p:nvSpPr>
          <p:cNvPr id="106" name="Line 7"/>
          <p:cNvSpPr/>
          <p:nvPr/>
        </p:nvSpPr>
        <p:spPr>
          <a:xfrm flipV="1">
            <a:off x="6623640" y="4136760"/>
            <a:ext cx="2043000" cy="9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7" name="Picture 14" descr=""/>
          <p:cNvPicPr/>
          <p:nvPr/>
        </p:nvPicPr>
        <p:blipFill>
          <a:blip r:embed="rId5"/>
          <a:stretch/>
        </p:blipFill>
        <p:spPr>
          <a:xfrm>
            <a:off x="6624000" y="4281120"/>
            <a:ext cx="1945440" cy="55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Logistic model plot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aims to: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probability of an event occurring depending on the values of the independent variables, which can be categorical or numerical.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Estimate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probability that an event occurs for a randomly selected observation versus the probability that the event does not occur.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Predict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effect of a series of variables on a binary response variable.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1" i="1" lang="en-US" sz="2800" spc="-1" strike="noStrike" u="sng">
                <a:solidFill>
                  <a:srgbClr val="ffc000"/>
                </a:solidFill>
                <a:uFillTx/>
                <a:latin typeface="Calibri"/>
              </a:rPr>
              <a:t>Classify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observations by estimating the probability that an observation is in a particular category.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Logistic Regression – contd…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82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Logistic Regression is based on the concept of “Odds Ratio”.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 the estimates of effect are quantified by odds ratio rather than means.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Odds Vs Probability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65360" y="3835440"/>
            <a:ext cx="6781680" cy="2806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Equation for 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equation for logistic regression can be represented 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48235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548235"/>
                </a:solidFill>
                <a:latin typeface="Calibri"/>
              </a:rPr>
              <a:t>=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us represent:  as </a:t>
            </a:r>
            <a:r>
              <a:rPr b="0" lang="en-US" sz="2800" spc="-1" strike="noStrike">
                <a:solidFill>
                  <a:srgbClr val="548235"/>
                </a:solidFill>
                <a:latin typeface="Calibri"/>
              </a:rPr>
              <a:t>y*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Therefore, </a:t>
            </a:r>
            <a:r>
              <a:rPr b="0" lang="en-US" sz="3200" spc="-1" strike="noStrike">
                <a:solidFill>
                  <a:srgbClr val="548235"/>
                </a:solidFill>
                <a:latin typeface="Calibri"/>
              </a:rPr>
              <a:t>y* =  =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mbria Math"/>
              </a:rPr>
              <a:t>Then, </a:t>
            </a:r>
            <a:r>
              <a:rPr b="1" lang="en-US" sz="3200" spc="-1" strike="noStrike">
                <a:solidFill>
                  <a:srgbClr val="7030a0"/>
                </a:solidFill>
                <a:latin typeface="Calibri"/>
                <a:ea typeface="Cambria Math"/>
              </a:rPr>
              <a:t>p =  =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Application>LibreOffice/6.0.6.2$Linux_X86_64 LibreOffice_project/00m0$Build-2</Application>
  <Words>484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2019-07-22T13:01:04Z</dcterms:created>
  <dc:creator>Windows User</dc:creator>
  <dc:description/>
  <dc:language>en-IN</dc:language>
  <cp:lastModifiedBy/>
  <dcterms:modified xsi:type="dcterms:W3CDTF">2019-11-22T23:24:01Z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