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57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0" r:id="rId15"/>
    <p:sldId id="299" r:id="rId16"/>
    <p:sldId id="26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5A90-7AE8-498D-BB9D-D66EE4951DBA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30329-2FA9-4525-A8D5-5C90F03B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5CD8-674E-4167-A95B-5B25991B94E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cipal_component_analysis" TargetMode="External"/><Relationship Id="rId2" Type="http://schemas.openxmlformats.org/officeDocument/2006/relationships/hyperlink" Target="https://www.geeksforgeeks.org/dimensionality-reduc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Dimensionality Reduction – Feature Selection and </a:t>
            </a:r>
            <a:r>
              <a:rPr lang="en-US" sz="3600" dirty="0" smtClean="0"/>
              <a:t>Introduction to PCA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Elimination </a:t>
            </a:r>
            <a:r>
              <a:rPr lang="en-US" altLang="en-US" sz="2800"/>
              <a:t>(wrapper)</a:t>
            </a:r>
          </a:p>
        </p:txBody>
      </p:sp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484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Oval 5"/>
          <p:cNvSpPr>
            <a:spLocks noChangeArrowheads="1"/>
          </p:cNvSpPr>
          <p:nvPr/>
        </p:nvSpPr>
        <p:spPr bwMode="auto">
          <a:xfrm>
            <a:off x="7664450" y="284162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8" name="Oval 6"/>
          <p:cNvSpPr>
            <a:spLocks noChangeArrowheads="1"/>
          </p:cNvSpPr>
          <p:nvPr/>
        </p:nvSpPr>
        <p:spPr bwMode="auto">
          <a:xfrm>
            <a:off x="6370638" y="37338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9" name="Oval 7"/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0" name="Oval 8"/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>
            <a:off x="4289425" y="4865688"/>
            <a:ext cx="1462088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 flipH="1" flipV="1">
            <a:off x="6235701" y="2443164"/>
            <a:ext cx="160337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H="1">
            <a:off x="6043613" y="4878388"/>
            <a:ext cx="487362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>
            <a:off x="6224588" y="4856163"/>
            <a:ext cx="1543050" cy="417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 flipV="1">
            <a:off x="6783388" y="3062289"/>
            <a:ext cx="1008062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4348163" y="3073401"/>
            <a:ext cx="2063750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V="1">
            <a:off x="5427663" y="3952876"/>
            <a:ext cx="1046162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 flipH="1">
            <a:off x="5559426" y="3976689"/>
            <a:ext cx="2138363" cy="642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69" name="Line 17"/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70" name="Line 18"/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371" name="Text Box 19"/>
          <p:cNvSpPr txBox="1">
            <a:spLocks noChangeArrowheads="1"/>
          </p:cNvSpPr>
          <p:nvPr/>
        </p:nvSpPr>
        <p:spPr bwMode="auto">
          <a:xfrm>
            <a:off x="2424113" y="2347913"/>
            <a:ext cx="723900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n-2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</a:t>
            </a: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4372" name="Text Box 20"/>
          <p:cNvSpPr txBox="1">
            <a:spLocks noChangeArrowheads="1"/>
          </p:cNvSpPr>
          <p:nvPr/>
        </p:nvSpPr>
        <p:spPr bwMode="auto">
          <a:xfrm>
            <a:off x="2521249" y="2900363"/>
            <a:ext cx="4616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484373" name="AutoShape 21"/>
          <p:cNvSpPr>
            <a:spLocks noChangeArrowheads="1"/>
          </p:cNvSpPr>
          <p:nvPr/>
        </p:nvSpPr>
        <p:spPr bwMode="auto">
          <a:xfrm rot="16200000">
            <a:off x="5585620" y="5461795"/>
            <a:ext cx="773113" cy="1165225"/>
          </a:xfrm>
          <a:prstGeom prst="homePlat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en-US"/>
              <a:t>Start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2146300" y="1463675"/>
            <a:ext cx="5904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anose="020B0604020202020204" pitchFamily="34" charset="0"/>
              </a:rPr>
              <a:t>Also referred to as SBS: Sequential Backward Selection</a:t>
            </a:r>
          </a:p>
        </p:txBody>
      </p:sp>
    </p:spTree>
    <p:extLst>
      <p:ext uri="{BB962C8B-B14F-4D97-AF65-F5344CB8AC3E}">
        <p14:creationId xmlns:p14="http://schemas.microsoft.com/office/powerpoint/2010/main" val="3696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0"/>
            <a:ext cx="8088313" cy="1143000"/>
          </a:xfrm>
        </p:spPr>
        <p:txBody>
          <a:bodyPr/>
          <a:lstStyle/>
          <a:p>
            <a:r>
              <a:rPr lang="en-US" altLang="en-US"/>
              <a:t>Backward Elimination </a:t>
            </a:r>
            <a:r>
              <a:rPr lang="en-US" altLang="en-US" sz="2800"/>
              <a:t>(embedded)</a:t>
            </a:r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396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7664450" y="284162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6370638" y="37338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Oval 7"/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Oval 8"/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4289425" y="4865688"/>
            <a:ext cx="1462088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 flipH="1" flipV="1">
            <a:off x="6235701" y="2443164"/>
            <a:ext cx="160337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 flipH="1">
            <a:off x="6043613" y="4878388"/>
            <a:ext cx="487362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 flipH="1">
            <a:off x="6224588" y="4856163"/>
            <a:ext cx="1543050" cy="417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 flipV="1">
            <a:off x="6783388" y="3062289"/>
            <a:ext cx="1008062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4348163" y="3073401"/>
            <a:ext cx="2063750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 flipV="1">
            <a:off x="5427663" y="3952876"/>
            <a:ext cx="1046162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>
            <a:off x="5559426" y="3976689"/>
            <a:ext cx="2138363" cy="642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2521249" y="2900363"/>
            <a:ext cx="4616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396309" name="AutoShape 21"/>
          <p:cNvSpPr>
            <a:spLocks noChangeArrowheads="1"/>
          </p:cNvSpPr>
          <p:nvPr/>
        </p:nvSpPr>
        <p:spPr bwMode="auto">
          <a:xfrm rot="16200000">
            <a:off x="5585620" y="5461795"/>
            <a:ext cx="773113" cy="1165225"/>
          </a:xfrm>
          <a:prstGeom prst="homePlat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altLang="en-US"/>
              <a:t>Start</a:t>
            </a:r>
          </a:p>
        </p:txBody>
      </p:sp>
      <p:grpSp>
        <p:nvGrpSpPr>
          <p:cNvPr id="396337" name="Group 49"/>
          <p:cNvGrpSpPr>
            <a:grpSpLocks/>
          </p:cNvGrpSpPr>
          <p:nvPr/>
        </p:nvGrpSpPr>
        <p:grpSpPr bwMode="auto">
          <a:xfrm>
            <a:off x="2813051" y="2127251"/>
            <a:ext cx="6602413" cy="3457575"/>
            <a:chOff x="783" y="1340"/>
            <a:chExt cx="4159" cy="2178"/>
          </a:xfrm>
        </p:grpSpPr>
        <p:graphicFrame>
          <p:nvGraphicFramePr>
            <p:cNvPr id="396327" name="Object 39"/>
            <p:cNvGraphicFramePr>
              <a:graphicFrameLocks noChangeAspect="1"/>
            </p:cNvGraphicFramePr>
            <p:nvPr/>
          </p:nvGraphicFramePr>
          <p:xfrm>
            <a:off x="783" y="1340"/>
            <a:ext cx="4159" cy="2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Bitmap Image" r:id="rId5" imgW="6601746" imgH="3457143" progId="Paint.Picture">
                    <p:embed/>
                  </p:oleObj>
                </mc:Choice>
                <mc:Fallback>
                  <p:oleObj name="Bitmap Image" r:id="rId5" imgW="6601746" imgH="3457143" progId="Paint.Picture">
                    <p:embed/>
                    <p:pic>
                      <p:nvPicPr>
                        <p:cNvPr id="3963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340"/>
                          <a:ext cx="4159" cy="2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28" name="Oval 40"/>
            <p:cNvSpPr>
              <a:spLocks noChangeArrowheads="1"/>
            </p:cNvSpPr>
            <p:nvPr/>
          </p:nvSpPr>
          <p:spPr bwMode="auto">
            <a:xfrm>
              <a:off x="2640" y="140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9" name="Oval 41"/>
            <p:cNvSpPr>
              <a:spLocks noChangeArrowheads="1"/>
            </p:cNvSpPr>
            <p:nvPr/>
          </p:nvSpPr>
          <p:spPr bwMode="auto">
            <a:xfrm>
              <a:off x="3835" y="178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0" name="Oval 42"/>
            <p:cNvSpPr>
              <a:spLocks noChangeArrowheads="1"/>
            </p:cNvSpPr>
            <p:nvPr/>
          </p:nvSpPr>
          <p:spPr bwMode="auto">
            <a:xfrm>
              <a:off x="3020" y="2348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1" name="Oval 43"/>
            <p:cNvSpPr>
              <a:spLocks noChangeArrowheads="1"/>
            </p:cNvSpPr>
            <p:nvPr/>
          </p:nvSpPr>
          <p:spPr bwMode="auto">
            <a:xfrm>
              <a:off x="2273" y="291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2" name="Oval 44"/>
            <p:cNvSpPr>
              <a:spLocks noChangeArrowheads="1"/>
            </p:cNvSpPr>
            <p:nvPr/>
          </p:nvSpPr>
          <p:spPr bwMode="auto">
            <a:xfrm>
              <a:off x="2624" y="3297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3" name="Line 45"/>
            <p:cNvSpPr>
              <a:spLocks noChangeShapeType="1"/>
            </p:cNvSpPr>
            <p:nvPr/>
          </p:nvSpPr>
          <p:spPr bwMode="auto">
            <a:xfrm flipH="1" flipV="1">
              <a:off x="2935" y="1535"/>
              <a:ext cx="101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334" name="Line 46"/>
            <p:cNvSpPr>
              <a:spLocks noChangeShapeType="1"/>
            </p:cNvSpPr>
            <p:nvPr/>
          </p:nvSpPr>
          <p:spPr bwMode="auto">
            <a:xfrm flipV="1">
              <a:off x="3280" y="1925"/>
              <a:ext cx="635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335" name="Line 47"/>
            <p:cNvSpPr>
              <a:spLocks noChangeShapeType="1"/>
            </p:cNvSpPr>
            <p:nvPr/>
          </p:nvSpPr>
          <p:spPr bwMode="auto">
            <a:xfrm flipV="1">
              <a:off x="2426" y="2486"/>
              <a:ext cx="659" cy="4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336" name="Line 48"/>
            <p:cNvSpPr>
              <a:spLocks noChangeShapeType="1"/>
            </p:cNvSpPr>
            <p:nvPr/>
          </p:nvSpPr>
          <p:spPr bwMode="auto">
            <a:xfrm flipH="1" flipV="1">
              <a:off x="2486" y="3063"/>
              <a:ext cx="187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424113" y="2347913"/>
            <a:ext cx="723900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n-2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</a:t>
            </a: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methods used for dimensionality reduction include:</a:t>
            </a:r>
          </a:p>
          <a:p>
            <a:pPr lvl="1"/>
            <a:r>
              <a:rPr lang="en-US" b="1" dirty="0"/>
              <a:t>Principal Component Analysis (PCA)</a:t>
            </a:r>
          </a:p>
          <a:p>
            <a:pPr lvl="1"/>
            <a:r>
              <a:rPr lang="en-US" dirty="0"/>
              <a:t>Linear Discriminant Analysis (LDA)</a:t>
            </a:r>
          </a:p>
          <a:p>
            <a:pPr lvl="1"/>
            <a:r>
              <a:rPr lang="en-US" dirty="0"/>
              <a:t>Generalized Discriminant Analysis (GDA)</a:t>
            </a:r>
          </a:p>
          <a:p>
            <a:r>
              <a:rPr lang="en-US" dirty="0"/>
              <a:t>Dimensionality reduction may be both linear or non-linear, depending upon the method used.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1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method was introduced by Karl Pearson. </a:t>
            </a:r>
            <a:endParaRPr lang="en-US" dirty="0" smtClean="0"/>
          </a:p>
          <a:p>
            <a:pPr algn="just"/>
            <a:r>
              <a:rPr lang="en-US" b="1" dirty="0" smtClean="0"/>
              <a:t>Principal </a:t>
            </a:r>
            <a:r>
              <a:rPr lang="en-US" b="1" dirty="0"/>
              <a:t>component analysis</a:t>
            </a:r>
            <a:r>
              <a:rPr lang="en-US" dirty="0"/>
              <a:t> (</a:t>
            </a:r>
            <a:r>
              <a:rPr lang="en-US" b="1" dirty="0"/>
              <a:t>PCA</a:t>
            </a:r>
            <a:r>
              <a:rPr lang="en-US" dirty="0"/>
              <a:t>) is a statistical procedure that uses an orthogonal transformation to convert a set of observations of possibly correlated variables (entities each of which takes on various numerical values) into a set of values of linearly uncorrelated variables called </a:t>
            </a:r>
            <a:r>
              <a:rPr lang="en-US" b="1" dirty="0"/>
              <a:t>principal components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works on a condition that while the data in a higher dimensional space is mapped to data in a lower dimension space, the variance of the data in the lower dimensional space should be maximum.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Compression</a:t>
            </a:r>
          </a:p>
          <a:p>
            <a:r>
              <a:rPr lang="en-US" dirty="0" smtClean="0"/>
              <a:t>Gene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References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[1] </a:t>
            </a:r>
            <a:r>
              <a:rPr lang="en-US" altLang="en-US" sz="2400" dirty="0">
                <a:hlinkClick r:id="rId2"/>
              </a:rPr>
              <a:t>https://www.geeksforgeeks.org/dimensionality-reduction</a:t>
            </a:r>
            <a:r>
              <a:rPr lang="en-US" altLang="en-US" sz="2400" dirty="0" smtClean="0">
                <a:hlinkClick r:id="rId2"/>
              </a:rPr>
              <a:t>/</a:t>
            </a:r>
            <a:r>
              <a:rPr lang="en-US" altLang="en-US" sz="2400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[2] </a:t>
            </a:r>
            <a:r>
              <a:rPr lang="en-US" altLang="en-US" sz="2400" b="1" dirty="0"/>
              <a:t>Feature Extraction, </a:t>
            </a:r>
            <a:r>
              <a:rPr lang="en-US" altLang="en-US" sz="2400" b="1" dirty="0" smtClean="0"/>
              <a:t>Foundations </a:t>
            </a:r>
            <a:r>
              <a:rPr lang="en-US" altLang="en-US" sz="2400" b="1" dirty="0"/>
              <a:t>and </a:t>
            </a:r>
            <a:r>
              <a:rPr lang="en-US" altLang="en-US" sz="2400" b="1" dirty="0" smtClean="0"/>
              <a:t>Applications, </a:t>
            </a:r>
            <a:r>
              <a:rPr lang="en-US" altLang="en-US" sz="2400" dirty="0" smtClean="0"/>
              <a:t>I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Guyon</a:t>
            </a:r>
            <a:r>
              <a:rPr lang="en-US" altLang="en-US" sz="2400" dirty="0"/>
              <a:t> et al, Eds</a:t>
            </a:r>
            <a:r>
              <a:rPr lang="en-US" altLang="en-US" sz="2400" dirty="0" smtClean="0"/>
              <a:t>.</a:t>
            </a:r>
            <a:r>
              <a:rPr lang="en-US" altLang="en-US" sz="2400" dirty="0"/>
              <a:t>	Springer, 2006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/>
              <a:t>[3] </a:t>
            </a:r>
            <a:r>
              <a:rPr lang="en-US" altLang="en-US" sz="2400" dirty="0">
                <a:hlinkClick r:id="rId3"/>
              </a:rPr>
              <a:t>https://</a:t>
            </a:r>
            <a:r>
              <a:rPr lang="en-US" altLang="en-US" sz="2400" dirty="0" smtClean="0">
                <a:hlinkClick r:id="rId3"/>
              </a:rPr>
              <a:t>en.wikipedia.org/wiki/Principal_component_analysis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8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Learning 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Define dimensionality reduction</a:t>
            </a:r>
          </a:p>
          <a:p>
            <a:pPr>
              <a:defRPr/>
            </a:pPr>
            <a:r>
              <a:rPr lang="en-US" altLang="en-US" dirty="0" smtClean="0"/>
              <a:t>Explain the concept of feature selection</a:t>
            </a:r>
          </a:p>
          <a:p>
            <a:pPr>
              <a:defRPr/>
            </a:pPr>
            <a:r>
              <a:rPr lang="en-US" altLang="en-US" dirty="0" smtClean="0"/>
              <a:t>Discuss the importance of PCA</a:t>
            </a:r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0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machine learning classification problems, there are often too many factors on the basis of which the final classification is done. These factors are basically variables called features.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higher the number of features, the harder it gets to visualize the training set and then work on it. Sometimes, most of these features are correlated, and hence redundant.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where dimensionality reduction algorithms come into play. </a:t>
            </a:r>
            <a:endParaRPr lang="en-US" dirty="0" smtClean="0"/>
          </a:p>
          <a:p>
            <a:pPr algn="just"/>
            <a:r>
              <a:rPr lang="en-US" dirty="0" smtClean="0"/>
              <a:t>Dimensionality </a:t>
            </a:r>
            <a:r>
              <a:rPr lang="en-US" dirty="0"/>
              <a:t>reduction is the process of reducing the number of random variables under consideration, by obtaining a set of principal variables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9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There are two components of dimensionality reduction:</a:t>
            </a:r>
          </a:p>
          <a:p>
            <a:pPr algn="just"/>
            <a:r>
              <a:rPr lang="en-US" b="1" dirty="0"/>
              <a:t>Feature selection:</a:t>
            </a:r>
            <a:r>
              <a:rPr lang="en-US" dirty="0"/>
              <a:t> In this, we try to find a subset of the original set of variables, or features, to get a smaller subset which can be used to model the problem. It usually involves three ways: </a:t>
            </a:r>
          </a:p>
          <a:p>
            <a:pPr lvl="1" algn="just"/>
            <a:r>
              <a:rPr lang="en-US" dirty="0" smtClean="0"/>
              <a:t>Filter (Uses the concept of information gain)</a:t>
            </a:r>
            <a:endParaRPr lang="en-US" dirty="0"/>
          </a:p>
          <a:p>
            <a:pPr lvl="1" algn="just"/>
            <a:r>
              <a:rPr lang="en-US" dirty="0"/>
              <a:t>Wrapper (e.g. search guided by accuracy)</a:t>
            </a:r>
          </a:p>
          <a:p>
            <a:pPr lvl="1" algn="just"/>
            <a:r>
              <a:rPr lang="en-US" dirty="0"/>
              <a:t>Embedded (features are selected to add or be removed while building the model based on the prediction </a:t>
            </a:r>
            <a:r>
              <a:rPr lang="en-US" dirty="0" smtClean="0"/>
              <a:t>errors. e.g. regularization)</a:t>
            </a:r>
            <a:endParaRPr lang="en-US" dirty="0"/>
          </a:p>
          <a:p>
            <a:pPr algn="just"/>
            <a:r>
              <a:rPr lang="en-US" b="1" dirty="0"/>
              <a:t>Feature extraction:</a:t>
            </a:r>
            <a:r>
              <a:rPr lang="en-US" dirty="0"/>
              <a:t> This </a:t>
            </a:r>
            <a:r>
              <a:rPr lang="en-US" dirty="0" smtClean="0"/>
              <a:t>reduces </a:t>
            </a:r>
            <a:r>
              <a:rPr lang="en-US" dirty="0"/>
              <a:t>the data in a high dimensional space to a lower dimension space, i.e. a space with lesser no. of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Filters </a:t>
            </a:r>
            <a:endParaRPr lang="en-US" alt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14514"/>
            <a:ext cx="9350829" cy="4800600"/>
          </a:xfrm>
        </p:spPr>
        <p:txBody>
          <a:bodyPr/>
          <a:lstStyle/>
          <a:p>
            <a:pPr algn="just"/>
            <a:r>
              <a:rPr lang="en-US" altLang="en-US" u="sng" dirty="0">
                <a:solidFill>
                  <a:srgbClr val="FF0066"/>
                </a:solidFill>
              </a:rPr>
              <a:t>Criterion:</a:t>
            </a:r>
            <a:r>
              <a:rPr lang="en-US" altLang="en-US" dirty="0"/>
              <a:t> Measure feature/feature subset “relevance”</a:t>
            </a:r>
          </a:p>
          <a:p>
            <a:pPr algn="just"/>
            <a:r>
              <a:rPr lang="en-US" altLang="en-US" u="sng" dirty="0">
                <a:solidFill>
                  <a:srgbClr val="33CC33"/>
                </a:solidFill>
              </a:rPr>
              <a:t>Search:</a:t>
            </a:r>
            <a:r>
              <a:rPr lang="en-US" altLang="en-US" dirty="0"/>
              <a:t> Usually order features (individual feature ranking or nested subsets of features</a:t>
            </a:r>
            <a:r>
              <a:rPr lang="en-US" altLang="en-US" dirty="0" smtClean="0"/>
              <a:t>). Each independent variable is evaluated for its predictive capabilities</a:t>
            </a:r>
            <a:endParaRPr lang="en-US" altLang="en-US" dirty="0"/>
          </a:p>
          <a:p>
            <a:pPr algn="just"/>
            <a:r>
              <a:rPr lang="en-US" altLang="en-US" u="sng" dirty="0">
                <a:solidFill>
                  <a:srgbClr val="3399FF"/>
                </a:solidFill>
              </a:rPr>
              <a:t>Assessment:</a:t>
            </a:r>
            <a:r>
              <a:rPr lang="en-US" altLang="en-US" dirty="0"/>
              <a:t> Use statistical tests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Are (relatively) robust against overfitting</a:t>
            </a:r>
          </a:p>
          <a:p>
            <a:pPr algn="just"/>
            <a:r>
              <a:rPr lang="en-US" altLang="en-US" dirty="0"/>
              <a:t>May fail to select the most “useful” features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1412966" y="12954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  <a:latin typeface="Arial" panose="020B0604020202020204" pitchFamily="34" charset="0"/>
              </a:rPr>
              <a:t>Methods: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1412966" y="456751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  <a:latin typeface="Arial" panose="020B0604020202020204" pitchFamily="34" charset="0"/>
              </a:rPr>
              <a:t>Results</a:t>
            </a:r>
            <a:r>
              <a:rPr lang="en-US" altLang="en-US" sz="2800" dirty="0">
                <a:solidFill>
                  <a:srgbClr val="003399"/>
                </a:solidFill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65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Wrappers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FF0066"/>
                </a:solidFill>
              </a:rPr>
              <a:t>Criterion:</a:t>
            </a:r>
            <a:r>
              <a:rPr lang="en-US" altLang="en-US" dirty="0"/>
              <a:t> Measure feature subset “usefulness”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33CC33"/>
                </a:solidFill>
              </a:rPr>
              <a:t>Search:</a:t>
            </a:r>
            <a:r>
              <a:rPr lang="en-US" altLang="en-US" dirty="0"/>
              <a:t> Search the space of all feature subsets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3399FF"/>
                </a:solidFill>
              </a:rPr>
              <a:t>Assessment:</a:t>
            </a:r>
            <a:r>
              <a:rPr lang="en-US" altLang="en-US" dirty="0"/>
              <a:t> Use cross-validation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 in principle find the most “useful” features, but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Are prone to overfitting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752600" y="12954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rgbClr val="003399"/>
                </a:solidFill>
                <a:latin typeface="Arial" panose="020B0604020202020204" pitchFamily="34" charset="0"/>
              </a:rPr>
              <a:t>Methods: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1774371" y="404574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  <a:latin typeface="Arial" panose="020B0604020202020204" pitchFamily="34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7982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Embedded Methods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FF0066"/>
                </a:solidFill>
              </a:rPr>
              <a:t>Criterion:</a:t>
            </a:r>
            <a:r>
              <a:rPr lang="en-US" altLang="en-US"/>
              <a:t> Measure feature subset “usefulness”</a:t>
            </a:r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33CC33"/>
                </a:solidFill>
              </a:rPr>
              <a:t>Search:</a:t>
            </a:r>
            <a:r>
              <a:rPr lang="en-US" altLang="en-US"/>
              <a:t> </a:t>
            </a:r>
            <a:r>
              <a:rPr lang="en-US" altLang="en-US" b="1"/>
              <a:t>Search guided by the learning process</a:t>
            </a:r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3399FF"/>
                </a:solidFill>
              </a:rPr>
              <a:t>Assessment:</a:t>
            </a:r>
            <a:r>
              <a:rPr lang="en-US" altLang="en-US"/>
              <a:t> Use cross-validation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Similar to wrappers, but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Less computationally expensive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Less prone to overfitting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1752600" y="12954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rgbClr val="003399"/>
                </a:solidFill>
                <a:latin typeface="Arial" panose="020B0604020202020204" pitchFamily="34" charset="0"/>
              </a:rPr>
              <a:t>Methods: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1752600" y="404574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  <a:latin typeface="Arial" panose="020B0604020202020204" pitchFamily="34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0483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Selection (wrapper)</a:t>
            </a:r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483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2" name="Oval 4"/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3" name="Oval 5"/>
          <p:cNvSpPr>
            <a:spLocks noChangeArrowheads="1"/>
          </p:cNvSpPr>
          <p:nvPr/>
        </p:nvSpPr>
        <p:spPr bwMode="auto">
          <a:xfrm>
            <a:off x="5230813" y="284162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4" name="Oval 6"/>
          <p:cNvSpPr>
            <a:spLocks noChangeArrowheads="1"/>
          </p:cNvSpPr>
          <p:nvPr/>
        </p:nvSpPr>
        <p:spPr bwMode="auto">
          <a:xfrm>
            <a:off x="2903538" y="3744913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5" name="Oval 7"/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6" name="Oval 8"/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7" name="Line 9"/>
          <p:cNvSpPr>
            <a:spLocks noChangeShapeType="1"/>
          </p:cNvSpPr>
          <p:nvPr/>
        </p:nvSpPr>
        <p:spPr bwMode="auto">
          <a:xfrm flipV="1">
            <a:off x="4302126" y="2435225"/>
            <a:ext cx="150812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38" name="Line 10"/>
          <p:cNvSpPr>
            <a:spLocks noChangeShapeType="1"/>
          </p:cNvSpPr>
          <p:nvPr/>
        </p:nvSpPr>
        <p:spPr bwMode="auto">
          <a:xfrm flipV="1">
            <a:off x="5534026" y="2444750"/>
            <a:ext cx="33337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39" name="Line 11"/>
          <p:cNvSpPr>
            <a:spLocks noChangeShapeType="1"/>
          </p:cNvSpPr>
          <p:nvPr/>
        </p:nvSpPr>
        <p:spPr bwMode="auto">
          <a:xfrm flipH="1" flipV="1">
            <a:off x="6103939" y="2479675"/>
            <a:ext cx="439737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0" name="Line 12"/>
          <p:cNvSpPr>
            <a:spLocks noChangeShapeType="1"/>
          </p:cNvSpPr>
          <p:nvPr/>
        </p:nvSpPr>
        <p:spPr bwMode="auto">
          <a:xfrm flipH="1" flipV="1">
            <a:off x="6235701" y="2435225"/>
            <a:ext cx="1579563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1" name="Line 13"/>
          <p:cNvSpPr>
            <a:spLocks noChangeShapeType="1"/>
          </p:cNvSpPr>
          <p:nvPr/>
        </p:nvSpPr>
        <p:spPr bwMode="auto">
          <a:xfrm flipV="1">
            <a:off x="3303588" y="3051175"/>
            <a:ext cx="19939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2" name="Line 14"/>
          <p:cNvSpPr>
            <a:spLocks noChangeShapeType="1"/>
          </p:cNvSpPr>
          <p:nvPr/>
        </p:nvSpPr>
        <p:spPr bwMode="auto">
          <a:xfrm flipH="1" flipV="1">
            <a:off x="5464175" y="3063876"/>
            <a:ext cx="12700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3" name="Line 15"/>
          <p:cNvSpPr>
            <a:spLocks noChangeShapeType="1"/>
          </p:cNvSpPr>
          <p:nvPr/>
        </p:nvSpPr>
        <p:spPr bwMode="auto">
          <a:xfrm>
            <a:off x="5570538" y="3074988"/>
            <a:ext cx="2138362" cy="66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4" name="Line 16"/>
          <p:cNvSpPr>
            <a:spLocks noChangeShapeType="1"/>
          </p:cNvSpPr>
          <p:nvPr/>
        </p:nvSpPr>
        <p:spPr bwMode="auto">
          <a:xfrm flipH="1" flipV="1">
            <a:off x="3136900" y="3989389"/>
            <a:ext cx="831850" cy="687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5" name="Line 17"/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6" name="Line 18"/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347" name="Text Box 19"/>
          <p:cNvSpPr txBox="1">
            <a:spLocks noChangeArrowheads="1"/>
          </p:cNvSpPr>
          <p:nvPr/>
        </p:nvSpPr>
        <p:spPr bwMode="auto">
          <a:xfrm>
            <a:off x="2424113" y="2347913"/>
            <a:ext cx="723900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n-2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3348" name="Text Box 20"/>
          <p:cNvSpPr txBox="1">
            <a:spLocks noChangeArrowheads="1"/>
          </p:cNvSpPr>
          <p:nvPr/>
        </p:nvSpPr>
        <p:spPr bwMode="auto">
          <a:xfrm>
            <a:off x="2616499" y="4348163"/>
            <a:ext cx="4616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5449888" y="1322388"/>
            <a:ext cx="1420812" cy="773112"/>
            <a:chOff x="2547" y="826"/>
            <a:chExt cx="895" cy="487"/>
          </a:xfrm>
        </p:grpSpPr>
        <p:sp>
          <p:nvSpPr>
            <p:cNvPr id="483350" name="AutoShape 22"/>
            <p:cNvSpPr>
              <a:spLocks noChangeArrowheads="1"/>
            </p:cNvSpPr>
            <p:nvPr/>
          </p:nvSpPr>
          <p:spPr bwMode="auto">
            <a:xfrm rot="-37800000">
              <a:off x="2670" y="703"/>
              <a:ext cx="487" cy="734"/>
            </a:xfrm>
            <a:prstGeom prst="homePlat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83351" name="Text Box 23"/>
            <p:cNvSpPr txBox="1">
              <a:spLocks noChangeArrowheads="1"/>
            </p:cNvSpPr>
            <p:nvPr/>
          </p:nvSpPr>
          <p:spPr bwMode="auto">
            <a:xfrm>
              <a:off x="2679" y="867"/>
              <a:ext cx="7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Start</a:t>
              </a:r>
            </a:p>
          </p:txBody>
        </p:sp>
      </p:grpSp>
      <p:sp>
        <p:nvSpPr>
          <p:cNvPr id="483352" name="Text Box 24"/>
          <p:cNvSpPr txBox="1">
            <a:spLocks noChangeArrowheads="1"/>
          </p:cNvSpPr>
          <p:nvPr/>
        </p:nvSpPr>
        <p:spPr bwMode="auto">
          <a:xfrm>
            <a:off x="2347913" y="5738813"/>
            <a:ext cx="5724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latin typeface="Arial" panose="020B0604020202020204" pitchFamily="34" charset="0"/>
              </a:rPr>
              <a:t>Also referred to as SFS: Sequential 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42288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2552700" y="5783263"/>
            <a:ext cx="55707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anose="020B0604020202020204" pitchFamily="34" charset="0"/>
              </a:rPr>
              <a:t>Guided search: we do not consider alternative paths.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1" y="0"/>
            <a:ext cx="8074025" cy="1143000"/>
          </a:xfrm>
        </p:spPr>
        <p:txBody>
          <a:bodyPr/>
          <a:lstStyle/>
          <a:p>
            <a:r>
              <a:rPr lang="en-US" altLang="en-US"/>
              <a:t>Forward Selection (embedded)</a:t>
            </a:r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395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5230813" y="2841625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2903538" y="3744913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2" name="Oval 8"/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3" name="Oval 9"/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V="1">
            <a:off x="4302126" y="2435225"/>
            <a:ext cx="150812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5" name="Line 11"/>
          <p:cNvSpPr>
            <a:spLocks noChangeShapeType="1"/>
          </p:cNvSpPr>
          <p:nvPr/>
        </p:nvSpPr>
        <p:spPr bwMode="auto">
          <a:xfrm flipV="1">
            <a:off x="5534026" y="2444750"/>
            <a:ext cx="33337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6" name="Line 12"/>
          <p:cNvSpPr>
            <a:spLocks noChangeShapeType="1"/>
          </p:cNvSpPr>
          <p:nvPr/>
        </p:nvSpPr>
        <p:spPr bwMode="auto">
          <a:xfrm flipH="1" flipV="1">
            <a:off x="6103939" y="2479675"/>
            <a:ext cx="439737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7" name="Line 13"/>
          <p:cNvSpPr>
            <a:spLocks noChangeShapeType="1"/>
          </p:cNvSpPr>
          <p:nvPr/>
        </p:nvSpPr>
        <p:spPr bwMode="auto">
          <a:xfrm flipH="1" flipV="1">
            <a:off x="6235701" y="2435225"/>
            <a:ext cx="1579563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8" name="Line 14"/>
          <p:cNvSpPr>
            <a:spLocks noChangeShapeType="1"/>
          </p:cNvSpPr>
          <p:nvPr/>
        </p:nvSpPr>
        <p:spPr bwMode="auto">
          <a:xfrm flipV="1">
            <a:off x="3303588" y="3051175"/>
            <a:ext cx="19939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flipH="1" flipV="1">
            <a:off x="5464175" y="3063876"/>
            <a:ext cx="12700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5570538" y="3074988"/>
            <a:ext cx="2138362" cy="66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 flipH="1" flipV="1">
            <a:off x="3136900" y="3989389"/>
            <a:ext cx="831850" cy="687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82" name="Line 18"/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83" name="Line 19"/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85" name="Text Box 21"/>
          <p:cNvSpPr txBox="1">
            <a:spLocks noChangeArrowheads="1"/>
          </p:cNvSpPr>
          <p:nvPr/>
        </p:nvSpPr>
        <p:spPr bwMode="auto">
          <a:xfrm>
            <a:off x="2616499" y="4348163"/>
            <a:ext cx="4616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grpSp>
        <p:nvGrpSpPr>
          <p:cNvPr id="395289" name="Group 25"/>
          <p:cNvGrpSpPr>
            <a:grpSpLocks/>
          </p:cNvGrpSpPr>
          <p:nvPr/>
        </p:nvGrpSpPr>
        <p:grpSpPr bwMode="auto">
          <a:xfrm>
            <a:off x="5449888" y="1322388"/>
            <a:ext cx="1420812" cy="773112"/>
            <a:chOff x="2547" y="826"/>
            <a:chExt cx="895" cy="487"/>
          </a:xfrm>
        </p:grpSpPr>
        <p:sp>
          <p:nvSpPr>
            <p:cNvPr id="395286" name="AutoShape 22"/>
            <p:cNvSpPr>
              <a:spLocks noChangeArrowheads="1"/>
            </p:cNvSpPr>
            <p:nvPr/>
          </p:nvSpPr>
          <p:spPr bwMode="auto">
            <a:xfrm rot="-37800000">
              <a:off x="2670" y="703"/>
              <a:ext cx="487" cy="734"/>
            </a:xfrm>
            <a:prstGeom prst="homePlat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95288" name="Text Box 24"/>
            <p:cNvSpPr txBox="1">
              <a:spLocks noChangeArrowheads="1"/>
            </p:cNvSpPr>
            <p:nvPr/>
          </p:nvSpPr>
          <p:spPr bwMode="auto">
            <a:xfrm>
              <a:off x="2679" y="867"/>
              <a:ext cx="7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Start</a:t>
              </a:r>
            </a:p>
          </p:txBody>
        </p:sp>
      </p:grpSp>
      <p:grpSp>
        <p:nvGrpSpPr>
          <p:cNvPr id="395311" name="Group 47"/>
          <p:cNvGrpSpPr>
            <a:grpSpLocks/>
          </p:cNvGrpSpPr>
          <p:nvPr/>
        </p:nvGrpSpPr>
        <p:grpSpPr bwMode="auto">
          <a:xfrm>
            <a:off x="2813051" y="2144714"/>
            <a:ext cx="6602413" cy="3457575"/>
            <a:chOff x="912" y="1440"/>
            <a:chExt cx="4159" cy="2178"/>
          </a:xfrm>
        </p:grpSpPr>
        <p:graphicFrame>
          <p:nvGraphicFramePr>
            <p:cNvPr id="395301" name="Object 37"/>
            <p:cNvGraphicFramePr>
              <a:graphicFrameLocks noChangeAspect="1"/>
            </p:cNvGraphicFramePr>
            <p:nvPr/>
          </p:nvGraphicFramePr>
          <p:xfrm>
            <a:off x="912" y="1440"/>
            <a:ext cx="4159" cy="2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Bitmap Image" r:id="rId5" imgW="6601746" imgH="3457143" progId="Paint.Picture">
                    <p:embed/>
                  </p:oleObj>
                </mc:Choice>
                <mc:Fallback>
                  <p:oleObj name="Bitmap Image" r:id="rId5" imgW="6601746" imgH="3457143" progId="Paint.Picture">
                    <p:embed/>
                    <p:pic>
                      <p:nvPicPr>
                        <p:cNvPr id="3953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40"/>
                          <a:ext cx="4159" cy="2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302" name="Oval 38"/>
            <p:cNvSpPr>
              <a:spLocks noChangeArrowheads="1"/>
            </p:cNvSpPr>
            <p:nvPr/>
          </p:nvSpPr>
          <p:spPr bwMode="auto">
            <a:xfrm>
              <a:off x="2769" y="150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Oval 39"/>
            <p:cNvSpPr>
              <a:spLocks noChangeArrowheads="1"/>
            </p:cNvSpPr>
            <p:nvPr/>
          </p:nvSpPr>
          <p:spPr bwMode="auto">
            <a:xfrm>
              <a:off x="2431" y="188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4" name="Oval 40"/>
            <p:cNvSpPr>
              <a:spLocks noChangeArrowheads="1"/>
            </p:cNvSpPr>
            <p:nvPr/>
          </p:nvSpPr>
          <p:spPr bwMode="auto">
            <a:xfrm>
              <a:off x="965" y="2455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5" name="Oval 41"/>
            <p:cNvSpPr>
              <a:spLocks noChangeArrowheads="1"/>
            </p:cNvSpPr>
            <p:nvPr/>
          </p:nvSpPr>
          <p:spPr bwMode="auto">
            <a:xfrm>
              <a:off x="2402" y="3016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Oval 42"/>
            <p:cNvSpPr>
              <a:spLocks noChangeArrowheads="1"/>
            </p:cNvSpPr>
            <p:nvPr/>
          </p:nvSpPr>
          <p:spPr bwMode="auto">
            <a:xfrm>
              <a:off x="2753" y="3397"/>
              <a:ext cx="336" cy="14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7" name="Line 43"/>
            <p:cNvSpPr>
              <a:spLocks noChangeShapeType="1"/>
            </p:cNvSpPr>
            <p:nvPr/>
          </p:nvSpPr>
          <p:spPr bwMode="auto">
            <a:xfrm flipV="1">
              <a:off x="2622" y="1636"/>
              <a:ext cx="210" cy="2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308" name="Line 44"/>
            <p:cNvSpPr>
              <a:spLocks noChangeShapeType="1"/>
            </p:cNvSpPr>
            <p:nvPr/>
          </p:nvSpPr>
          <p:spPr bwMode="auto">
            <a:xfrm flipV="1">
              <a:off x="1217" y="2018"/>
              <a:ext cx="1256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309" name="Line 45"/>
            <p:cNvSpPr>
              <a:spLocks noChangeShapeType="1"/>
            </p:cNvSpPr>
            <p:nvPr/>
          </p:nvSpPr>
          <p:spPr bwMode="auto">
            <a:xfrm>
              <a:off x="1216" y="2600"/>
              <a:ext cx="1212" cy="4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310" name="Line 46"/>
            <p:cNvSpPr>
              <a:spLocks noChangeShapeType="1"/>
            </p:cNvSpPr>
            <p:nvPr/>
          </p:nvSpPr>
          <p:spPr bwMode="auto">
            <a:xfrm flipH="1" flipV="1">
              <a:off x="2615" y="3163"/>
              <a:ext cx="187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2486025" y="2347913"/>
            <a:ext cx="723900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n-1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n-2</a:t>
            </a:r>
          </a:p>
          <a:p>
            <a:pPr algn="l">
              <a:spcBef>
                <a:spcPct val="120000"/>
              </a:spcBef>
            </a:pPr>
            <a:r>
              <a:rPr lang="en-US" altLang="en-US">
                <a:latin typeface="Arial" panose="020B0604020202020204" pitchFamily="34" charset="0"/>
              </a:rPr>
              <a:t>1</a:t>
            </a: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682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Bitmap Image</vt:lpstr>
      <vt:lpstr>Machine Learning</vt:lpstr>
      <vt:lpstr>Learning Objectives</vt:lpstr>
      <vt:lpstr>Dimensionality Reduction</vt:lpstr>
      <vt:lpstr>Components of Dimensionality Reduction</vt:lpstr>
      <vt:lpstr>Filters </vt:lpstr>
      <vt:lpstr>Wrappers</vt:lpstr>
      <vt:lpstr>Embedded Methods</vt:lpstr>
      <vt:lpstr>Forward Selection (wrapper)</vt:lpstr>
      <vt:lpstr>Forward Selection (embedded)</vt:lpstr>
      <vt:lpstr>Backward Elimination (wrapper)</vt:lpstr>
      <vt:lpstr>Backward Elimination (embedded)</vt:lpstr>
      <vt:lpstr>Methods of Dimensionality reduction</vt:lpstr>
      <vt:lpstr>PCA</vt:lpstr>
      <vt:lpstr>Explanation</vt:lpstr>
      <vt:lpstr>Uses of PCA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50</cp:revision>
  <dcterms:created xsi:type="dcterms:W3CDTF">2019-07-22T13:01:04Z</dcterms:created>
  <dcterms:modified xsi:type="dcterms:W3CDTF">2019-07-28T14:30:16Z</dcterms:modified>
</cp:coreProperties>
</file>