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57" r:id="rId3"/>
    <p:sldId id="298" r:id="rId4"/>
    <p:sldId id="302" r:id="rId5"/>
    <p:sldId id="300" r:id="rId6"/>
    <p:sldId id="307" r:id="rId7"/>
    <p:sldId id="303" r:id="rId8"/>
    <p:sldId id="304" r:id="rId9"/>
    <p:sldId id="308" r:id="rId10"/>
    <p:sldId id="305" r:id="rId11"/>
    <p:sldId id="306" r:id="rId12"/>
    <p:sldId id="266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E5A90-7AE8-498D-BB9D-D66EE4951DB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30329-2FA9-4525-A8D5-5C90F03B8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5CD8-674E-4167-A95B-5B25991B94E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A535-AAA9-4064-8006-CA2C6A30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ncipal_component_analysis" TargetMode="External"/><Relationship Id="rId2" Type="http://schemas.openxmlformats.org/officeDocument/2006/relationships/hyperlink" Target="http://www.iro.umontreal.ca/~pift6080/H09/documents/papers/pca_tutorial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PCA - II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7C1-16BD-4814-8C8F-14DEB7B1F747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78852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>
          <a:xfrm>
            <a:off x="1785257" y="670582"/>
            <a:ext cx="6392092" cy="6214865"/>
          </a:xfrm>
          <a:noFill/>
          <a:ln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3145"/>
          </a:xfrm>
        </p:spPr>
        <p:txBody>
          <a:bodyPr/>
          <a:lstStyle/>
          <a:p>
            <a:r>
              <a:rPr lang="en-US" dirty="0" smtClean="0"/>
              <a:t>Mean adjusted data with </a:t>
            </a:r>
            <a:r>
              <a:rPr lang="en-US" dirty="0" err="1" smtClean="0"/>
              <a:t>eigen</a:t>
            </a:r>
            <a:r>
              <a:rPr lang="en-US" dirty="0" smtClean="0"/>
              <a:t>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EECC-1F96-419E-8F59-CACB70B635F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3145"/>
          </a:xfrm>
        </p:spPr>
        <p:txBody>
          <a:bodyPr/>
          <a:lstStyle/>
          <a:p>
            <a:r>
              <a:rPr lang="en-US" dirty="0" smtClean="0"/>
              <a:t>Final values with plotting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7725" y="1297689"/>
            <a:ext cx="2346416" cy="398179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7412" y="1297689"/>
            <a:ext cx="6486388" cy="37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References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[1] </a:t>
            </a:r>
            <a:r>
              <a:rPr lang="en-US" sz="2400" i="1" dirty="0">
                <a:hlinkClick r:id="rId2"/>
              </a:rPr>
              <a:t>www.iro.umontreal.ca/~</a:t>
            </a:r>
            <a:r>
              <a:rPr lang="en-US" sz="2400" i="1" dirty="0" smtClean="0">
                <a:hlinkClick r:id="rId2"/>
              </a:rPr>
              <a:t>pift6080/H09/documents/papers/pca_tutorial.pdf</a:t>
            </a:r>
            <a:r>
              <a:rPr lang="en-US" sz="2400" dirty="0" smtClean="0"/>
              <a:t>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[2] </a:t>
            </a:r>
            <a:r>
              <a:rPr lang="en-US" altLang="en-US" sz="2400" dirty="0">
                <a:hlinkClick r:id="rId3"/>
              </a:rPr>
              <a:t>https://</a:t>
            </a:r>
            <a:r>
              <a:rPr lang="en-US" altLang="en-US" sz="2400" dirty="0" smtClean="0">
                <a:hlinkClick r:id="rId3"/>
              </a:rPr>
              <a:t>en.wikipedia.org/wiki/Principal_component_analysis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51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Thanks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89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Learning 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 smtClean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Define variance and covariance</a:t>
            </a:r>
          </a:p>
          <a:p>
            <a:pPr>
              <a:defRPr/>
            </a:pPr>
            <a:r>
              <a:rPr lang="en-US" altLang="en-US" dirty="0" smtClean="0"/>
              <a:t>Illustrate the algorithm of PCA</a:t>
            </a:r>
          </a:p>
          <a:p>
            <a:pPr>
              <a:defRPr/>
            </a:pPr>
            <a:r>
              <a:rPr lang="en-US" altLang="en-US" dirty="0" smtClean="0"/>
              <a:t>Solve any PCA problem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0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Variance – measure of the deviation from the mean for points in one dimension e.g. heights</a:t>
            </a:r>
          </a:p>
          <a:p>
            <a:pPr algn="just"/>
            <a:r>
              <a:rPr lang="en-US" altLang="en-US" dirty="0"/>
              <a:t>Covariance as a measure of how much each of the dimensions vary from the mean with respect to each other.</a:t>
            </a:r>
          </a:p>
          <a:p>
            <a:pPr algn="just"/>
            <a:r>
              <a:rPr lang="en-US" altLang="en-US" dirty="0"/>
              <a:t>Covariance is measured between 2 dimensions to see if there is a relationship between the 2 dimensions e.g. number of hours studied &amp; marks obtained</a:t>
            </a:r>
          </a:p>
          <a:p>
            <a:pPr algn="just"/>
            <a:r>
              <a:rPr lang="en-US" altLang="en-US" dirty="0"/>
              <a:t>The covariance between one dimension and itself is the variance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" y="169817"/>
            <a:ext cx="10630580" cy="5944154"/>
          </a:xfrm>
        </p:spPr>
      </p:pic>
      <p:sp>
        <p:nvSpPr>
          <p:cNvPr id="5" name="TextBox 4"/>
          <p:cNvSpPr txBox="1"/>
          <p:nvPr/>
        </p:nvSpPr>
        <p:spPr>
          <a:xfrm>
            <a:off x="834390" y="6113971"/>
            <a:ext cx="553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Positive: Both dimensions increase or decrease together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48705" y="6113971"/>
            <a:ext cx="481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Negative: While one increase the other decrease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60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Algorithm </a:t>
            </a:r>
            <a:endParaRPr lang="en-US" dirty="0"/>
          </a:p>
        </p:txBody>
      </p:sp>
      <p:pic>
        <p:nvPicPr>
          <p:cNvPr id="4" name="Picture 2" descr="image14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" t="21387" r="5513" b="7164"/>
          <a:stretch/>
        </p:blipFill>
        <p:spPr bwMode="auto">
          <a:xfrm>
            <a:off x="576942" y="1449976"/>
            <a:ext cx="8358051" cy="515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4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BD6C34-43DC-4595-A54C-1B57384CC618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a-DK" altLang="en-US" sz="2400" dirty="0" smtClean="0"/>
              <a:t>Principal </a:t>
            </a:r>
            <a:r>
              <a:rPr lang="da-DK" altLang="en-US" sz="2400" dirty="0"/>
              <a:t>C</a:t>
            </a:r>
            <a:r>
              <a:rPr lang="da-DK" altLang="en-US" sz="2400" dirty="0" smtClean="0"/>
              <a:t>omponent </a:t>
            </a:r>
            <a:r>
              <a:rPr lang="da-DK" altLang="en-US" sz="2400" dirty="0"/>
              <a:t>(PC1)</a:t>
            </a:r>
          </a:p>
          <a:p>
            <a:pPr lvl="1" algn="just"/>
            <a:r>
              <a:rPr lang="da-DK" altLang="en-US" sz="2400" dirty="0"/>
              <a:t>The eigenvalue with the largest absolute value will indicate that the data have the largest variance along its eigenvector, the direction along which there is greatest variation</a:t>
            </a:r>
          </a:p>
          <a:p>
            <a:pPr algn="just"/>
            <a:r>
              <a:rPr lang="da-DK" altLang="en-US" sz="2400" dirty="0" smtClean="0"/>
              <a:t>Principal Component </a:t>
            </a:r>
            <a:r>
              <a:rPr lang="da-DK" altLang="en-US" sz="2400" dirty="0"/>
              <a:t>(PC2)</a:t>
            </a:r>
          </a:p>
          <a:p>
            <a:pPr lvl="1" algn="just"/>
            <a:r>
              <a:rPr lang="da-DK" altLang="en-US" sz="2400" dirty="0"/>
              <a:t>the direction with maximum variation left in data,  orthogonal to the </a:t>
            </a:r>
            <a:r>
              <a:rPr lang="da-DK" altLang="en-US" sz="2400" dirty="0" smtClean="0"/>
              <a:t>PC1 </a:t>
            </a:r>
            <a:endParaRPr lang="da-DK" altLang="en-US" sz="2400" dirty="0"/>
          </a:p>
          <a:p>
            <a:pPr lvl="1" algn="just"/>
            <a:endParaRPr lang="da-DK" alt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0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Variance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283542"/>
              </p:ext>
            </p:extLst>
          </p:nvPr>
        </p:nvGraphicFramePr>
        <p:xfrm>
          <a:off x="1567543" y="1817753"/>
          <a:ext cx="7194152" cy="389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hart" r:id="rId3" imgW="4667278" imgH="2524285" progId="Excel.Chart.8">
                  <p:embed/>
                </p:oleObj>
              </mc:Choice>
              <mc:Fallback>
                <p:oleObj name="Chart" r:id="rId3" imgW="4667278" imgH="2524285" progId="Excel.Chart.8">
                  <p:embed/>
                  <p:pic>
                    <p:nvPicPr>
                      <p:cNvPr id="95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543" y="1817753"/>
                        <a:ext cx="7194152" cy="3890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3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6651" y="2012745"/>
            <a:ext cx="4532403" cy="366481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098"/>
          <a:stretch/>
        </p:blipFill>
        <p:spPr>
          <a:xfrm>
            <a:off x="6426926" y="171673"/>
            <a:ext cx="5172891" cy="3038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926" y="3463336"/>
            <a:ext cx="5172891" cy="304811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933303" y="1423851"/>
            <a:ext cx="4162697" cy="588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99054" y="4376057"/>
            <a:ext cx="692740" cy="48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5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238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 3</vt:lpstr>
      <vt:lpstr>Office Theme</vt:lpstr>
      <vt:lpstr>Chart</vt:lpstr>
      <vt:lpstr>Machine Learning</vt:lpstr>
      <vt:lpstr>Learning Objectives</vt:lpstr>
      <vt:lpstr>Variance and Covariance</vt:lpstr>
      <vt:lpstr>PowerPoint Presentation</vt:lpstr>
      <vt:lpstr>PCA Algorithm </vt:lpstr>
      <vt:lpstr>Principle Components</vt:lpstr>
      <vt:lpstr>Principle Component Variance</vt:lpstr>
      <vt:lpstr>Scatter plot</vt:lpstr>
      <vt:lpstr>PowerPoint Presentation</vt:lpstr>
      <vt:lpstr>Mean adjusted data with eigen vectors</vt:lpstr>
      <vt:lpstr>Final values with plotting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61</cp:revision>
  <dcterms:created xsi:type="dcterms:W3CDTF">2019-07-22T13:01:04Z</dcterms:created>
  <dcterms:modified xsi:type="dcterms:W3CDTF">2019-07-30T04:25:04Z</dcterms:modified>
</cp:coreProperties>
</file>