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0" r:id="rId2"/>
    <p:sldId id="257" r:id="rId3"/>
    <p:sldId id="298" r:id="rId4"/>
    <p:sldId id="299" r:id="rId5"/>
    <p:sldId id="300" r:id="rId6"/>
    <p:sldId id="301" r:id="rId7"/>
    <p:sldId id="266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E5A90-7AE8-498D-BB9D-D66EE4951DB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30329-2FA9-4525-A8D5-5C90F03B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2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9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1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5CD8-674E-4167-A95B-5B25991B94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cecs.anu.edu.au/~kee/pls.pdf" TargetMode="External"/><Relationship Id="rId2" Type="http://schemas.openxmlformats.org/officeDocument/2006/relationships/hyperlink" Target="https://en.wikipedia.org/wiki/Partial_least_squares_regres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url?sa=t&amp;rct=j&amp;q=&amp;esrc=s&amp;source=web&amp;cd=13&amp;ved=2ahUKEwj7vfH_rtzjAhUv6XMBHbpdA9cQFjAMegQIBxAC&amp;url=https://www.utdallas.edu/~herve/Abdi-PLS-pretty.pdf&amp;usg=AOvVaw0NQZRPT717LVRPRKnK_t22" TargetMode="External"/><Relationship Id="rId4" Type="http://schemas.openxmlformats.org/officeDocument/2006/relationships/hyperlink" Target="https://www.smartpls.com/documentation/algorithms-and-techniques/pl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Partial Least Square Regression(PLS)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8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Learning 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 smtClean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 smtClean="0"/>
              <a:t>Explain the idea behind PLS.</a:t>
            </a:r>
          </a:p>
          <a:p>
            <a:pPr>
              <a:defRPr/>
            </a:pPr>
            <a:r>
              <a:rPr lang="en-US" altLang="en-US" dirty="0" smtClean="0"/>
              <a:t>Elaborate the algorithm of PLS.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0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Partial least squares was introduced by the Swedish statistician Herman O. A. </a:t>
            </a:r>
            <a:r>
              <a:rPr lang="en-US" dirty="0" err="1"/>
              <a:t>Wold</a:t>
            </a:r>
            <a:r>
              <a:rPr lang="en-US" dirty="0"/>
              <a:t>, who then developed it with his son, Svante </a:t>
            </a:r>
            <a:r>
              <a:rPr lang="en-US" dirty="0" err="1"/>
              <a:t>Wold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 is also called as </a:t>
            </a:r>
            <a:r>
              <a:rPr lang="en-US" b="1" i="1" dirty="0"/>
              <a:t>projection to latent </a:t>
            </a:r>
            <a:r>
              <a:rPr lang="en-US" b="1" i="1" dirty="0" smtClean="0"/>
              <a:t>structures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PLS generalizes </a:t>
            </a:r>
            <a:r>
              <a:rPr lang="en-US" dirty="0"/>
              <a:t>and combines </a:t>
            </a:r>
            <a:r>
              <a:rPr lang="en-US" dirty="0" smtClean="0"/>
              <a:t>features from </a:t>
            </a:r>
            <a:r>
              <a:rPr lang="en-US" dirty="0"/>
              <a:t>principal component analysis and multiple regression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is </a:t>
            </a:r>
            <a:r>
              <a:rPr lang="en-US" dirty="0" smtClean="0"/>
              <a:t>particularly useful </a:t>
            </a:r>
            <a:r>
              <a:rPr lang="en-US" dirty="0"/>
              <a:t>when we need to predict a set of dependent variables from a (very) </a:t>
            </a:r>
            <a:r>
              <a:rPr lang="en-US" dirty="0" smtClean="0"/>
              <a:t>large set </a:t>
            </a:r>
            <a:r>
              <a:rPr lang="en-US" dirty="0"/>
              <a:t>of independent variables (i.e., predictors</a:t>
            </a:r>
            <a:r>
              <a:rPr lang="en-US" dirty="0" smtClean="0"/>
              <a:t>).</a:t>
            </a:r>
          </a:p>
          <a:p>
            <a:pPr algn="just"/>
            <a:r>
              <a:rPr lang="en-US" b="1" dirty="0"/>
              <a:t>Partial least squares regression (PLS regression)</a:t>
            </a:r>
            <a:r>
              <a:rPr lang="en-US" dirty="0"/>
              <a:t> is a statistical method that bears some relation to principal components regression; instead of finding hyperplanes of maximum variance between the response and independent variables, it finds a linear regression model by projecting the predicted variables and the observable variables to a new space. </a:t>
            </a:r>
            <a:endParaRPr lang="en-US" dirty="0" smtClean="0"/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both the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data are projected to new spaces, the PLS family of methods are known as bilinear factor models.</a:t>
            </a:r>
          </a:p>
        </p:txBody>
      </p:sp>
    </p:spTree>
    <p:extLst>
      <p:ext uri="{BB962C8B-B14F-4D97-AF65-F5344CB8AC3E}">
        <p14:creationId xmlns:p14="http://schemas.microsoft.com/office/powerpoint/2010/main" val="35317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PLS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PLS is used to find the fundamental relations between two matrices (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), i.e. a latent variable approach to modeling the covariance structures in these two spaces.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PLS model will try to find the multidimensional direction in the </a:t>
            </a:r>
            <a:r>
              <a:rPr lang="en-US" i="1" dirty="0"/>
              <a:t>X</a:t>
            </a:r>
            <a:r>
              <a:rPr lang="en-US" dirty="0"/>
              <a:t> space that explains the maximum multidimensional variance direction in the </a:t>
            </a:r>
            <a:r>
              <a:rPr lang="en-US" i="1" dirty="0"/>
              <a:t>Y</a:t>
            </a:r>
            <a:r>
              <a:rPr lang="en-US" dirty="0"/>
              <a:t> space. </a:t>
            </a:r>
            <a:endParaRPr lang="en-US" dirty="0" smtClean="0"/>
          </a:p>
          <a:p>
            <a:pPr algn="just"/>
            <a:r>
              <a:rPr lang="en-US" dirty="0" smtClean="0"/>
              <a:t>PLS </a:t>
            </a:r>
            <a:r>
              <a:rPr lang="en-US" dirty="0"/>
              <a:t>regression is particularly suited when the matrix of predictors has more variables than observations, and when there is multicollinearity among </a:t>
            </a:r>
            <a:r>
              <a:rPr lang="en-US" i="1" dirty="0"/>
              <a:t>X</a:t>
            </a:r>
            <a:r>
              <a:rPr lang="en-US" dirty="0"/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37381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98234" y="1219200"/>
            <a:ext cx="8606159" cy="4667250"/>
          </a:xfrm>
        </p:spPr>
        <p:txBody>
          <a:bodyPr/>
          <a:lstStyle/>
          <a:p>
            <a:pPr marL="361950" lvl="2" indent="-190500">
              <a:buSzPct val="120000"/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61950" lvl="2" indent="-190500">
              <a:buSzPct val="120000"/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Value Decomposition Algorithm</a:t>
            </a:r>
          </a:p>
          <a:p>
            <a:pPr marL="514350" lvl="2" indent="-342900">
              <a:buSzPct val="120000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extracted x-score(Final value after PCA) are linear combinations of  X.</a:t>
            </a:r>
          </a:p>
          <a:p>
            <a:pPr marL="514350" lvl="2" indent="-342900">
              <a:buSzPct val="120000"/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en-US" alt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Xw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w is the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corresponding to the first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of </a:t>
            </a:r>
          </a:p>
          <a:p>
            <a:pPr marL="171450" lvl="2" indent="0">
              <a:buSzPct val="12000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X</a:t>
            </a:r>
            <a:r>
              <a:rPr lang="en-US" alt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* Y</a:t>
            </a:r>
            <a:r>
              <a:rPr lang="en-US" alt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</a:p>
          <a:p>
            <a:pPr marL="514350" lvl="2" indent="-342900">
              <a:buSzPct val="120000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first factors have been extracted we deflate the original values of X and Y</a:t>
            </a:r>
          </a:p>
          <a:p>
            <a:pPr marL="514350" lvl="2" indent="-342900">
              <a:buSzPct val="120000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continues till we have extracted all possible latent factors t,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X is reduced to a null matrix.</a:t>
            </a:r>
          </a:p>
          <a:p>
            <a:pPr marL="171450" lvl="2" indent="0">
              <a:buSzPct val="120000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03960" y="299811"/>
            <a:ext cx="10515600" cy="1325563"/>
          </a:xfrm>
        </p:spPr>
        <p:txBody>
          <a:bodyPr/>
          <a:lstStyle/>
          <a:p>
            <a:r>
              <a:rPr lang="en-US" dirty="0" smtClean="0"/>
              <a:t>PLS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1207226" y="317500"/>
            <a:ext cx="8358188" cy="3000375"/>
          </a:xfrm>
        </p:spPr>
        <p:txBody>
          <a:bodyPr>
            <a:normAutofit lnSpcReduction="10000"/>
          </a:bodyPr>
          <a:lstStyle/>
          <a:p>
            <a:pPr marL="171450" lvl="1">
              <a:spcBef>
                <a:spcPts val="750"/>
              </a:spcBef>
              <a:buFont typeface="Arial" charset="0"/>
              <a:buChar char="•"/>
              <a:defRPr/>
            </a:pPr>
            <a:r>
              <a:rPr lang="en-GB" b="1" dirty="0"/>
              <a:t>Maximize covariance between linear combinations of X and y</a:t>
            </a:r>
          </a:p>
          <a:p>
            <a:pPr>
              <a:buFont typeface="Arial" charset="0"/>
              <a:buNone/>
              <a:defRPr/>
            </a:pPr>
            <a:endParaRPr lang="en-IN" sz="2400" b="1" dirty="0"/>
          </a:p>
          <a:p>
            <a:pPr marL="171450" lvl="1">
              <a:spcBef>
                <a:spcPts val="750"/>
              </a:spcBef>
              <a:buNone/>
              <a:defRPr/>
            </a:pPr>
            <a:endParaRPr lang="en-GB" b="1" dirty="0"/>
          </a:p>
          <a:p>
            <a:pPr marL="171450" lvl="1">
              <a:spcBef>
                <a:spcPts val="750"/>
              </a:spcBef>
              <a:buNone/>
              <a:defRPr/>
            </a:pPr>
            <a:r>
              <a:rPr lang="en-GB" b="1" dirty="0"/>
              <a:t>Step 1: </a:t>
            </a:r>
            <a:r>
              <a:rPr lang="en-US" b="1" dirty="0"/>
              <a:t>[</a:t>
            </a:r>
            <a:r>
              <a:rPr lang="en-US" b="1" dirty="0" err="1"/>
              <a:t>U,d,V</a:t>
            </a:r>
            <a:r>
              <a:rPr lang="en-US" b="1" dirty="0"/>
              <a:t>]  =SVD(</a:t>
            </a:r>
            <a:r>
              <a:rPr lang="en-US" b="1" dirty="0" err="1">
                <a:solidFill>
                  <a:srgbClr val="FF0000"/>
                </a:solidFill>
              </a:rPr>
              <a:t>x</a:t>
            </a:r>
            <a:r>
              <a:rPr lang="en-US" b="1" baseline="30000" dirty="0" err="1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FF0000"/>
                </a:solidFill>
              </a:rPr>
              <a:t> y</a:t>
            </a:r>
            <a:r>
              <a:rPr lang="en-US" b="1" dirty="0"/>
              <a:t>) </a:t>
            </a:r>
            <a:r>
              <a:rPr lang="en-US" b="1" dirty="0">
                <a:solidFill>
                  <a:srgbClr val="7030A0"/>
                </a:solidFill>
              </a:rPr>
              <a:t>// U is </a:t>
            </a:r>
            <a:r>
              <a:rPr lang="en-US" b="1" dirty="0" err="1">
                <a:solidFill>
                  <a:srgbClr val="7030A0"/>
                </a:solidFill>
              </a:rPr>
              <a:t>eigen</a:t>
            </a:r>
            <a:r>
              <a:rPr lang="en-US" b="1" dirty="0">
                <a:solidFill>
                  <a:srgbClr val="7030A0"/>
                </a:solidFill>
              </a:rPr>
              <a:t> vectors of  (</a:t>
            </a:r>
            <a:r>
              <a:rPr lang="en-US" b="1" dirty="0" err="1">
                <a:solidFill>
                  <a:srgbClr val="FF0000"/>
                </a:solidFill>
              </a:rPr>
              <a:t>x</a:t>
            </a:r>
            <a:r>
              <a:rPr lang="en-US" b="1" baseline="30000" dirty="0" err="1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FF0000"/>
                </a:solidFill>
              </a:rPr>
              <a:t> y</a:t>
            </a:r>
            <a:r>
              <a:rPr lang="en-US" b="1" dirty="0">
                <a:solidFill>
                  <a:srgbClr val="7030A0"/>
                </a:solidFill>
              </a:rPr>
              <a:t> *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baseline="30000" dirty="0" err="1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FF0000"/>
                </a:solidFill>
              </a:rPr>
              <a:t> x</a:t>
            </a:r>
            <a:r>
              <a:rPr lang="en-US" b="1" baseline="30000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sz="2400" b="1" dirty="0"/>
              <a:t>Step 2:</a:t>
            </a:r>
          </a:p>
          <a:p>
            <a:pPr>
              <a:buFont typeface="Arial" charset="0"/>
              <a:buNone/>
              <a:defRPr/>
            </a:pPr>
            <a:r>
              <a:rPr lang="en-US" sz="2400" b="1" dirty="0"/>
              <a:t> for </a:t>
            </a:r>
            <a:r>
              <a:rPr lang="en-US" sz="2400" b="1" dirty="0" err="1"/>
              <a:t>i</a:t>
            </a:r>
            <a:r>
              <a:rPr lang="en-US" sz="2400" b="1" dirty="0"/>
              <a:t> in range(comp):  </a:t>
            </a:r>
            <a:r>
              <a:rPr lang="en-US" sz="2400" b="1" dirty="0">
                <a:solidFill>
                  <a:schemeClr val="accent6"/>
                </a:solidFill>
              </a:rPr>
              <a:t>#comp=min(</a:t>
            </a:r>
            <a:r>
              <a:rPr lang="en-US" sz="2400" b="1" dirty="0" err="1">
                <a:solidFill>
                  <a:schemeClr val="accent6"/>
                </a:solidFill>
              </a:rPr>
              <a:t>m,n</a:t>
            </a:r>
            <a:r>
              <a:rPr lang="en-US" sz="2400" b="1" dirty="0">
                <a:solidFill>
                  <a:schemeClr val="accent6"/>
                </a:solidFill>
              </a:rPr>
              <a:t>); </a:t>
            </a:r>
            <a:r>
              <a:rPr lang="en-US" sz="2400" b="1" dirty="0"/>
              <a:t> </a:t>
            </a:r>
          </a:p>
          <a:p>
            <a:pPr indent="366713">
              <a:buNone/>
              <a:defRPr/>
            </a:pPr>
            <a:r>
              <a:rPr lang="en-US" sz="2400" b="1" dirty="0"/>
              <a:t>    w=U[:,</a:t>
            </a:r>
            <a:r>
              <a:rPr lang="en-US" sz="2400" b="1" dirty="0" err="1"/>
              <a:t>i</a:t>
            </a:r>
            <a:r>
              <a:rPr lang="en-US" sz="2400" b="1" dirty="0"/>
              <a:t>]  # first PC</a:t>
            </a:r>
            <a:endParaRPr lang="en-US" sz="2400" b="1" dirty="0">
              <a:solidFill>
                <a:srgbClr val="7030A0"/>
              </a:solidFill>
            </a:endParaRPr>
          </a:p>
          <a:p>
            <a:pPr indent="366713"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indent="366713"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indent="366713"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endParaRPr lang="en-US" sz="2400" b="1" dirty="0"/>
          </a:p>
          <a:p>
            <a:pPr>
              <a:buFont typeface="Arial" charset="0"/>
              <a:buNone/>
              <a:defRPr/>
            </a:pPr>
            <a:endParaRPr lang="en-US" sz="2400" b="1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024814" y="4540250"/>
            <a:ext cx="336599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7030A0"/>
                </a:solidFill>
              </a:rPr>
              <a:t> #where</a:t>
            </a:r>
          </a:p>
          <a:p>
            <a:r>
              <a:rPr lang="en-US" altLang="en-US" b="1" dirty="0">
                <a:solidFill>
                  <a:srgbClr val="7030A0"/>
                </a:solidFill>
              </a:rPr>
              <a:t> w: x weights,</a:t>
            </a:r>
          </a:p>
          <a:p>
            <a:r>
              <a:rPr lang="en-US" altLang="en-US" b="1" dirty="0">
                <a:solidFill>
                  <a:srgbClr val="7030A0"/>
                </a:solidFill>
              </a:rPr>
              <a:t> t: x </a:t>
            </a:r>
            <a:r>
              <a:rPr lang="en-US" altLang="en-US" b="1" dirty="0" smtClean="0">
                <a:solidFill>
                  <a:srgbClr val="7030A0"/>
                </a:solidFill>
              </a:rPr>
              <a:t>scores(final data)</a:t>
            </a:r>
            <a:endParaRPr lang="en-US" altLang="en-US" b="1" dirty="0">
              <a:solidFill>
                <a:srgbClr val="7030A0"/>
              </a:solidFill>
            </a:endParaRPr>
          </a:p>
          <a:p>
            <a:r>
              <a:rPr lang="en-US" altLang="en-US" b="1" dirty="0">
                <a:solidFill>
                  <a:srgbClr val="7030A0"/>
                </a:solidFill>
              </a:rPr>
              <a:t> p: x loadings </a:t>
            </a:r>
          </a:p>
          <a:p>
            <a:r>
              <a:rPr lang="en-US" altLang="en-US" b="1" dirty="0">
                <a:solidFill>
                  <a:srgbClr val="7030A0"/>
                </a:solidFill>
              </a:rPr>
              <a:t> q :y loadings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2238376" y="642206"/>
            <a:ext cx="71437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200" b="1">
                <a:cs typeface="Times New Roman" panose="02020603050405020304" pitchFamily="18" charset="0"/>
              </a:rPr>
              <a:t>Y_pred</a:t>
            </a:r>
            <a:r>
              <a:rPr lang="en-IN" altLang="en-US" sz="2200" b="1" dirty="0">
                <a:cs typeface="Times New Roman" panose="02020603050405020304" pitchFamily="18" charset="0"/>
              </a:rPr>
              <a:t>=b0 +b1X  =&gt; </a:t>
            </a:r>
            <a:r>
              <a:rPr lang="en-IN" altLang="en-US" sz="2200" b="1" dirty="0" err="1">
                <a:cs typeface="Times New Roman" panose="02020603050405020304" pitchFamily="18" charset="0"/>
              </a:rPr>
              <a:t>Y_pred</a:t>
            </a:r>
            <a:r>
              <a:rPr lang="en-IN" altLang="en-US" sz="2200" b="1" dirty="0">
                <a:cs typeface="Times New Roman" panose="02020603050405020304" pitchFamily="18" charset="0"/>
              </a:rPr>
              <a:t>=XB, where B=[b0, b1,....]</a:t>
            </a:r>
            <a:endParaRPr lang="en-US" altLang="en-US" sz="2200" b="1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07226" y="1094094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b="1" dirty="0"/>
              <a:t>Step 0: </a:t>
            </a:r>
            <a:r>
              <a:rPr lang="en-IN" altLang="en-US" b="1" dirty="0">
                <a:solidFill>
                  <a:srgbClr val="C00000"/>
                </a:solidFill>
              </a:rPr>
              <a:t>x=X,  y=</a:t>
            </a:r>
            <a:r>
              <a:rPr lang="en-US" altLang="en-US" b="1" dirty="0"/>
              <a:t> Y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00132" y="3194815"/>
            <a:ext cx="4071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667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 t=x*w</a:t>
            </a:r>
          </a:p>
          <a:p>
            <a:r>
              <a:rPr lang="en-US" altLang="en-US" b="1" dirty="0"/>
              <a:t> p = </a:t>
            </a:r>
            <a:r>
              <a:rPr lang="en-US" altLang="en-US" b="1" dirty="0" err="1"/>
              <a:t>x</a:t>
            </a:r>
            <a:r>
              <a:rPr lang="en-US" altLang="en-US" b="1" baseline="30000" dirty="0" err="1"/>
              <a:t>T</a:t>
            </a:r>
            <a:r>
              <a:rPr lang="en-US" altLang="en-US" b="1" baseline="30000" dirty="0"/>
              <a:t> </a:t>
            </a:r>
            <a:r>
              <a:rPr lang="en-US" altLang="en-US" b="1" dirty="0"/>
              <a:t>t   //&amp; normalize p</a:t>
            </a:r>
          </a:p>
          <a:p>
            <a:r>
              <a:rPr lang="en-US" altLang="en-US" b="1" dirty="0"/>
              <a:t> q </a:t>
            </a:r>
            <a:r>
              <a:rPr lang="en-US" altLang="en-US" b="1" dirty="0" smtClean="0"/>
              <a:t>= </a:t>
            </a:r>
            <a:r>
              <a:rPr lang="en-US" altLang="en-US" b="1" dirty="0" err="1" smtClean="0"/>
              <a:t>y</a:t>
            </a:r>
            <a:r>
              <a:rPr lang="en-US" altLang="en-US" b="1" baseline="30000" dirty="0" err="1" smtClean="0"/>
              <a:t>T</a:t>
            </a:r>
            <a:r>
              <a:rPr lang="en-US" altLang="en-US" b="1" baseline="30000" dirty="0" smtClean="0"/>
              <a:t> </a:t>
            </a:r>
            <a:r>
              <a:rPr lang="en-US" altLang="en-US" b="1" dirty="0"/>
              <a:t>t   </a:t>
            </a:r>
            <a:r>
              <a:rPr lang="en-US" altLang="en-US" b="1" dirty="0" smtClean="0"/>
              <a:t>//&amp; normalize </a:t>
            </a:r>
            <a:r>
              <a:rPr lang="en-US" altLang="en-US" b="1" dirty="0"/>
              <a:t>q</a:t>
            </a:r>
            <a:endParaRPr lang="en-US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2532" y="5759388"/>
            <a:ext cx="57864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/>
              <a:t>Step 3: </a:t>
            </a:r>
            <a:r>
              <a:rPr lang="en-US" sz="2400" b="1" dirty="0">
                <a:solidFill>
                  <a:srgbClr val="00B0F0"/>
                </a:solidFill>
              </a:rPr>
              <a:t>B=W *(P</a:t>
            </a:r>
            <a:r>
              <a:rPr lang="en-US" sz="2400" b="1" baseline="30000" dirty="0">
                <a:solidFill>
                  <a:srgbClr val="00B0F0"/>
                </a:solidFill>
              </a:rPr>
              <a:t>T</a:t>
            </a:r>
            <a:r>
              <a:rPr lang="en-US" sz="2400" b="1" dirty="0">
                <a:solidFill>
                  <a:srgbClr val="00B0F0"/>
                </a:solidFill>
              </a:rPr>
              <a:t> W)</a:t>
            </a:r>
            <a:r>
              <a:rPr lang="en-US" sz="2400" b="1" baseline="30000" dirty="0">
                <a:solidFill>
                  <a:srgbClr val="00B0F0"/>
                </a:solidFill>
              </a:rPr>
              <a:t>-1</a:t>
            </a:r>
            <a:r>
              <a:rPr lang="en-US" sz="2400" b="1" dirty="0">
                <a:solidFill>
                  <a:srgbClr val="00B0F0"/>
                </a:solidFill>
              </a:rPr>
              <a:t> * Q</a:t>
            </a:r>
            <a:r>
              <a:rPr lang="en-US" sz="2400" b="1" baseline="30000" dirty="0">
                <a:solidFill>
                  <a:srgbClr val="00B0F0"/>
                </a:solidFill>
              </a:rPr>
              <a:t>T</a:t>
            </a:r>
            <a:endParaRPr lang="en-US" sz="2400" b="1" dirty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sz="2400" b="1" dirty="0"/>
              <a:t>Step 4: </a:t>
            </a:r>
            <a:r>
              <a:rPr lang="en-US" sz="2400" b="1" dirty="0" err="1">
                <a:solidFill>
                  <a:schemeClr val="accent5"/>
                </a:solidFill>
              </a:rPr>
              <a:t>Y_pred</a:t>
            </a:r>
            <a:r>
              <a:rPr lang="en-US" sz="2400" b="1" dirty="0">
                <a:solidFill>
                  <a:schemeClr val="accent5"/>
                </a:solidFill>
              </a:rPr>
              <a:t>=X*B</a:t>
            </a:r>
            <a:endParaRPr lang="en-US" sz="2400" dirty="0"/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7381875" y="2900363"/>
            <a:ext cx="3143250" cy="1528762"/>
          </a:xfrm>
          <a:prstGeom prst="rect">
            <a:avLst/>
          </a:prstGeom>
          <a:solidFill>
            <a:schemeClr val="accent1">
              <a:alpha val="41960"/>
            </a:schemeClr>
          </a:solidFill>
          <a:ln w="9525">
            <a:solidFill>
              <a:schemeClr val="accent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000" dirty="0" smtClean="0"/>
              <a:t>X=UDV</a:t>
            </a:r>
            <a:r>
              <a:rPr lang="en-IN" altLang="en-US" sz="2000" baseline="30000" dirty="0" smtClean="0"/>
              <a:t>T</a:t>
            </a:r>
            <a:endParaRPr lang="en-IN" altLang="en-US" sz="2000" baseline="30000" dirty="0"/>
          </a:p>
          <a:p>
            <a:r>
              <a:rPr lang="en-IN" altLang="en-US" sz="2000" dirty="0"/>
              <a:t>U:eigen vectors of </a:t>
            </a:r>
            <a:r>
              <a:rPr lang="en-IN" altLang="en-US" sz="2000" dirty="0" smtClean="0"/>
              <a:t>XX</a:t>
            </a:r>
            <a:r>
              <a:rPr lang="en-IN" altLang="en-US" sz="2000" baseline="30000" dirty="0" smtClean="0"/>
              <a:t>T</a:t>
            </a:r>
            <a:endParaRPr lang="en-IN" altLang="en-US" sz="2000" baseline="30000" dirty="0"/>
          </a:p>
          <a:p>
            <a:endParaRPr lang="en-IN" altLang="en-US" sz="2000" baseline="30000" dirty="0"/>
          </a:p>
          <a:p>
            <a:r>
              <a:rPr lang="en-IN" altLang="en-US" sz="2000" dirty="0"/>
              <a:t>V:eigen vectors of  </a:t>
            </a:r>
            <a:r>
              <a:rPr lang="en-IN" altLang="en-US" sz="2000" dirty="0" smtClean="0"/>
              <a:t>X</a:t>
            </a:r>
            <a:r>
              <a:rPr lang="en-IN" altLang="en-US" sz="2000" baseline="30000" dirty="0" smtClean="0"/>
              <a:t>T</a:t>
            </a:r>
            <a:r>
              <a:rPr lang="en-IN" altLang="en-US" sz="2000" dirty="0"/>
              <a:t>X</a:t>
            </a:r>
          </a:p>
          <a:p>
            <a:r>
              <a:rPr lang="en-US" altLang="en-US" sz="2000" dirty="0"/>
              <a:t>score matrix </a:t>
            </a:r>
            <a:r>
              <a:rPr lang="en-US" altLang="en-US" sz="2000" dirty="0" smtClean="0"/>
              <a:t>T=XV=UD</a:t>
            </a:r>
            <a:endParaRPr lang="en-US" altLang="en-US" sz="2000" dirty="0"/>
          </a:p>
        </p:txBody>
      </p:sp>
      <p:grpSp>
        <p:nvGrpSpPr>
          <p:cNvPr id="7177" name="Group 11"/>
          <p:cNvGrpSpPr>
            <a:grpSpLocks/>
          </p:cNvGrpSpPr>
          <p:nvPr/>
        </p:nvGrpSpPr>
        <p:grpSpPr bwMode="auto">
          <a:xfrm>
            <a:off x="1600132" y="4540250"/>
            <a:ext cx="5357813" cy="830262"/>
            <a:chOff x="500034" y="4786320"/>
            <a:chExt cx="5357850" cy="830997"/>
          </a:xfrm>
        </p:grpSpPr>
        <p:sp>
          <p:nvSpPr>
            <p:cNvPr id="7178" name="TextBox 6"/>
            <p:cNvSpPr txBox="1">
              <a:spLocks noChangeArrowheads="1"/>
            </p:cNvSpPr>
            <p:nvPr/>
          </p:nvSpPr>
          <p:spPr bwMode="auto">
            <a:xfrm>
              <a:off x="500034" y="4786320"/>
              <a:ext cx="342902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3667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>
                  <a:solidFill>
                    <a:srgbClr val="C00000"/>
                  </a:solidFill>
                </a:rPr>
                <a:t> x=x - t*</a:t>
              </a:r>
              <a:r>
                <a:rPr lang="en-US" altLang="en-US" b="1" dirty="0" err="1">
                  <a:solidFill>
                    <a:srgbClr val="C00000"/>
                  </a:solidFill>
                </a:rPr>
                <a:t>p</a:t>
              </a:r>
              <a:r>
                <a:rPr lang="en-US" altLang="en-US" b="1" baseline="30000" dirty="0" err="1">
                  <a:solidFill>
                    <a:srgbClr val="C00000"/>
                  </a:solidFill>
                </a:rPr>
                <a:t>T</a:t>
              </a:r>
              <a:r>
                <a:rPr lang="en-US" altLang="en-US" b="1" baseline="30000" dirty="0">
                  <a:solidFill>
                    <a:srgbClr val="C00000"/>
                  </a:solidFill>
                </a:rPr>
                <a:t> </a:t>
              </a:r>
              <a:r>
                <a:rPr lang="en-US" altLang="en-US" b="1" dirty="0">
                  <a:solidFill>
                    <a:srgbClr val="C00000"/>
                  </a:solidFill>
                </a:rPr>
                <a:t>=x – t </a:t>
              </a:r>
              <a:r>
                <a:rPr lang="en-US" altLang="en-US" b="1" dirty="0" err="1">
                  <a:solidFill>
                    <a:srgbClr val="C00000"/>
                  </a:solidFill>
                </a:rPr>
                <a:t>t</a:t>
              </a:r>
              <a:r>
                <a:rPr lang="en-US" altLang="en-US" b="1" baseline="30000" dirty="0" err="1">
                  <a:solidFill>
                    <a:srgbClr val="C00000"/>
                  </a:solidFill>
                </a:rPr>
                <a:t>T</a:t>
              </a:r>
              <a:r>
                <a:rPr lang="en-US" altLang="en-US" b="1" dirty="0" err="1">
                  <a:solidFill>
                    <a:srgbClr val="C00000"/>
                  </a:solidFill>
                </a:rPr>
                <a:t>x</a:t>
              </a:r>
              <a:endParaRPr lang="en-US" altLang="en-US" sz="1800" b="1" dirty="0">
                <a:solidFill>
                  <a:srgbClr val="C00000"/>
                </a:solidFill>
              </a:endParaRPr>
            </a:p>
            <a:p>
              <a:r>
                <a:rPr lang="en-US" altLang="en-US" b="1" dirty="0">
                  <a:solidFill>
                    <a:srgbClr val="C00000"/>
                  </a:solidFill>
                </a:rPr>
                <a:t> y=y - t * </a:t>
              </a:r>
              <a:r>
                <a:rPr lang="en-US" altLang="en-US" b="1" dirty="0" err="1">
                  <a:solidFill>
                    <a:srgbClr val="C00000"/>
                  </a:solidFill>
                </a:rPr>
                <a:t>q</a:t>
              </a:r>
              <a:r>
                <a:rPr lang="en-US" altLang="en-US" b="1" baseline="30000" dirty="0" err="1">
                  <a:solidFill>
                    <a:srgbClr val="C00000"/>
                  </a:solidFill>
                </a:rPr>
                <a:t>T</a:t>
              </a:r>
              <a:r>
                <a:rPr lang="en-US" altLang="en-US" b="1" baseline="30000" dirty="0">
                  <a:solidFill>
                    <a:srgbClr val="C00000"/>
                  </a:solidFill>
                </a:rPr>
                <a:t> </a:t>
              </a:r>
              <a:r>
                <a:rPr lang="en-US" altLang="en-US" b="1" dirty="0">
                  <a:solidFill>
                    <a:srgbClr val="C00000"/>
                  </a:solidFill>
                </a:rPr>
                <a:t>=y – t </a:t>
              </a:r>
              <a:r>
                <a:rPr lang="en-US" altLang="en-US" b="1" dirty="0" err="1">
                  <a:solidFill>
                    <a:srgbClr val="C00000"/>
                  </a:solidFill>
                </a:rPr>
                <a:t>t</a:t>
              </a:r>
              <a:r>
                <a:rPr lang="en-US" altLang="en-US" b="1" baseline="30000" dirty="0" err="1">
                  <a:solidFill>
                    <a:srgbClr val="C00000"/>
                  </a:solidFill>
                </a:rPr>
                <a:t>T</a:t>
              </a:r>
              <a:r>
                <a:rPr lang="en-US" altLang="en-US" b="1" dirty="0" err="1">
                  <a:solidFill>
                    <a:srgbClr val="C00000"/>
                  </a:solidFill>
                </a:rPr>
                <a:t>y</a:t>
              </a:r>
              <a:r>
                <a:rPr lang="en-US" altLang="en-US" b="1" dirty="0">
                  <a:solidFill>
                    <a:srgbClr val="C00000"/>
                  </a:solidFill>
                </a:rPr>
                <a:t> </a:t>
              </a:r>
              <a:endParaRPr lang="en-US" altLang="en-US" dirty="0"/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3714744" y="4857822"/>
              <a:ext cx="428628" cy="715007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dirty="0"/>
                <a:t>  </a:t>
              </a:r>
              <a:endParaRPr lang="en-US" dirty="0"/>
            </a:p>
          </p:txBody>
        </p:sp>
        <p:sp>
          <p:nvSpPr>
            <p:cNvPr id="7180" name="TextBox 10"/>
            <p:cNvSpPr txBox="1">
              <a:spLocks noChangeArrowheads="1"/>
            </p:cNvSpPr>
            <p:nvPr/>
          </p:nvSpPr>
          <p:spPr bwMode="auto">
            <a:xfrm>
              <a:off x="4357686" y="4857760"/>
              <a:ext cx="1500198" cy="64633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 dirty="0">
                  <a:solidFill>
                    <a:srgbClr val="7030A0"/>
                  </a:solidFill>
                </a:rPr>
                <a:t> first factor is subtracted</a:t>
              </a:r>
              <a:endParaRPr lang="en-US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27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References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[1] </a:t>
            </a:r>
            <a:r>
              <a:rPr lang="en-US" sz="2400" i="1" dirty="0">
                <a:hlinkClick r:id="rId2"/>
              </a:rPr>
              <a:t>https://</a:t>
            </a:r>
            <a:r>
              <a:rPr lang="en-US" sz="2400" i="1" dirty="0" smtClean="0">
                <a:hlinkClick r:id="rId2"/>
              </a:rPr>
              <a:t>en.wikipedia.org/wiki/Partial_least_squares_regression</a:t>
            </a:r>
            <a:r>
              <a:rPr lang="en-US" sz="2400" i="1" dirty="0" smtClean="0"/>
              <a:t> 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[2] </a:t>
            </a:r>
            <a:r>
              <a:rPr lang="en-US" i="1" dirty="0">
                <a:hlinkClick r:id="rId3"/>
              </a:rPr>
              <a:t>users.cecs.anu.edu.au/~</a:t>
            </a:r>
            <a:r>
              <a:rPr lang="en-US" i="1" dirty="0" err="1">
                <a:hlinkClick r:id="rId3"/>
              </a:rPr>
              <a:t>kee</a:t>
            </a:r>
            <a:r>
              <a:rPr lang="en-US" i="1" dirty="0">
                <a:hlinkClick r:id="rId3"/>
              </a:rPr>
              <a:t>/pls.pdf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altLang="en-US" dirty="0" smtClean="0"/>
              <a:t>[3] </a:t>
            </a:r>
            <a:r>
              <a:rPr lang="en-US" i="1" dirty="0">
                <a:hlinkClick r:id="rId4"/>
              </a:rPr>
              <a:t>https://www.smartpls.com/documentation/algorithms-and-techniques/pls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altLang="en-US" dirty="0" smtClean="0"/>
              <a:t>[4] </a:t>
            </a:r>
            <a:r>
              <a:rPr lang="en-US" i="1" dirty="0">
                <a:hlinkClick r:id="rId5"/>
              </a:rPr>
              <a:t>https://www.utdallas.edu/~herve/Abdi-PLS-pretty.pdf</a:t>
            </a:r>
            <a:endParaRPr lang="en-US" dirty="0">
              <a:hlinkClick r:id="rId5"/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51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Thanks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89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585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Machine Learning</vt:lpstr>
      <vt:lpstr>Learning Objectives</vt:lpstr>
      <vt:lpstr>PLS</vt:lpstr>
      <vt:lpstr>PLS – contd…</vt:lpstr>
      <vt:lpstr>PLS – contd…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69</cp:revision>
  <dcterms:created xsi:type="dcterms:W3CDTF">2019-07-22T13:01:04Z</dcterms:created>
  <dcterms:modified xsi:type="dcterms:W3CDTF">2019-07-31T15:11:07Z</dcterms:modified>
</cp:coreProperties>
</file>