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naive-bayes-classifiers/" TargetMode="External"/><Relationship Id="rId2" Type="http://schemas.openxmlformats.org/officeDocument/2006/relationships/hyperlink" Target="https://en.wikipedia.org/wiki/Naive_Bayes_classifi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naive-bayes-for-machine-lear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Naïve Bayes </a:t>
            </a:r>
            <a:r>
              <a:rPr lang="en-US" sz="3600" dirty="0" smtClean="0"/>
              <a:t>Classifier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2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 smtClean="0">
                <a:hlinkClick r:id="rId2"/>
              </a:rPr>
              <a:t>https://en.wikipedia.org/wiki/Naive_Bayes_classifier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>
                <a:hlinkClick r:id="rId3"/>
              </a:rPr>
              <a:t>https://www.geeksforgeeks.org/naive-bayes-classifiers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>
                <a:hlinkClick r:id="rId4"/>
              </a:rPr>
              <a:t>https://machinelearningmastery.com/naive-bayes-for-machine-learning/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/>
              <a:t>Explain the </a:t>
            </a:r>
            <a:r>
              <a:rPr lang="en-US" altLang="en-US" dirty="0" smtClean="0"/>
              <a:t>basic concept of </a:t>
            </a:r>
            <a:r>
              <a:rPr lang="en-US" altLang="en-US" dirty="0"/>
              <a:t>B</a:t>
            </a:r>
            <a:r>
              <a:rPr lang="en-US" altLang="en-US" dirty="0" smtClean="0"/>
              <a:t>ayes Theorem.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Elaborate the </a:t>
            </a:r>
            <a:r>
              <a:rPr lang="en-US" altLang="en-US" dirty="0" smtClean="0"/>
              <a:t>concept and need of Naïve </a:t>
            </a:r>
            <a:r>
              <a:rPr lang="en-US" altLang="en-US" dirty="0"/>
              <a:t>B</a:t>
            </a:r>
            <a:r>
              <a:rPr lang="en-US" altLang="en-US" dirty="0" smtClean="0"/>
              <a:t>ayes classifier.</a:t>
            </a:r>
          </a:p>
          <a:p>
            <a:pPr>
              <a:defRPr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4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Bayes </a:t>
            </a:r>
            <a:r>
              <a:rPr lang="en-US" dirty="0" smtClean="0"/>
              <a:t>Theorem</a:t>
            </a:r>
            <a:r>
              <a:rPr lang="en-US" baseline="30000" dirty="0" smtClean="0"/>
              <a:t>[1]</a:t>
            </a:r>
            <a:r>
              <a:rPr lang="en-US" dirty="0" smtClean="0"/>
              <a:t> 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67" y="1160607"/>
            <a:ext cx="11395124" cy="55311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probability theory and statistics, </a:t>
            </a:r>
            <a:r>
              <a:rPr lang="en-US" b="1" dirty="0"/>
              <a:t>Bayes' theorem</a:t>
            </a:r>
            <a:r>
              <a:rPr lang="en-US" dirty="0"/>
              <a:t> (alternatively </a:t>
            </a:r>
            <a:r>
              <a:rPr lang="en-US" b="1" dirty="0"/>
              <a:t>Bayes' law</a:t>
            </a:r>
            <a:r>
              <a:rPr lang="en-US" dirty="0"/>
              <a:t> or </a:t>
            </a:r>
            <a:r>
              <a:rPr lang="en-US" b="1" dirty="0"/>
              <a:t>Bayes' rule</a:t>
            </a:r>
            <a:r>
              <a:rPr lang="en-US" dirty="0"/>
              <a:t>) describes the probability of an event, based on prior knowledge of conditions that might be related to the event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Bayes</a:t>
            </a:r>
            <a:r>
              <a:rPr lang="en-US" dirty="0"/>
              <a:t>’ theorem is stated mathematically as the following equation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A and B are events and P(B) ? 0.</a:t>
            </a:r>
          </a:p>
          <a:p>
            <a:r>
              <a:rPr lang="en-US" dirty="0"/>
              <a:t>Basically, we are trying to find probability of event A, given the event B is true. Event B is also termed as </a:t>
            </a:r>
            <a:r>
              <a:rPr lang="en-US" b="1" dirty="0"/>
              <a:t>evidence</a:t>
            </a:r>
            <a:r>
              <a:rPr lang="en-US" dirty="0"/>
              <a:t>.</a:t>
            </a:r>
          </a:p>
          <a:p>
            <a:r>
              <a:rPr lang="en-US" dirty="0"/>
              <a:t>P(A) is the </a:t>
            </a:r>
            <a:r>
              <a:rPr lang="en-US" b="1" dirty="0"/>
              <a:t>priori</a:t>
            </a:r>
            <a:r>
              <a:rPr lang="en-US" dirty="0"/>
              <a:t> of A (the prior probability, i.e. Probability of event before evidence is seen). The evidence is an attribute value of an unknown instance(here, it is event B).</a:t>
            </a:r>
          </a:p>
          <a:p>
            <a:r>
              <a:rPr lang="en-US" dirty="0"/>
              <a:t>P(A|B) is a posteriori probability of B, i.e. probability of event after evidence is seen.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0" y="2486170"/>
            <a:ext cx="2826328" cy="10870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331" y="2610022"/>
            <a:ext cx="3811897" cy="78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Machine Learning, Bayes theorem can be represented as</a:t>
            </a:r>
            <a:r>
              <a:rPr lang="en-US" baseline="30000" dirty="0" smtClean="0"/>
              <a:t>[2]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where, </a:t>
            </a:r>
            <a:endParaRPr lang="en-US" dirty="0" smtClean="0"/>
          </a:p>
          <a:p>
            <a:pPr lvl="1"/>
            <a:r>
              <a:rPr lang="en-US" dirty="0" smtClean="0"/>
              <a:t>y </a:t>
            </a:r>
            <a:r>
              <a:rPr lang="en-US" dirty="0"/>
              <a:t>is class variable and </a:t>
            </a:r>
            <a:r>
              <a:rPr lang="en-US" dirty="0" smtClean="0"/>
              <a:t>P(y) is called as class probability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is a </a:t>
            </a:r>
            <a:r>
              <a:rPr lang="en-US" dirty="0" smtClean="0"/>
              <a:t>independent </a:t>
            </a:r>
            <a:r>
              <a:rPr lang="en-US" dirty="0"/>
              <a:t>feature vector (of size </a:t>
            </a:r>
            <a:r>
              <a:rPr lang="en-US" i="1" dirty="0"/>
              <a:t>n</a:t>
            </a:r>
            <a:r>
              <a:rPr lang="en-US" dirty="0"/>
              <a:t>) where</a:t>
            </a:r>
            <a:r>
              <a:rPr lang="en-US" dirty="0" smtClean="0"/>
              <a:t>: X = 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/>
              <a:t>3</a:t>
            </a:r>
            <a:r>
              <a:rPr lang="en-US" dirty="0" smtClean="0"/>
              <a:t> ….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90" y="2466109"/>
            <a:ext cx="353291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6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35145" cy="493539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machine learning, </a:t>
            </a:r>
            <a:r>
              <a:rPr lang="en-US" b="1" dirty="0"/>
              <a:t>naive Bayes classifiers</a:t>
            </a:r>
            <a:r>
              <a:rPr lang="en-US" dirty="0"/>
              <a:t> are a family of simple "probabilistic classifiers" based on applying Bayes' theorem with strong (naive) independence assumptions between </a:t>
            </a:r>
            <a:r>
              <a:rPr lang="en-US" dirty="0" smtClean="0"/>
              <a:t>the </a:t>
            </a:r>
            <a:r>
              <a:rPr lang="en-US" dirty="0"/>
              <a:t>features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Naive Bayes classifier calculates the probabilities for every </a:t>
            </a:r>
            <a:r>
              <a:rPr lang="en-US" dirty="0" smtClean="0"/>
              <a:t>dependent variable. Then, </a:t>
            </a:r>
            <a:r>
              <a:rPr lang="en-US" dirty="0"/>
              <a:t>it selects the outcome with highest probability.</a:t>
            </a:r>
            <a:endParaRPr lang="en-US" dirty="0" smtClean="0"/>
          </a:p>
          <a:p>
            <a:pPr algn="just"/>
            <a:r>
              <a:rPr lang="en-US" dirty="0" smtClean="0"/>
              <a:t>It comes under the category of classification problem and also supervised learning algorithm.</a:t>
            </a:r>
          </a:p>
          <a:p>
            <a:pPr algn="just"/>
            <a:r>
              <a:rPr lang="en-US" dirty="0" smtClean="0"/>
              <a:t>Although being a simple algorithm, it can outperform many classification algorithm.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4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fundamental Naive Bayes assumption is that each feature makes an: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(That’s why the name Naive)</a:t>
            </a:r>
          </a:p>
          <a:p>
            <a:pPr lvl="1" algn="just"/>
            <a:r>
              <a:rPr lang="en-US" dirty="0"/>
              <a:t>Equal (Although it may not be true in all cases but nevertheless it performs well)</a:t>
            </a:r>
          </a:p>
          <a:p>
            <a:pPr marL="0" indent="0" algn="just">
              <a:buNone/>
            </a:pPr>
            <a:r>
              <a:rPr lang="en-US" dirty="0"/>
              <a:t>   contribution to the outcome.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4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8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321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</vt:lpstr>
      <vt:lpstr>Learning Objectives</vt:lpstr>
      <vt:lpstr>Motivation</vt:lpstr>
      <vt:lpstr>Bayes Theorem[1] - Recap</vt:lpstr>
      <vt:lpstr>Machine Learning representation</vt:lpstr>
      <vt:lpstr>Naïve Bayes Classifier</vt:lpstr>
      <vt:lpstr>Assumptions</vt:lpstr>
      <vt:lpstr>Mathematical realization</vt:lpstr>
      <vt:lpstr>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9</cp:revision>
  <dcterms:created xsi:type="dcterms:W3CDTF">2019-08-02T12:46:07Z</dcterms:created>
  <dcterms:modified xsi:type="dcterms:W3CDTF">2019-08-02T16:34:38Z</dcterms:modified>
</cp:coreProperties>
</file>