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8" r:id="rId3"/>
    <p:sldId id="268" r:id="rId4"/>
    <p:sldId id="267" r:id="rId5"/>
    <p:sldId id="260" r:id="rId6"/>
    <p:sldId id="269" r:id="rId7"/>
    <p:sldId id="270" r:id="rId8"/>
    <p:sldId id="271" r:id="rId9"/>
    <p:sldId id="272" r:id="rId10"/>
    <p:sldId id="273" r:id="rId11"/>
    <p:sldId id="25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EF7E4-887B-437B-BA4A-7B583D5CAB8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455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aussian-mixture-models-explained-6986aaf5a95" TargetMode="External"/><Relationship Id="rId2" Type="http://schemas.openxmlformats.org/officeDocument/2006/relationships/hyperlink" Target="http://research.microsoft.com/~cmbishop/PRML/index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Gaussian Mixture Model - Introduction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68583" y="6317672"/>
            <a:ext cx="1034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Slides taken from NPTEL video on GMM using EM Technique by Prof. </a:t>
            </a:r>
            <a:r>
              <a:rPr lang="en-US" dirty="0" err="1" smtClean="0"/>
              <a:t>Sukhendu</a:t>
            </a:r>
            <a:r>
              <a:rPr lang="en-US" dirty="0" smtClean="0"/>
              <a:t> Das, IIT Madras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768"/>
          </a:xfrm>
        </p:spPr>
        <p:txBody>
          <a:bodyPr/>
          <a:lstStyle/>
          <a:p>
            <a:pPr algn="ctr"/>
            <a:r>
              <a:rPr lang="en-US" dirty="0" smtClean="0"/>
              <a:t>Example: Mixture of 3 </a:t>
            </a:r>
            <a:r>
              <a:rPr lang="en-US" dirty="0"/>
              <a:t>G</a:t>
            </a:r>
            <a:r>
              <a:rPr lang="en-US" dirty="0" smtClean="0"/>
              <a:t>aussians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96" y="1399743"/>
            <a:ext cx="2887368" cy="2139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1" y="1367893"/>
            <a:ext cx="2878019" cy="2171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1" y="3962686"/>
            <a:ext cx="2912898" cy="2036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396" y="3962686"/>
            <a:ext cx="2887368" cy="2178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1654" y="6380111"/>
            <a:ext cx="98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 can’t model these using a single Gaussian and therefore multiple(or mixture) Gaussians are required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38509" y="2300288"/>
            <a:ext cx="1468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How can we determine how many number of Gaussians(K) required?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[1] </a:t>
            </a:r>
            <a:r>
              <a:rPr lang="en-US" altLang="en-US" dirty="0">
                <a:hlinkClick r:id="rId2"/>
              </a:rPr>
              <a:t>http://research.microsoft.com/~</a:t>
            </a:r>
            <a:r>
              <a:rPr lang="en-US" altLang="en-US" dirty="0" smtClean="0">
                <a:hlinkClick r:id="rId2"/>
              </a:rPr>
              <a:t>cmbishop/PRML/index.htm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marL="0" indent="0">
              <a:buNone/>
            </a:pPr>
            <a:r>
              <a:rPr lang="en-US" dirty="0" smtClean="0"/>
              <a:t>[2] Book: Pattern recognition and Machine Learning, C . M. Bishop, Springer, 2006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towardsdatascience.com/gaussian-mixture-models-explained-6986aaf5a95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/>
              <a:t>Explain </a:t>
            </a:r>
            <a:r>
              <a:rPr lang="en-US" altLang="en-US" dirty="0" smtClean="0"/>
              <a:t>the concept of Gaussian Distribution.</a:t>
            </a:r>
          </a:p>
          <a:p>
            <a:pPr>
              <a:defRPr/>
            </a:pPr>
            <a:r>
              <a:rPr lang="en-US" altLang="en-US" dirty="0" smtClean="0"/>
              <a:t>Elaborate the idea of Gaussian Multivariate Model.</a:t>
            </a:r>
          </a:p>
          <a:p>
            <a:pPr>
              <a:defRPr/>
            </a:pPr>
            <a:r>
              <a:rPr lang="en-US" altLang="en-US" dirty="0" smtClean="0"/>
              <a:t>Derive the parameter estimation in Gaussian Multivariate Model.</a:t>
            </a:r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</a:t>
            </a:r>
            <a:r>
              <a:rPr lang="en-US" dirty="0"/>
              <a:t>M</a:t>
            </a:r>
            <a:r>
              <a:rPr lang="en-US" dirty="0" smtClean="0"/>
              <a:t>ixture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dirty="0"/>
              <a:t> mixture model is a probabilistic model for representing the presence of subpopulations within an overall </a:t>
            </a:r>
            <a:r>
              <a:rPr lang="en-US" dirty="0" smtClean="0"/>
              <a:t>population.</a:t>
            </a:r>
            <a:endParaRPr lang="en-US" dirty="0"/>
          </a:p>
          <a:p>
            <a:pPr algn="just"/>
            <a:r>
              <a:rPr lang="en-US" dirty="0"/>
              <a:t>GMM </a:t>
            </a:r>
            <a:r>
              <a:rPr lang="en-US" dirty="0" smtClean="0"/>
              <a:t>is </a:t>
            </a:r>
            <a:r>
              <a:rPr lang="en-US" dirty="0"/>
              <a:t>a type of unsupervised learning algorithm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can be used for:</a:t>
            </a:r>
          </a:p>
          <a:p>
            <a:pPr lvl="1" algn="just"/>
            <a:r>
              <a:rPr lang="en-US" dirty="0" smtClean="0"/>
              <a:t>Anomaly detection</a:t>
            </a:r>
          </a:p>
          <a:p>
            <a:pPr lvl="1" algn="just"/>
            <a:r>
              <a:rPr lang="en-US" dirty="0" smtClean="0"/>
              <a:t>Customer behavior prediction</a:t>
            </a:r>
          </a:p>
          <a:p>
            <a:pPr lvl="1" algn="just"/>
            <a:r>
              <a:rPr lang="en-US" dirty="0" smtClean="0"/>
              <a:t>Speech Recognition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Figure1.13.jp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6536" y="4008292"/>
            <a:ext cx="3444875" cy="2492375"/>
          </a:xfrm>
        </p:spPr>
      </p:pic>
      <p:sp>
        <p:nvSpPr>
          <p:cNvPr id="16387" name="Title 1"/>
          <p:cNvSpPr>
            <a:spLocks noGrp="1"/>
          </p:cNvSpPr>
          <p:nvPr>
            <p:ph type="title" idx="4294967295"/>
          </p:nvPr>
        </p:nvSpPr>
        <p:spPr>
          <a:xfrm>
            <a:off x="782782" y="203201"/>
            <a:ext cx="10515600" cy="1325563"/>
          </a:xfrm>
        </p:spPr>
        <p:txBody>
          <a:bodyPr/>
          <a:lstStyle/>
          <a:p>
            <a:r>
              <a:rPr lang="en-GB" altLang="en-US" sz="4000" dirty="0"/>
              <a:t>The </a:t>
            </a:r>
            <a:r>
              <a:rPr lang="en-GB" altLang="en-US" sz="4000" dirty="0" smtClean="0"/>
              <a:t>Gaussian(Normal) Distribution - recap</a:t>
            </a:r>
            <a:endParaRPr lang="en-GB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82782" y="1389128"/>
            <a:ext cx="10938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Distribution: A distribution is a listing of outcomes of an experiment and the probability associated with each outcome.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Probability density function is a </a:t>
            </a:r>
            <a:r>
              <a:rPr lang="en-US" sz="2400" dirty="0"/>
              <a:t>function of a continuous random variable, whose integral across an interval gives the probability that the value of the variable lies within the same interval.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 single </a:t>
            </a:r>
            <a:r>
              <a:rPr lang="en-US" sz="2400" dirty="0" smtClean="0"/>
              <a:t>variable(Univariate), </a:t>
            </a:r>
            <a:r>
              <a:rPr lang="en-US" sz="2400" dirty="0"/>
              <a:t>the </a:t>
            </a:r>
            <a:r>
              <a:rPr lang="en-US" sz="2400" dirty="0" smtClean="0"/>
              <a:t>normal probability </a:t>
            </a:r>
            <a:r>
              <a:rPr lang="en-US" sz="2400" dirty="0"/>
              <a:t>density function 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27" y="4073754"/>
            <a:ext cx="5715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Multivariate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variables in higher dimensions, this generalizes to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:r>
                  <a:rPr lang="en-US" dirty="0" smtClean="0">
                    <a:latin typeface="Symbol" panose="05050102010706020507" pitchFamily="18" charset="2"/>
                  </a:rPr>
                  <a:t>m</a:t>
                </a:r>
                <a:r>
                  <a:rPr lang="en-US" dirty="0" smtClean="0"/>
                  <a:t> is mean represented in d dimensional vector</a:t>
                </a:r>
              </a:p>
              <a:p>
                <a:pPr lvl="1"/>
                <a:r>
                  <a:rPr lang="en-US" dirty="0" smtClean="0">
                    <a:latin typeface="Symbol" panose="05050102010706020507" pitchFamily="18" charset="2"/>
                  </a:rPr>
                  <a:t>S </a:t>
                </a:r>
                <a:r>
                  <a:rPr lang="en-US" dirty="0" smtClean="0"/>
                  <a:t>is d x d covariance matrix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determinant of </a:t>
                </a:r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endParaRPr lang="en-US" dirty="0" smtClean="0"/>
              </a:p>
              <a:p>
                <a:pPr lvl="1"/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 descr="Figure2.8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0"/>
          <a:stretch>
            <a:fillRect/>
          </a:stretch>
        </p:blipFill>
        <p:spPr bwMode="auto">
          <a:xfrm>
            <a:off x="9415318" y="2011726"/>
            <a:ext cx="2487613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417" y="2389946"/>
            <a:ext cx="6251816" cy="10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higher dimensional data there is a challenge to find out the parameters </a:t>
            </a:r>
            <a:r>
              <a:rPr lang="en-US" dirty="0" smtClean="0">
                <a:latin typeface="Symbol" panose="05050102010706020507" pitchFamily="18" charset="2"/>
              </a:rPr>
              <a:t>(S, m).</a:t>
            </a:r>
          </a:p>
          <a:p>
            <a:r>
              <a:rPr lang="en-US" dirty="0" smtClean="0"/>
              <a:t>This can be achieved by a technique called </a:t>
            </a:r>
            <a:r>
              <a:rPr lang="en-US" dirty="0" smtClean="0">
                <a:solidFill>
                  <a:srgbClr val="0070C0"/>
                </a:solidFill>
              </a:rPr>
              <a:t>Maximum Likelihood(ML) Estimation.</a:t>
            </a:r>
          </a:p>
          <a:p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method for estimating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Taking log of the Gaussian Distribution, we get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 the derivative and equate it to zero. This is done for maximizing.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Where, N is the number of sample or data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19" y="2430981"/>
            <a:ext cx="6799984" cy="610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36" y="3768436"/>
            <a:ext cx="8743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Gaussians Mixtures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Gaussian mixture distribution can be written as a linear </a:t>
            </a:r>
            <a:r>
              <a:rPr lang="en-US" dirty="0"/>
              <a:t>superposition of Gaussians in the </a:t>
            </a:r>
            <a:r>
              <a:rPr lang="en-US" dirty="0" smtClean="0"/>
              <a:t>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Taking log-likelihood: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Where:</a:t>
            </a:r>
          </a:p>
          <a:p>
            <a:pPr lvl="1"/>
            <a:r>
              <a:rPr lang="en-US" dirty="0" smtClean="0"/>
              <a:t>N = Number of samples</a:t>
            </a:r>
          </a:p>
          <a:p>
            <a:pPr lvl="1"/>
            <a:r>
              <a:rPr lang="en-US" dirty="0" smtClean="0"/>
              <a:t>K = Number of Gaussians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2733951"/>
            <a:ext cx="6294725" cy="1347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939" y="2733951"/>
            <a:ext cx="1640897" cy="46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40" y="3331913"/>
            <a:ext cx="1446934" cy="758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888" y="4473392"/>
            <a:ext cx="7921001" cy="1032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455" y="4689084"/>
            <a:ext cx="2636887" cy="5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above formula may not work properly because it only analyzes the condition once that is there is no closed form solution.</a:t>
            </a:r>
          </a:p>
          <a:p>
            <a:pPr algn="just"/>
            <a:r>
              <a:rPr lang="en-US" dirty="0" smtClean="0"/>
              <a:t>Therefore, we need an </a:t>
            </a:r>
            <a:r>
              <a:rPr lang="en-US" i="1" dirty="0" smtClean="0">
                <a:solidFill>
                  <a:schemeClr val="accent2"/>
                </a:solidFill>
              </a:rPr>
              <a:t>iterative approach </a:t>
            </a:r>
            <a:r>
              <a:rPr lang="en-US" dirty="0" smtClean="0"/>
              <a:t>to calculate the parameters.</a:t>
            </a:r>
          </a:p>
          <a:p>
            <a:pPr algn="just"/>
            <a:r>
              <a:rPr lang="en-US" dirty="0" smtClean="0"/>
              <a:t>This approach is known as </a:t>
            </a:r>
            <a:r>
              <a:rPr lang="en-US" dirty="0" smtClean="0">
                <a:solidFill>
                  <a:srgbClr val="0070C0"/>
                </a:solidFill>
              </a:rPr>
              <a:t>Expectation Maximization(EM) Technique.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422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Machine Learning</vt:lpstr>
      <vt:lpstr>Learning Objectives</vt:lpstr>
      <vt:lpstr>Gaussian Mixture Model</vt:lpstr>
      <vt:lpstr>The Gaussian(Normal) Distribution - recap</vt:lpstr>
      <vt:lpstr>Gaussian Multivariate Distribution</vt:lpstr>
      <vt:lpstr>Parameter Estimation</vt:lpstr>
      <vt:lpstr>ML method for estimating parameters</vt:lpstr>
      <vt:lpstr>Gaussians Mixtures</vt:lpstr>
      <vt:lpstr>Improving the approach</vt:lpstr>
      <vt:lpstr>Example: Mixture of 3 Gaussians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37</cp:revision>
  <dcterms:created xsi:type="dcterms:W3CDTF">2019-08-02T12:46:07Z</dcterms:created>
  <dcterms:modified xsi:type="dcterms:W3CDTF">2019-08-05T10:13:57Z</dcterms:modified>
</cp:coreProperties>
</file>