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58" r:id="rId3"/>
    <p:sldId id="276" r:id="rId4"/>
    <p:sldId id="277" r:id="rId5"/>
    <p:sldId id="279" r:id="rId6"/>
    <p:sldId id="278" r:id="rId7"/>
    <p:sldId id="281" r:id="rId8"/>
    <p:sldId id="282" r:id="rId9"/>
    <p:sldId id="283" r:id="rId10"/>
    <p:sldId id="284" r:id="rId11"/>
    <p:sldId id="25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decision-tree-classification-python" TargetMode="External"/><Relationship Id="rId2" Type="http://schemas.openxmlformats.org/officeDocument/2006/relationships/hyperlink" Target="https://medium.com/deep-math-machine-learning-ai/chapter-4-decision-trees-algorithms-b93975f7a1f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Decision Tree Classification </a:t>
            </a:r>
            <a:r>
              <a:rPr lang="en-US" sz="3600" dirty="0" smtClean="0"/>
              <a:t>– Attribute Selection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case of a discrete-valued attribute, the subset that gives the minimum </a:t>
            </a:r>
            <a:r>
              <a:rPr lang="en-US" dirty="0" err="1"/>
              <a:t>gini</a:t>
            </a:r>
            <a:r>
              <a:rPr lang="en-US" dirty="0"/>
              <a:t> index for that chosen is selected as a splitting attribute.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of continuous-valued attributes, the strategy is to select each pair of adjacent values as a possible split-point and point with smaller </a:t>
            </a:r>
            <a:r>
              <a:rPr lang="en-US" dirty="0" err="1"/>
              <a:t>gini</a:t>
            </a:r>
            <a:r>
              <a:rPr lang="en-US" dirty="0"/>
              <a:t> index chosen as the splitting point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attribute with minimum Gini index is chosen as the splitting attribute.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835176"/>
              </p:ext>
            </p:extLst>
          </p:nvPr>
        </p:nvGraphicFramePr>
        <p:xfrm>
          <a:off x="3671888" y="4157663"/>
          <a:ext cx="4540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815840" imgH="215640" progId="Equation.3">
                  <p:embed/>
                </p:oleObj>
              </mc:Choice>
              <mc:Fallback>
                <p:oleObj name="Equation" r:id="rId3" imgW="1815840" imgH="21564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157663"/>
                        <a:ext cx="4540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34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medium.com/deep-math-machine-learning-ai/chapter-4-decision-trees-algorithms-b93975f7a1f1</a:t>
            </a:r>
            <a:r>
              <a:rPr lang="en-US" dirty="0" smtClean="0"/>
              <a:t>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www.datacamp.com/community/tutorials/decision-tree-classification-python</a:t>
            </a:r>
            <a:r>
              <a:rPr lang="en-US" dirty="0" smtClean="0"/>
              <a:t> 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 smtClean="0"/>
          </a:p>
          <a:p>
            <a:pPr marL="0" indent="0">
              <a:spcBef>
                <a:spcPct val="50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Explain the approach to solve </a:t>
            </a:r>
            <a:r>
              <a:rPr lang="en-US" altLang="en-US" dirty="0"/>
              <a:t>D</a:t>
            </a:r>
            <a:r>
              <a:rPr lang="en-US" altLang="en-US" dirty="0" smtClean="0"/>
              <a:t>ecision Tree Problems.</a:t>
            </a:r>
            <a:endParaRPr lang="en-US" altLang="en-US" dirty="0"/>
          </a:p>
          <a:p>
            <a:pPr>
              <a:defRPr/>
            </a:pPr>
            <a:r>
              <a:rPr lang="en-US" altLang="en-US" dirty="0" smtClean="0"/>
              <a:t>Elaborate the use of Attribute Selection.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Explain various measures for selecting attributes while constructing tree.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machine researcher named J. Ross Quinlan in 1980 developed a decision tree algorithm known as ID3 (Iterative </a:t>
            </a:r>
            <a:r>
              <a:rPr lang="en-US" dirty="0" err="1"/>
              <a:t>Dichotomiser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smtClean="0"/>
              <a:t>Later</a:t>
            </a:r>
            <a:r>
              <a:rPr lang="en-US" dirty="0"/>
              <a:t>, he presented C4.5, which was the successor of ID3. </a:t>
            </a:r>
            <a:endParaRPr lang="en-US" dirty="0" smtClean="0"/>
          </a:p>
          <a:p>
            <a:pPr algn="just"/>
            <a:r>
              <a:rPr lang="en-US" dirty="0" smtClean="0"/>
              <a:t>ID3 </a:t>
            </a:r>
            <a:r>
              <a:rPr lang="en-US" dirty="0"/>
              <a:t>and C4.5 adopt a greedy approach.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algorithm, there is no backtracking; the trees are constructed in a top-down recursive divide-and-conquer </a:t>
            </a:r>
            <a:r>
              <a:rPr lang="en-US" dirty="0" smtClean="0"/>
              <a:t>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0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Classification –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couple of algorithms there to build a decision tree:</a:t>
            </a:r>
          </a:p>
          <a:p>
            <a:pPr lvl="1" algn="just"/>
            <a:r>
              <a:rPr lang="en-US" sz="2800" dirty="0"/>
              <a:t>CART (Classification and Regression Trees) → uses </a:t>
            </a:r>
            <a:r>
              <a:rPr lang="en-US" sz="2800" b="1" i="1" dirty="0"/>
              <a:t>Gini Index(Classification)</a:t>
            </a:r>
            <a:r>
              <a:rPr lang="en-US" sz="2800" dirty="0"/>
              <a:t> as metric.</a:t>
            </a:r>
          </a:p>
          <a:p>
            <a:pPr lvl="1" algn="just"/>
            <a:r>
              <a:rPr lang="en-US" sz="2800" dirty="0"/>
              <a:t>ID3 (Iterative </a:t>
            </a:r>
            <a:r>
              <a:rPr lang="en-US" sz="2800" dirty="0" err="1"/>
              <a:t>Dichotomiser</a:t>
            </a:r>
            <a:r>
              <a:rPr lang="en-US" sz="2800" dirty="0"/>
              <a:t> 3) → uses </a:t>
            </a:r>
            <a:r>
              <a:rPr lang="en-US" sz="2800" b="1" i="1" dirty="0"/>
              <a:t>Entropy function </a:t>
            </a:r>
            <a:r>
              <a:rPr lang="en-US" sz="2800" dirty="0"/>
              <a:t>and </a:t>
            </a:r>
            <a:r>
              <a:rPr lang="en-US" sz="2800" b="1" i="1" dirty="0"/>
              <a:t>Information gain </a:t>
            </a:r>
            <a:r>
              <a:rPr lang="en-US" sz="2800" dirty="0"/>
              <a:t>as metrics.</a:t>
            </a:r>
          </a:p>
          <a:p>
            <a:pPr algn="just"/>
            <a:r>
              <a:rPr lang="en-US" dirty="0" smtClean="0"/>
              <a:t>We can use either of them to build the classification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attribute selection measure </a:t>
            </a:r>
            <a:r>
              <a:rPr lang="en-US" dirty="0"/>
              <a:t>is a heuristic for selecting the splitting criterion </a:t>
            </a:r>
            <a:r>
              <a:rPr lang="en-US" dirty="0" smtClean="0"/>
              <a:t>that “best</a:t>
            </a:r>
            <a:r>
              <a:rPr lang="en-US" dirty="0"/>
              <a:t>” separates a given data </a:t>
            </a:r>
            <a:r>
              <a:rPr lang="en-US" dirty="0" smtClean="0"/>
              <a:t>sample, </a:t>
            </a:r>
            <a:r>
              <a:rPr lang="en-US" i="1" dirty="0"/>
              <a:t>S</a:t>
            </a:r>
            <a:r>
              <a:rPr lang="en-US" dirty="0" smtClean="0"/>
              <a:t>, </a:t>
            </a:r>
            <a:r>
              <a:rPr lang="en-US" dirty="0"/>
              <a:t>of class-labeled training tuples into </a:t>
            </a:r>
            <a:r>
              <a:rPr lang="en-US" dirty="0" smtClean="0"/>
              <a:t>individual classes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we were to split </a:t>
            </a:r>
            <a:r>
              <a:rPr lang="en-US" i="1" dirty="0"/>
              <a:t>S</a:t>
            </a:r>
            <a:r>
              <a:rPr lang="en-US" i="1" dirty="0" smtClean="0"/>
              <a:t> </a:t>
            </a:r>
            <a:r>
              <a:rPr lang="en-US" dirty="0"/>
              <a:t>into smaller partitions according to the outcomes of </a:t>
            </a:r>
            <a:r>
              <a:rPr lang="en-US" dirty="0" smtClean="0"/>
              <a:t>the splitting </a:t>
            </a:r>
            <a:r>
              <a:rPr lang="en-US" dirty="0"/>
              <a:t>criterion, ideally each partition would be pure (i.e., all the tuples that fall into </a:t>
            </a:r>
            <a:r>
              <a:rPr lang="en-US" dirty="0" smtClean="0"/>
              <a:t>a given </a:t>
            </a:r>
            <a:r>
              <a:rPr lang="en-US" dirty="0"/>
              <a:t>partition would belong to the same class). </a:t>
            </a:r>
            <a:endParaRPr lang="en-US" dirty="0" smtClean="0"/>
          </a:p>
          <a:p>
            <a:pPr algn="just"/>
            <a:r>
              <a:rPr lang="en-US" dirty="0" smtClean="0"/>
              <a:t>Conceptually</a:t>
            </a:r>
            <a:r>
              <a:rPr lang="en-US" dirty="0"/>
              <a:t>, the “best” splitting </a:t>
            </a:r>
            <a:r>
              <a:rPr lang="en-US" dirty="0" smtClean="0"/>
              <a:t>criterion is </a:t>
            </a:r>
            <a:r>
              <a:rPr lang="en-US" dirty="0"/>
              <a:t>the one that most closely results in such a scenario. </a:t>
            </a:r>
            <a:endParaRPr lang="en-US" dirty="0" smtClean="0"/>
          </a:p>
          <a:p>
            <a:pPr algn="just"/>
            <a:r>
              <a:rPr lang="en-US" dirty="0" smtClean="0"/>
              <a:t>Attribute </a:t>
            </a:r>
            <a:r>
              <a:rPr lang="en-US" dirty="0"/>
              <a:t>selection </a:t>
            </a:r>
            <a:r>
              <a:rPr lang="en-US" dirty="0" smtClean="0"/>
              <a:t>measures are </a:t>
            </a:r>
            <a:r>
              <a:rPr lang="en-US" dirty="0"/>
              <a:t>also known as </a:t>
            </a:r>
            <a:r>
              <a:rPr lang="en-US" b="1" dirty="0"/>
              <a:t>splitting rules </a:t>
            </a:r>
            <a:r>
              <a:rPr lang="en-US" dirty="0"/>
              <a:t>because they determine how the tuples at a given </a:t>
            </a:r>
            <a:r>
              <a:rPr lang="en-US" dirty="0" smtClean="0"/>
              <a:t>node are </a:t>
            </a:r>
            <a:r>
              <a:rPr lang="en-US" dirty="0"/>
              <a:t>to be split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shall be using </a:t>
            </a:r>
            <a:r>
              <a:rPr lang="en-US" dirty="0" smtClean="0">
                <a:solidFill>
                  <a:srgbClr val="0070C0"/>
                </a:solidFill>
              </a:rPr>
              <a:t>Information Gain, Gain Ratio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Gini Index </a:t>
            </a:r>
            <a:r>
              <a:rPr lang="en-US" dirty="0" smtClean="0"/>
              <a:t>as the attribute selection measures.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8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3" y="96982"/>
            <a:ext cx="10515600" cy="1325563"/>
          </a:xfrm>
        </p:spPr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3" y="1562389"/>
            <a:ext cx="9926782" cy="47552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machine learning, entropy is a measure of the randomness in the information being processed. </a:t>
            </a:r>
            <a:endParaRPr lang="en-US" dirty="0" smtClean="0"/>
          </a:p>
          <a:p>
            <a:r>
              <a:rPr lang="en-US" dirty="0" smtClean="0"/>
              <a:t>Also, it is a measure </a:t>
            </a:r>
            <a:r>
              <a:rPr lang="en-US" dirty="0"/>
              <a:t>of </a:t>
            </a:r>
            <a:r>
              <a:rPr lang="en-US" dirty="0" smtClean="0"/>
              <a:t>the uncertainty associated with </a:t>
            </a:r>
            <a:r>
              <a:rPr lang="en-US" dirty="0"/>
              <a:t>a random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The </a:t>
            </a:r>
            <a:r>
              <a:rPr lang="en-US" dirty="0"/>
              <a:t>higher the entropy, the harder it is to draw any conclusions from that information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Where, </a:t>
            </a:r>
            <a:endParaRPr lang="en-US" dirty="0" smtClean="0"/>
          </a:p>
          <a:p>
            <a:pPr lvl="1"/>
            <a:r>
              <a:rPr lang="en-US" i="1" dirty="0"/>
              <a:t>S</a:t>
            </a:r>
            <a:r>
              <a:rPr lang="en-US" dirty="0"/>
              <a:t>, the data sample, be a training set of class-labeled tuples.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class label attribute has </a:t>
            </a:r>
            <a:r>
              <a:rPr lang="en-US" i="1" dirty="0"/>
              <a:t>m </a:t>
            </a:r>
            <a:r>
              <a:rPr lang="en-US" dirty="0"/>
              <a:t>distinct values defining </a:t>
            </a:r>
            <a:r>
              <a:rPr lang="en-US" i="1" dirty="0"/>
              <a:t>m </a:t>
            </a:r>
            <a:r>
              <a:rPr lang="en-US" dirty="0"/>
              <a:t>distinct classes,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(for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…… , </a:t>
            </a:r>
            <a:r>
              <a:rPr lang="en-US" i="1" dirty="0"/>
              <a:t>m</a:t>
            </a:r>
            <a:r>
              <a:rPr lang="en-US" dirty="0"/>
              <a:t>). </a:t>
            </a:r>
          </a:p>
          <a:p>
            <a:pPr lvl="1"/>
            <a:r>
              <a:rPr lang="en-US" dirty="0" smtClean="0"/>
              <a:t>P(C</a:t>
            </a:r>
            <a:r>
              <a:rPr lang="en-US" baseline="-25000" dirty="0" smtClean="0"/>
              <a:t>i</a:t>
            </a:r>
            <a:r>
              <a:rPr lang="en-US" dirty="0"/>
              <a:t>) is the probability that a tuple in S belongs to class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</a:p>
          <a:p>
            <a:pPr lvl="1"/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baseline="-25000" dirty="0" err="1"/>
              <a:t>,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be the set of tuples of class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/>
              <a:t>S</a:t>
            </a:r>
            <a:r>
              <a:rPr lang="en-US" dirty="0"/>
              <a:t>. </a:t>
            </a:r>
          </a:p>
          <a:p>
            <a:endParaRPr lang="en-US" baseline="-25000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899725"/>
              </p:ext>
            </p:extLst>
          </p:nvPr>
        </p:nvGraphicFramePr>
        <p:xfrm>
          <a:off x="3538104" y="3643601"/>
          <a:ext cx="506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463480" imgH="431640" progId="Equation.3">
                  <p:embed/>
                </p:oleObj>
              </mc:Choice>
              <mc:Fallback>
                <p:oleObj name="Equation" r:id="rId3" imgW="2463480" imgH="43164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104" y="3643601"/>
                        <a:ext cx="506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26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57404"/>
            <a:ext cx="10515600" cy="1325563"/>
          </a:xfrm>
        </p:spPr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350671"/>
            <a:ext cx="11210276" cy="535492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Information gain can be defined as the amount of information gained about a random variable or signal from observing another random variable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be considered as the difference between the entropy of parent node and </a:t>
            </a:r>
            <a:r>
              <a:rPr lang="en-US" dirty="0" smtClean="0"/>
              <a:t>weighted </a:t>
            </a:r>
            <a:r>
              <a:rPr lang="en-US" dirty="0"/>
              <a:t>average entropy of child nodes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Information Gain = Entropy(Parent) – [Weighted Average] * Entropy(Children)</a:t>
            </a:r>
          </a:p>
          <a:p>
            <a:pPr marL="0" indent="0" algn="ctr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attribute A with the highest information gain, Gain(A), is chosen as the splitting attribute at node N().</a:t>
            </a:r>
            <a:endParaRPr 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176361"/>
              </p:ext>
            </p:extLst>
          </p:nvPr>
        </p:nvGraphicFramePr>
        <p:xfrm>
          <a:off x="2743201" y="3927185"/>
          <a:ext cx="3869314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803240" imgH="457200" progId="Equation.3">
                  <p:embed/>
                </p:oleObj>
              </mc:Choice>
              <mc:Fallback>
                <p:oleObj name="Equation" r:id="rId3" imgW="1803240" imgH="457200" progId="Equation.3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3927185"/>
                        <a:ext cx="3869314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37396"/>
              </p:ext>
            </p:extLst>
          </p:nvPr>
        </p:nvGraphicFramePr>
        <p:xfrm>
          <a:off x="2618509" y="5141255"/>
          <a:ext cx="431864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1726920" imgH="215640" progId="Equation.3">
                  <p:embed/>
                </p:oleObj>
              </mc:Choice>
              <mc:Fallback>
                <p:oleObj name="Equation" r:id="rId5" imgW="1726920" imgH="215640" progId="Equation.3">
                  <p:embed/>
                  <p:pic>
                    <p:nvPicPr>
                      <p:cNvPr id="20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509" y="5141255"/>
                        <a:ext cx="431864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620000" y="4225636"/>
            <a:ext cx="3978203" cy="14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Attribute </a:t>
            </a:r>
            <a:r>
              <a:rPr lang="en-US" sz="1600" i="1" dirty="0"/>
              <a:t>A </a:t>
            </a:r>
            <a:r>
              <a:rPr lang="en-US" sz="1600" dirty="0"/>
              <a:t>can be </a:t>
            </a:r>
            <a:r>
              <a:rPr lang="en-US" sz="1600" dirty="0" smtClean="0"/>
              <a:t>used to </a:t>
            </a:r>
            <a:r>
              <a:rPr lang="en-US" sz="1600" dirty="0"/>
              <a:t>split </a:t>
            </a:r>
            <a:r>
              <a:rPr lang="en-US" sz="1600" i="1" dirty="0"/>
              <a:t>S</a:t>
            </a:r>
            <a:r>
              <a:rPr lang="en-US" sz="1600" i="1" dirty="0" smtClean="0"/>
              <a:t> </a:t>
            </a:r>
            <a:r>
              <a:rPr lang="en-US" sz="1600" dirty="0"/>
              <a:t>into </a:t>
            </a:r>
            <a:r>
              <a:rPr lang="en-US" sz="1600" i="1" dirty="0"/>
              <a:t>v </a:t>
            </a:r>
            <a:r>
              <a:rPr lang="en-US" sz="1600" dirty="0"/>
              <a:t>partitions or subsets, </a:t>
            </a:r>
            <a:r>
              <a:rPr lang="en-US" sz="1600" dirty="0" smtClean="0"/>
              <a:t>{</a:t>
            </a:r>
            <a:r>
              <a:rPr lang="en-US" sz="1600" i="1" dirty="0"/>
              <a:t>S</a:t>
            </a:r>
            <a:r>
              <a:rPr lang="en-US" sz="1600" baseline="-25000" dirty="0" smtClean="0"/>
              <a:t>1</a:t>
            </a:r>
            <a:r>
              <a:rPr lang="en-US" sz="1600" dirty="0"/>
              <a:t>, </a:t>
            </a:r>
            <a:r>
              <a:rPr lang="en-US" sz="1600" i="1" dirty="0"/>
              <a:t>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 …. </a:t>
            </a:r>
            <a:r>
              <a:rPr lang="en-US" sz="1600" dirty="0"/>
              <a:t>, </a:t>
            </a:r>
            <a:r>
              <a:rPr lang="en-US" sz="1600" i="1" dirty="0" err="1"/>
              <a:t>S</a:t>
            </a:r>
            <a:r>
              <a:rPr lang="en-US" sz="1600" i="1" baseline="-25000" dirty="0" err="1" smtClean="0"/>
              <a:t>v</a:t>
            </a:r>
            <a:r>
              <a:rPr lang="en-US" sz="1600" i="1" dirty="0" smtClean="0"/>
              <a:t>}</a:t>
            </a:r>
            <a:r>
              <a:rPr lang="en-US" sz="1600" dirty="0" smtClean="0"/>
              <a:t> </a:t>
            </a:r>
            <a:r>
              <a:rPr lang="en-US" sz="1600" dirty="0"/>
              <a:t>where </a:t>
            </a:r>
            <a:r>
              <a:rPr lang="en-US" sz="1600" i="1" dirty="0" err="1"/>
              <a:t>S</a:t>
            </a:r>
            <a:r>
              <a:rPr lang="en-US" sz="1600" i="1" baseline="-25000" dirty="0" err="1" smtClean="0"/>
              <a:t>j</a:t>
            </a:r>
            <a:r>
              <a:rPr lang="en-US" sz="1600" i="1" dirty="0" smtClean="0"/>
              <a:t> </a:t>
            </a:r>
            <a:r>
              <a:rPr lang="en-US" sz="1600" dirty="0"/>
              <a:t>contains those tuples </a:t>
            </a:r>
            <a:r>
              <a:rPr lang="en-US" sz="1600" dirty="0" smtClean="0"/>
              <a:t>in S</a:t>
            </a:r>
            <a:r>
              <a:rPr lang="en-US" sz="1600" i="1" dirty="0" smtClean="0"/>
              <a:t> </a:t>
            </a:r>
            <a:r>
              <a:rPr lang="en-US" sz="1600" dirty="0"/>
              <a:t>that have outcome </a:t>
            </a:r>
            <a:r>
              <a:rPr lang="en-US" sz="1600" i="1" dirty="0" err="1" smtClean="0"/>
              <a:t>a</a:t>
            </a:r>
            <a:r>
              <a:rPr lang="en-US" sz="1600" i="1" baseline="-25000" dirty="0" err="1" smtClean="0"/>
              <a:t>j</a:t>
            </a:r>
            <a:r>
              <a:rPr lang="en-US" sz="1600" i="1" dirty="0" smtClean="0"/>
              <a:t> </a:t>
            </a:r>
            <a:r>
              <a:rPr lang="en-US" sz="1600" dirty="0"/>
              <a:t>of </a:t>
            </a:r>
            <a:r>
              <a:rPr lang="en-US" sz="1600" i="1" dirty="0"/>
              <a:t>A</a:t>
            </a:r>
            <a:r>
              <a:rPr lang="en-US" sz="1600" dirty="0"/>
              <a:t>.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3116" y="3674951"/>
            <a:ext cx="272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of the </a:t>
            </a:r>
            <a:r>
              <a:rPr lang="en-US" dirty="0" err="1" smtClean="0"/>
              <a:t>jth</a:t>
            </a:r>
            <a:r>
              <a:rPr lang="en-US" dirty="0" smtClean="0"/>
              <a:t> partition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37018" y="3876710"/>
            <a:ext cx="2455177" cy="20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3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2" y="0"/>
            <a:ext cx="10515600" cy="1325563"/>
          </a:xfrm>
        </p:spPr>
        <p:txBody>
          <a:bodyPr/>
          <a:lstStyle/>
          <a:p>
            <a:r>
              <a:rPr lang="en-US" dirty="0" smtClean="0"/>
              <a:t>Gain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1091333"/>
            <a:ext cx="10889672" cy="566968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Information gain is biased for the attribute with many outcomes.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means it prefers the attribute with a large number of distinct values.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instance, consider an attribute with a unique identifier such as </a:t>
            </a:r>
            <a:r>
              <a:rPr lang="en-US" dirty="0" err="1"/>
              <a:t>customer_ID</a:t>
            </a:r>
            <a:r>
              <a:rPr lang="en-US" dirty="0"/>
              <a:t> has zero </a:t>
            </a:r>
            <a:r>
              <a:rPr lang="en-US" dirty="0" smtClean="0"/>
              <a:t>info(S) </a:t>
            </a:r>
            <a:r>
              <a:rPr lang="en-US" dirty="0"/>
              <a:t>because of pure partition.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maximizes the information gain and creates useless partitioning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attribute with the highest gain ratio is chosen as the splitting </a:t>
            </a:r>
            <a:r>
              <a:rPr lang="en-US" dirty="0" smtClean="0"/>
              <a:t>attribute.</a:t>
            </a:r>
          </a:p>
          <a:p>
            <a:pPr algn="just"/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36898"/>
              </p:ext>
            </p:extLst>
          </p:nvPr>
        </p:nvGraphicFramePr>
        <p:xfrm>
          <a:off x="3364272" y="3735820"/>
          <a:ext cx="50434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2349360" imgH="482400" progId="Equation.3">
                  <p:embed/>
                </p:oleObj>
              </mc:Choice>
              <mc:Fallback>
                <p:oleObj name="Equation" r:id="rId3" imgW="2349360" imgH="4824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272" y="3735820"/>
                        <a:ext cx="50434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57791"/>
              </p:ext>
            </p:extLst>
          </p:nvPr>
        </p:nvGraphicFramePr>
        <p:xfrm>
          <a:off x="3882591" y="4737533"/>
          <a:ext cx="40068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5" imgW="1866600" imgH="431640" progId="Equation.3">
                  <p:embed/>
                </p:oleObj>
              </mc:Choice>
              <mc:Fallback>
                <p:oleObj name="Equation" r:id="rId5" imgW="1866600" imgH="43164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591" y="4737533"/>
                        <a:ext cx="40068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20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decision tree algorithm CART (Classification and Regression Tree) uses </a:t>
            </a:r>
            <a:r>
              <a:rPr lang="en-US" dirty="0" smtClean="0"/>
              <a:t>the </a:t>
            </a:r>
            <a:r>
              <a:rPr lang="en-US" dirty="0"/>
              <a:t>Gini method to create split points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Gini Index considers a binary split for each attribute. You can compute a weighted sum of the impurity of each partition.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binary split on attribute A partitions data </a:t>
            </a:r>
            <a:r>
              <a:rPr lang="en-US" dirty="0" smtClean="0"/>
              <a:t>S </a:t>
            </a:r>
            <a:r>
              <a:rPr lang="en-US" dirty="0"/>
              <a:t>into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/>
              <a:t>, the Gini index of </a:t>
            </a:r>
            <a:r>
              <a:rPr lang="en-US" dirty="0" smtClean="0"/>
              <a:t>S </a:t>
            </a:r>
            <a:r>
              <a:rPr lang="en-US" dirty="0"/>
              <a:t>is: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55824"/>
              </p:ext>
            </p:extLst>
          </p:nvPr>
        </p:nvGraphicFramePr>
        <p:xfrm>
          <a:off x="4492625" y="2784475"/>
          <a:ext cx="29257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422360" imgH="431640" progId="Equation.3">
                  <p:embed/>
                </p:oleObj>
              </mc:Choice>
              <mc:Fallback>
                <p:oleObj name="Equation" r:id="rId3" imgW="1422360" imgH="43164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2784475"/>
                        <a:ext cx="29257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93638"/>
              </p:ext>
            </p:extLst>
          </p:nvPr>
        </p:nvGraphicFramePr>
        <p:xfrm>
          <a:off x="3514725" y="5402263"/>
          <a:ext cx="48799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2273040" imgH="393480" progId="Equation.3">
                  <p:embed/>
                </p:oleObj>
              </mc:Choice>
              <mc:Fallback>
                <p:oleObj name="Equation" r:id="rId5" imgW="2273040" imgH="39348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5402263"/>
                        <a:ext cx="48799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36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808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Equation 3.0</vt:lpstr>
      <vt:lpstr>Machine Learning</vt:lpstr>
      <vt:lpstr>Learning Objectives</vt:lpstr>
      <vt:lpstr>Decision Tree Classification</vt:lpstr>
      <vt:lpstr>Decision Tree Classification – Approach</vt:lpstr>
      <vt:lpstr>Attribute selection </vt:lpstr>
      <vt:lpstr>Entropy</vt:lpstr>
      <vt:lpstr>Information Gain</vt:lpstr>
      <vt:lpstr>Gain Ratio</vt:lpstr>
      <vt:lpstr>Gini Index</vt:lpstr>
      <vt:lpstr>Gini Index Contd…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74</cp:revision>
  <dcterms:created xsi:type="dcterms:W3CDTF">2019-08-02T12:46:07Z</dcterms:created>
  <dcterms:modified xsi:type="dcterms:W3CDTF">2019-08-19T17:49:55Z</dcterms:modified>
</cp:coreProperties>
</file>