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58" r:id="rId3"/>
    <p:sldId id="283" r:id="rId4"/>
    <p:sldId id="285" r:id="rId5"/>
    <p:sldId id="284" r:id="rId6"/>
    <p:sldId id="259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decision-tree-classification-python" TargetMode="External"/><Relationship Id="rId2" Type="http://schemas.openxmlformats.org/officeDocument/2006/relationships/hyperlink" Target="https://medium.com/deep-math-machine-learning-ai/chapter-4-decision-trees-algorithms-b93975f7a1f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Decision Tree Classification – </a:t>
            </a:r>
            <a:r>
              <a:rPr lang="en-US" sz="3600" dirty="0" smtClean="0"/>
              <a:t>CART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altLang="en-US" dirty="0" smtClean="0"/>
              <a:t>Solve a problem using the CART algorithm.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</a:t>
            </a:r>
            <a:r>
              <a:rPr lang="en-US" dirty="0" smtClean="0"/>
              <a:t>Index -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decision tree algorithm CART (Classification and Regression Tree) uses </a:t>
            </a:r>
            <a:r>
              <a:rPr lang="en-US" dirty="0" smtClean="0"/>
              <a:t>the </a:t>
            </a:r>
            <a:r>
              <a:rPr lang="en-US" dirty="0"/>
              <a:t>Gini method to create split points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Gini Index considers a binary split for each attribute. You can compute a weighted sum of the impurity of each partition.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binary split on attribute A partitions data </a:t>
            </a:r>
            <a:r>
              <a:rPr lang="en-US" dirty="0" smtClean="0"/>
              <a:t>S </a:t>
            </a:r>
            <a:r>
              <a:rPr lang="en-US" dirty="0"/>
              <a:t>into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/>
              <a:t>, the Gini index of </a:t>
            </a:r>
            <a:r>
              <a:rPr lang="en-US" dirty="0" smtClean="0"/>
              <a:t>S </a:t>
            </a:r>
            <a:r>
              <a:rPr lang="en-US" dirty="0"/>
              <a:t>is: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55824"/>
              </p:ext>
            </p:extLst>
          </p:nvPr>
        </p:nvGraphicFramePr>
        <p:xfrm>
          <a:off x="4492625" y="2784475"/>
          <a:ext cx="29257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3" imgW="1422360" imgH="431640" progId="Equation.3">
                  <p:embed/>
                </p:oleObj>
              </mc:Choice>
              <mc:Fallback>
                <p:oleObj name="Equation" r:id="rId3" imgW="1422360" imgH="43164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2784475"/>
                        <a:ext cx="29257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93638"/>
              </p:ext>
            </p:extLst>
          </p:nvPr>
        </p:nvGraphicFramePr>
        <p:xfrm>
          <a:off x="3514725" y="5402263"/>
          <a:ext cx="48799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5" imgW="2273040" imgH="393480" progId="Equation.3">
                  <p:embed/>
                </p:oleObj>
              </mc:Choice>
              <mc:Fallback>
                <p:oleObj name="Equation" r:id="rId5" imgW="2273040" imgH="39348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5402263"/>
                        <a:ext cx="487997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53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003987"/>
              </p:ext>
            </p:extLst>
          </p:nvPr>
        </p:nvGraphicFramePr>
        <p:xfrm>
          <a:off x="4655125" y="13204"/>
          <a:ext cx="7536874" cy="6844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5306">
                  <a:extLst>
                    <a:ext uri="{9D8B030D-6E8A-4147-A177-3AD203B41FA5}">
                      <a16:colId xmlns:a16="http://schemas.microsoft.com/office/drawing/2014/main" val="2444235483"/>
                    </a:ext>
                  </a:extLst>
                </a:gridCol>
                <a:gridCol w="1307499">
                  <a:extLst>
                    <a:ext uri="{9D8B030D-6E8A-4147-A177-3AD203B41FA5}">
                      <a16:colId xmlns:a16="http://schemas.microsoft.com/office/drawing/2014/main" val="3519176489"/>
                    </a:ext>
                  </a:extLst>
                </a:gridCol>
                <a:gridCol w="1555592">
                  <a:extLst>
                    <a:ext uri="{9D8B030D-6E8A-4147-A177-3AD203B41FA5}">
                      <a16:colId xmlns:a16="http://schemas.microsoft.com/office/drawing/2014/main" val="3243013100"/>
                    </a:ext>
                  </a:extLst>
                </a:gridCol>
                <a:gridCol w="1364522">
                  <a:extLst>
                    <a:ext uri="{9D8B030D-6E8A-4147-A177-3AD203B41FA5}">
                      <a16:colId xmlns:a16="http://schemas.microsoft.com/office/drawing/2014/main" val="385613314"/>
                    </a:ext>
                  </a:extLst>
                </a:gridCol>
                <a:gridCol w="1080413">
                  <a:extLst>
                    <a:ext uri="{9D8B030D-6E8A-4147-A177-3AD203B41FA5}">
                      <a16:colId xmlns:a16="http://schemas.microsoft.com/office/drawing/2014/main" val="3130996924"/>
                    </a:ext>
                  </a:extLst>
                </a:gridCol>
                <a:gridCol w="1423542">
                  <a:extLst>
                    <a:ext uri="{9D8B030D-6E8A-4147-A177-3AD203B41FA5}">
                      <a16:colId xmlns:a16="http://schemas.microsoft.com/office/drawing/2014/main" val="3795588627"/>
                    </a:ext>
                  </a:extLst>
                </a:gridCol>
              </a:tblGrid>
              <a:tr h="667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Outlook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Temp.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Humidity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Wind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Decision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extLst>
                  <a:ext uri="{0D108BD9-81ED-4DB2-BD59-A6C34878D82A}">
                    <a16:rowId xmlns:a16="http://schemas.microsoft.com/office/drawing/2014/main" val="3843492863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extLst>
                  <a:ext uri="{0D108BD9-81ED-4DB2-BD59-A6C34878D82A}">
                    <a16:rowId xmlns:a16="http://schemas.microsoft.com/office/drawing/2014/main" val="3048134412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Sunny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extLst>
                  <a:ext uri="{0D108BD9-81ED-4DB2-BD59-A6C34878D82A}">
                    <a16:rowId xmlns:a16="http://schemas.microsoft.com/office/drawing/2014/main" val="153584360"/>
                  </a:ext>
                </a:extLst>
              </a:tr>
              <a:tr h="6679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Overcast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extLst>
                  <a:ext uri="{0D108BD9-81ED-4DB2-BD59-A6C34878D82A}">
                    <a16:rowId xmlns:a16="http://schemas.microsoft.com/office/drawing/2014/main" val="2263962600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Mild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extLst>
                  <a:ext uri="{0D108BD9-81ED-4DB2-BD59-A6C34878D82A}">
                    <a16:rowId xmlns:a16="http://schemas.microsoft.com/office/drawing/2014/main" val="2213113359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extLst>
                  <a:ext uri="{0D108BD9-81ED-4DB2-BD59-A6C34878D82A}">
                    <a16:rowId xmlns:a16="http://schemas.microsoft.com/office/drawing/2014/main" val="1112360574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extLst>
                  <a:ext uri="{0D108BD9-81ED-4DB2-BD59-A6C34878D82A}">
                    <a16:rowId xmlns:a16="http://schemas.microsoft.com/office/drawing/2014/main" val="145033211"/>
                  </a:ext>
                </a:extLst>
              </a:tr>
              <a:tr h="6679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Overcast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extLst>
                  <a:ext uri="{0D108BD9-81ED-4DB2-BD59-A6C34878D82A}">
                    <a16:rowId xmlns:a16="http://schemas.microsoft.com/office/drawing/2014/main" val="2970115570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Mild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extLst>
                  <a:ext uri="{0D108BD9-81ED-4DB2-BD59-A6C34878D82A}">
                    <a16:rowId xmlns:a16="http://schemas.microsoft.com/office/drawing/2014/main" val="2726950087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extLst>
                  <a:ext uri="{0D108BD9-81ED-4DB2-BD59-A6C34878D82A}">
                    <a16:rowId xmlns:a16="http://schemas.microsoft.com/office/drawing/2014/main" val="1534559856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Mild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extLst>
                  <a:ext uri="{0D108BD9-81ED-4DB2-BD59-A6C34878D82A}">
                    <a16:rowId xmlns:a16="http://schemas.microsoft.com/office/drawing/2014/main" val="2747433853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Mild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extLst>
                  <a:ext uri="{0D108BD9-81ED-4DB2-BD59-A6C34878D82A}">
                    <a16:rowId xmlns:a16="http://schemas.microsoft.com/office/drawing/2014/main" val="2930779432"/>
                  </a:ext>
                </a:extLst>
              </a:tr>
              <a:tr h="6679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Overcast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Mild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extLst>
                  <a:ext uri="{0D108BD9-81ED-4DB2-BD59-A6C34878D82A}">
                    <a16:rowId xmlns:a16="http://schemas.microsoft.com/office/drawing/2014/main" val="3222933092"/>
                  </a:ext>
                </a:extLst>
              </a:tr>
              <a:tr h="6679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Overcast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extLst>
                  <a:ext uri="{0D108BD9-81ED-4DB2-BD59-A6C34878D82A}">
                    <a16:rowId xmlns:a16="http://schemas.microsoft.com/office/drawing/2014/main" val="766566894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Mild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09" marR="53209" marT="0" marB="0"/>
                </a:tc>
                <a:extLst>
                  <a:ext uri="{0D108BD9-81ED-4DB2-BD59-A6C34878D82A}">
                    <a16:rowId xmlns:a16="http://schemas.microsoft.com/office/drawing/2014/main" val="350535924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70709" y="2130425"/>
            <a:ext cx="33043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Solve the given problem using CART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Construct a decision tree for the given problem using ID3 and CART algorithm.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73199"/>
              </p:ext>
            </p:extLst>
          </p:nvPr>
        </p:nvGraphicFramePr>
        <p:xfrm>
          <a:off x="1768764" y="2310116"/>
          <a:ext cx="8746835" cy="43400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9367">
                  <a:extLst>
                    <a:ext uri="{9D8B030D-6E8A-4147-A177-3AD203B41FA5}">
                      <a16:colId xmlns:a16="http://schemas.microsoft.com/office/drawing/2014/main" val="226116605"/>
                    </a:ext>
                  </a:extLst>
                </a:gridCol>
                <a:gridCol w="1749367">
                  <a:extLst>
                    <a:ext uri="{9D8B030D-6E8A-4147-A177-3AD203B41FA5}">
                      <a16:colId xmlns:a16="http://schemas.microsoft.com/office/drawing/2014/main" val="219298693"/>
                    </a:ext>
                  </a:extLst>
                </a:gridCol>
                <a:gridCol w="1749367">
                  <a:extLst>
                    <a:ext uri="{9D8B030D-6E8A-4147-A177-3AD203B41FA5}">
                      <a16:colId xmlns:a16="http://schemas.microsoft.com/office/drawing/2014/main" val="1468680737"/>
                    </a:ext>
                  </a:extLst>
                </a:gridCol>
                <a:gridCol w="1749367">
                  <a:extLst>
                    <a:ext uri="{9D8B030D-6E8A-4147-A177-3AD203B41FA5}">
                      <a16:colId xmlns:a16="http://schemas.microsoft.com/office/drawing/2014/main" val="1529705900"/>
                    </a:ext>
                  </a:extLst>
                </a:gridCol>
                <a:gridCol w="1749367">
                  <a:extLst>
                    <a:ext uri="{9D8B030D-6E8A-4147-A177-3AD203B41FA5}">
                      <a16:colId xmlns:a16="http://schemas.microsoft.com/office/drawing/2014/main" val="2051716"/>
                    </a:ext>
                  </a:extLst>
                </a:gridCol>
              </a:tblGrid>
              <a:tr h="3945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Superpower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17464"/>
                  </a:ext>
                </a:extLst>
              </a:tr>
              <a:tr h="3945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Marvel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Fly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807681"/>
                  </a:ext>
                </a:extLst>
              </a:tr>
              <a:tr h="3945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Villain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Gadgets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222283"/>
                  </a:ext>
                </a:extLst>
              </a:tr>
              <a:tr h="394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Marvel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HighIQ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599144"/>
                  </a:ext>
                </a:extLst>
              </a:tr>
              <a:tr h="394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Fly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61933"/>
                  </a:ext>
                </a:extLst>
              </a:tr>
              <a:tr h="394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Villain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Marvel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HighIQ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805604"/>
                  </a:ext>
                </a:extLst>
              </a:tr>
              <a:tr h="394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Villain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Gadgets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5763"/>
                  </a:ext>
                </a:extLst>
              </a:tr>
              <a:tr h="394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Villain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Fly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782171"/>
                  </a:ext>
                </a:extLst>
              </a:tr>
              <a:tr h="394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Gadgets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09045"/>
                  </a:ext>
                </a:extLst>
              </a:tr>
              <a:tr h="394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Villain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Marvel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HighIQ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21322"/>
                  </a:ext>
                </a:extLst>
              </a:tr>
              <a:tr h="394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Marvel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HighIQ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409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6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medium.com/deep-math-machine-learning-ai/chapter-4-decision-trees-algorithms-b93975f7a1f1</a:t>
            </a:r>
            <a:r>
              <a:rPr lang="en-US" dirty="0" smtClean="0"/>
              <a:t>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/>
              <a:t>[2]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www.datacamp.com/community/tutorials/decision-tree-classification-python</a:t>
            </a:r>
            <a:r>
              <a:rPr lang="en-US" dirty="0" smtClean="0"/>
              <a:t> </a:t>
            </a:r>
          </a:p>
          <a:p>
            <a:pPr marL="0" indent="0">
              <a:spcBef>
                <a:spcPct val="50000"/>
              </a:spcBef>
              <a:buNone/>
            </a:pPr>
            <a:endParaRPr lang="en-US" dirty="0" smtClean="0"/>
          </a:p>
          <a:p>
            <a:pPr marL="0" indent="0">
              <a:spcBef>
                <a:spcPct val="50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308</Words>
  <Application>Microsoft Office PowerPoint</Application>
  <PresentationFormat>Widescreen</PresentationFormat>
  <Paragraphs>172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Equation</vt:lpstr>
      <vt:lpstr>Machine Learning</vt:lpstr>
      <vt:lpstr>Learning Objectives</vt:lpstr>
      <vt:lpstr>Gini Index - recap</vt:lpstr>
      <vt:lpstr>PowerPoint Presentation</vt:lpstr>
      <vt:lpstr>Assignment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81</cp:revision>
  <dcterms:created xsi:type="dcterms:W3CDTF">2019-08-02T12:46:07Z</dcterms:created>
  <dcterms:modified xsi:type="dcterms:W3CDTF">2019-08-25T17:37:27Z</dcterms:modified>
</cp:coreProperties>
</file>