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8"/>
  </p:notesMasterIdLst>
  <p:sldIdLst>
    <p:sldId id="859" r:id="rId2"/>
    <p:sldId id="795" r:id="rId3"/>
    <p:sldId id="836" r:id="rId4"/>
    <p:sldId id="835" r:id="rId5"/>
    <p:sldId id="830" r:id="rId6"/>
    <p:sldId id="847" r:id="rId7"/>
    <p:sldId id="831" r:id="rId8"/>
    <p:sldId id="810" r:id="rId9"/>
    <p:sldId id="811" r:id="rId10"/>
    <p:sldId id="812" r:id="rId11"/>
    <p:sldId id="832" r:id="rId12"/>
    <p:sldId id="848" r:id="rId13"/>
    <p:sldId id="797" r:id="rId14"/>
    <p:sldId id="798" r:id="rId15"/>
    <p:sldId id="799" r:id="rId16"/>
    <p:sldId id="849" r:id="rId17"/>
    <p:sldId id="800" r:id="rId18"/>
    <p:sldId id="801" r:id="rId19"/>
    <p:sldId id="850" r:id="rId20"/>
    <p:sldId id="860" r:id="rId21"/>
    <p:sldId id="861" r:id="rId22"/>
    <p:sldId id="851" r:id="rId23"/>
    <p:sldId id="842" r:id="rId24"/>
    <p:sldId id="857" r:id="rId25"/>
    <p:sldId id="837" r:id="rId26"/>
    <p:sldId id="85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76" autoAdjust="0"/>
  </p:normalViewPr>
  <p:slideViewPr>
    <p:cSldViewPr>
      <p:cViewPr varScale="1">
        <p:scale>
          <a:sx n="69" d="100"/>
          <a:sy n="69" d="100"/>
        </p:scale>
        <p:origin x="11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Αντικειμενοστρεφής Προγραμματισμός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Αντικειμενοστρεφής Προγραμματισμός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55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Αντικειμενοστρεφής Προγραμματισμός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4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Αντικειμενοστρεφής Προγραμματισμός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2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Αντικειμενοστρεφής Προγραμματισμός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1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7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9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2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7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Αντικειμενοστρεφής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119" y="1899438"/>
            <a:ext cx="6686549" cy="7867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391" y="5028944"/>
            <a:ext cx="6858000" cy="602673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99903" y="4503256"/>
            <a:ext cx="2346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CS 3104 Fall 2019</a:t>
            </a:r>
            <a:endParaRPr lang="en-US" sz="135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0118" y="2865099"/>
            <a:ext cx="6686549" cy="78679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700" dirty="0" smtClean="0"/>
              <a:t>Model Evaluation Measures – Part I</a:t>
            </a:r>
            <a:endParaRPr lang="en-US" sz="27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03798" y="1139365"/>
            <a:ext cx="212590" cy="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76982" y="52414"/>
            <a:ext cx="7667018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</a:rPr>
              <a:t>Machine Learning Introduction to Machine Learning by Kumar </a:t>
            </a:r>
            <a:r>
              <a:rPr lang="en-US" altLang="en-US" sz="900" dirty="0" err="1">
                <a:latin typeface="Arial" panose="020B0604020202020204" pitchFamily="34" charset="0"/>
              </a:rPr>
              <a:t>Anurupam</a:t>
            </a:r>
            <a:r>
              <a:rPr lang="en-US" altLang="en-US" sz="900" dirty="0">
                <a:latin typeface="Arial" panose="020B0604020202020204" pitchFamily="34" charset="0"/>
              </a:rPr>
              <a:t> is licensed under a </a:t>
            </a:r>
            <a:r>
              <a:rPr lang="en-US" altLang="en-US" sz="900" dirty="0"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lang="en-US" altLang="en-US" sz="9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16681" y="-3143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" y="80555"/>
            <a:ext cx="823126" cy="2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</a:t>
            </a:r>
            <a:r>
              <a:rPr lang="en-US" dirty="0" smtClean="0"/>
              <a:t>Curve regions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0" y="1264555"/>
            <a:ext cx="5446200" cy="55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</a:t>
            </a:r>
            <a:r>
              <a:rPr lang="en-US" dirty="0" smtClean="0"/>
              <a:t>Curve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1752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E.g.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83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Introduction</a:t>
            </a:r>
          </a:p>
          <a:p>
            <a:pPr algn="just"/>
            <a:r>
              <a:rPr lang="en-US" sz="2000" dirty="0"/>
              <a:t>ROC Curve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Confusion matrix</a:t>
            </a:r>
          </a:p>
          <a:p>
            <a:pPr algn="just"/>
            <a:r>
              <a:rPr lang="en-US" sz="2000" dirty="0"/>
              <a:t>Cost matrix</a:t>
            </a:r>
          </a:p>
          <a:p>
            <a:pPr algn="just"/>
            <a:r>
              <a:rPr lang="en-US" sz="2000" dirty="0"/>
              <a:t>Cost measures</a:t>
            </a:r>
          </a:p>
          <a:p>
            <a:pPr algn="just"/>
            <a:r>
              <a:rPr lang="en-US" sz="2000" dirty="0"/>
              <a:t>Error </a:t>
            </a:r>
            <a:r>
              <a:rPr lang="en-US" sz="2000" dirty="0" smtClean="0"/>
              <a:t>measures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70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47547"/>
            <a:ext cx="6591985" cy="3777622"/>
          </a:xfrm>
        </p:spPr>
        <p:txBody>
          <a:bodyPr/>
          <a:lstStyle/>
          <a:p>
            <a:r>
              <a:rPr lang="en-US" dirty="0"/>
              <a:t>Focus on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predictive capability </a:t>
            </a:r>
            <a:r>
              <a:rPr lang="en-US" dirty="0"/>
              <a:t>of a model</a:t>
            </a:r>
          </a:p>
          <a:p>
            <a:pPr lvl="1"/>
            <a:r>
              <a:rPr lang="en-US" dirty="0"/>
              <a:t>Rather than how fast it takes to classify or build models, scalability, etc.</a:t>
            </a:r>
          </a:p>
          <a:p>
            <a:r>
              <a:rPr lang="en-US" dirty="0">
                <a:solidFill>
                  <a:srgbClr val="0070C0"/>
                </a:solidFill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89074"/>
              </p:ext>
            </p:extLst>
          </p:nvPr>
        </p:nvGraphicFramePr>
        <p:xfrm>
          <a:off x="715781" y="2978727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11" name="Text Box 27"/>
          <p:cNvSpPr txBox="1">
            <a:spLocks noChangeArrowheads="1"/>
          </p:cNvSpPr>
          <p:nvPr/>
        </p:nvSpPr>
        <p:spPr bwMode="auto">
          <a:xfrm>
            <a:off x="6811781" y="3130626"/>
            <a:ext cx="2453268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17908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Matrix…</a:t>
            </a:r>
            <a:endParaRPr lang="en-US" dirty="0"/>
          </a:p>
        </p:txBody>
      </p:sp>
      <p:sp>
        <p:nvSpPr>
          <p:cNvPr id="964611" name="Rectangle 3"/>
          <p:cNvSpPr>
            <a:spLocks noGrp="1" noChangeArrowheads="1"/>
          </p:cNvSpPr>
          <p:nvPr>
            <p:ph idx="1"/>
          </p:nvPr>
        </p:nvSpPr>
        <p:spPr>
          <a:xfrm>
            <a:off x="1945201" y="2263105"/>
            <a:ext cx="6591985" cy="37776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widely-used metric:</a:t>
            </a:r>
          </a:p>
          <a:p>
            <a:endParaRPr lang="en-US" dirty="0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84786"/>
              </p:ext>
            </p:extLst>
          </p:nvPr>
        </p:nvGraphicFramePr>
        <p:xfrm>
          <a:off x="1752600" y="16764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4635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0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- Limitation </a:t>
            </a:r>
            <a:r>
              <a:rPr lang="en-US" dirty="0"/>
              <a:t>of Accuracy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/>
              <a:t>Consider a 2-class problem</a:t>
            </a:r>
          </a:p>
          <a:p>
            <a:pPr lvl="1"/>
            <a:r>
              <a:rPr lang="en-US" sz="1800" dirty="0"/>
              <a:t>Number of Class 0 examples = 9990</a:t>
            </a:r>
          </a:p>
          <a:p>
            <a:pPr lvl="1"/>
            <a:r>
              <a:rPr lang="en-US" sz="1800" dirty="0"/>
              <a:t>Number of Class 1 examples = 10</a:t>
            </a:r>
          </a:p>
          <a:p>
            <a:pPr lvl="1"/>
            <a:endParaRPr lang="en-US" sz="1800" dirty="0"/>
          </a:p>
          <a:p>
            <a:r>
              <a:rPr lang="en-US" dirty="0"/>
              <a:t>If model predicts everything to be class 0, accuracy is 9990/10000 = 99.9 %</a:t>
            </a:r>
          </a:p>
          <a:p>
            <a:pPr lvl="1"/>
            <a:r>
              <a:rPr lang="en-US" sz="1800" dirty="0"/>
              <a:t>Accuracy is misleading because model does not detect any class 1 example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Introduction</a:t>
            </a:r>
          </a:p>
          <a:p>
            <a:pPr algn="just"/>
            <a:r>
              <a:rPr lang="en-US" sz="2000" dirty="0"/>
              <a:t>ROC Curve</a:t>
            </a:r>
          </a:p>
          <a:p>
            <a:pPr algn="just"/>
            <a:r>
              <a:rPr lang="en-US" sz="2000" dirty="0"/>
              <a:t>Confusion matrix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Cost matrix</a:t>
            </a:r>
          </a:p>
          <a:p>
            <a:pPr algn="just"/>
            <a:r>
              <a:rPr lang="en-US" sz="2000" dirty="0"/>
              <a:t>Cost measures</a:t>
            </a:r>
          </a:p>
          <a:p>
            <a:pPr algn="just"/>
            <a:r>
              <a:rPr lang="en-US" sz="2000" dirty="0"/>
              <a:t>Error </a:t>
            </a:r>
            <a:r>
              <a:rPr lang="en-US" sz="2000" dirty="0" smtClean="0"/>
              <a:t>measures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2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73317"/>
              </p:ext>
            </p:extLst>
          </p:nvPr>
        </p:nvGraphicFramePr>
        <p:xfrm>
          <a:off x="1938273" y="1524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C(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Yes|Yes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No|Yes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Yes|No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C(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No|No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6682" name="Rectangle 26"/>
          <p:cNvSpPr>
            <a:spLocks noChangeArrowheads="1"/>
          </p:cNvSpPr>
          <p:nvPr/>
        </p:nvSpPr>
        <p:spPr bwMode="auto">
          <a:xfrm>
            <a:off x="1080655" y="4689108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C(</a:t>
            </a:r>
            <a:r>
              <a:rPr lang="en-US" sz="2400" b="1" dirty="0" err="1">
                <a:solidFill>
                  <a:schemeClr val="accent2"/>
                </a:solidFill>
              </a:rPr>
              <a:t>i|j</a:t>
            </a:r>
            <a:r>
              <a:rPr lang="en-US" sz="2400" b="1" dirty="0">
                <a:solidFill>
                  <a:schemeClr val="accent2"/>
                </a:solidFill>
              </a:rPr>
              <a:t>): </a:t>
            </a:r>
            <a:r>
              <a:rPr lang="en-US" sz="2400" b="0" dirty="0">
                <a:solidFill>
                  <a:schemeClr val="tx1"/>
                </a:solidFill>
              </a:rPr>
              <a:t>Cost of </a:t>
            </a:r>
            <a:r>
              <a:rPr lang="en-US" sz="2400" b="0" dirty="0" smtClean="0">
                <a:solidFill>
                  <a:schemeClr val="tx1"/>
                </a:solidFill>
              </a:rPr>
              <a:t>classifying </a:t>
            </a:r>
            <a:r>
              <a:rPr lang="en-US" sz="2400" b="0" dirty="0">
                <a:solidFill>
                  <a:schemeClr val="tx1"/>
                </a:solidFill>
              </a:rPr>
              <a:t>class </a:t>
            </a:r>
            <a:r>
              <a:rPr lang="en-US" sz="2400" b="1" dirty="0">
                <a:solidFill>
                  <a:schemeClr val="accent2"/>
                </a:solidFill>
              </a:rPr>
              <a:t>j</a:t>
            </a:r>
            <a:r>
              <a:rPr lang="en-US" sz="2400" b="0" dirty="0">
                <a:solidFill>
                  <a:schemeClr val="tx1"/>
                </a:solidFill>
              </a:rPr>
              <a:t> example as class </a:t>
            </a:r>
            <a:r>
              <a:rPr lang="en-US" sz="2400" b="1" dirty="0" err="1" smtClean="0">
                <a:solidFill>
                  <a:schemeClr val="accent2"/>
                </a:solidFill>
              </a:rPr>
              <a:t>i</a:t>
            </a:r>
            <a:endParaRPr lang="en-US" sz="2400" b="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191577"/>
              </p:ext>
            </p:extLst>
          </p:nvPr>
        </p:nvGraphicFramePr>
        <p:xfrm>
          <a:off x="1600200" y="5517416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Equation" r:id="rId3" imgW="5270500" imgH="800100" progId="Equation.3">
                  <p:embed/>
                </p:oleObj>
              </mc:Choice>
              <mc:Fallback>
                <p:oleObj name="Equation" r:id="rId3" imgW="5270500" imgH="80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17416"/>
                        <a:ext cx="601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3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45200" y="624110"/>
            <a:ext cx="6970200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Cost Matrix - Computing </a:t>
            </a:r>
            <a:r>
              <a:rPr lang="en-US" sz="2800" dirty="0"/>
              <a:t>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33308"/>
              </p:ext>
            </p:extLst>
          </p:nvPr>
        </p:nvGraphicFramePr>
        <p:xfrm>
          <a:off x="3048000" y="16002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457200" y="3731577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5257800" y="3731577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7752" name="Rectangle 1096"/>
          <p:cNvSpPr>
            <a:spLocks noChangeArrowheads="1"/>
          </p:cNvSpPr>
          <p:nvPr/>
        </p:nvSpPr>
        <p:spPr bwMode="auto">
          <a:xfrm>
            <a:off x="762000" y="5715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 dirty="0">
                <a:solidFill>
                  <a:schemeClr val="tx1"/>
                </a:solidFill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 dirty="0">
                <a:solidFill>
                  <a:schemeClr val="tx1"/>
                </a:solidFill>
              </a:rPr>
              <a:t>Cost = 3910</a:t>
            </a:r>
          </a:p>
        </p:txBody>
      </p:sp>
      <p:sp>
        <p:nvSpPr>
          <p:cNvPr id="967753" name="Rectangle 1097"/>
          <p:cNvSpPr>
            <a:spLocks noChangeArrowheads="1"/>
          </p:cNvSpPr>
          <p:nvPr/>
        </p:nvSpPr>
        <p:spPr bwMode="auto">
          <a:xfrm>
            <a:off x="5181600" y="56388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 dirty="0">
                <a:solidFill>
                  <a:schemeClr val="tx1"/>
                </a:solidFill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 dirty="0">
                <a:solidFill>
                  <a:schemeClr val="tx1"/>
                </a:solidFill>
              </a:rPr>
              <a:t>Cost = 4255</a:t>
            </a:r>
          </a:p>
        </p:txBody>
      </p:sp>
    </p:spTree>
    <p:extLst>
      <p:ext uri="{BB962C8B-B14F-4D97-AF65-F5344CB8AC3E}">
        <p14:creationId xmlns:p14="http://schemas.microsoft.com/office/powerpoint/2010/main" val="6550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Introduction</a:t>
            </a:r>
          </a:p>
          <a:p>
            <a:pPr algn="just"/>
            <a:r>
              <a:rPr lang="en-US" sz="2000" dirty="0"/>
              <a:t>ROC Curve</a:t>
            </a:r>
          </a:p>
          <a:p>
            <a:pPr algn="just"/>
            <a:r>
              <a:rPr lang="en-US" sz="2000" dirty="0"/>
              <a:t>Confusion matrix</a:t>
            </a:r>
          </a:p>
          <a:p>
            <a:pPr algn="just"/>
            <a:r>
              <a:rPr lang="en-US" sz="2000" dirty="0"/>
              <a:t>Cost matrix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Cost measures</a:t>
            </a:r>
          </a:p>
          <a:p>
            <a:pPr algn="just"/>
            <a:r>
              <a:rPr lang="en-US" sz="2000" dirty="0"/>
              <a:t>Error </a:t>
            </a:r>
            <a:r>
              <a:rPr lang="en-US" sz="2000" dirty="0" smtClean="0"/>
              <a:t>measures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040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877290"/>
            <a:ext cx="6591985" cy="43711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After the completion of today’s lesson students will be able to:</a:t>
            </a:r>
          </a:p>
          <a:p>
            <a:pPr algn="just"/>
            <a:r>
              <a:rPr lang="en-US" sz="2000" dirty="0" smtClean="0"/>
              <a:t>Learn the importance of evaluation measures for the various problems.</a:t>
            </a:r>
          </a:p>
          <a:p>
            <a:pPr algn="just"/>
            <a:r>
              <a:rPr lang="en-US" sz="2000" dirty="0" smtClean="0"/>
              <a:t>Discuss the performance measures of classification problem and regression problems.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91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Cost Sensitive </a:t>
            </a:r>
            <a:r>
              <a:rPr lang="en-US" dirty="0" smtClean="0"/>
              <a:t>measures </a:t>
            </a:r>
            <a:r>
              <a:rPr lang="en-US" b="1" baseline="30000" dirty="0" smtClean="0">
                <a:solidFill>
                  <a:srgbClr val="0070C0"/>
                </a:solidFill>
              </a:rPr>
              <a:t>[3]</a:t>
            </a:r>
            <a:endParaRPr lang="en-US" b="1" baseline="30000" dirty="0">
              <a:solidFill>
                <a:srgbClr val="0070C0"/>
              </a:solidFill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5201" y="1447800"/>
            <a:ext cx="7049185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Precision(p</a:t>
            </a:r>
            <a:r>
              <a:rPr lang="en-US" sz="2000" dirty="0" smtClean="0"/>
              <a:t>)/Positive Predictive Value(PPV):</a:t>
            </a:r>
          </a:p>
          <a:p>
            <a:pPr lvl="1"/>
            <a:r>
              <a:rPr lang="en-US" altLang="en-US" sz="1800" dirty="0" smtClean="0"/>
              <a:t>exactness </a:t>
            </a:r>
            <a:r>
              <a:rPr lang="en-US" altLang="en-US" sz="1800" dirty="0"/>
              <a:t>– what % of tuples that the classifier </a:t>
            </a:r>
            <a:r>
              <a:rPr lang="en-US" altLang="en-US" sz="1800" dirty="0" smtClean="0"/>
              <a:t>labeled </a:t>
            </a:r>
            <a:r>
              <a:rPr lang="en-US" altLang="en-US" sz="1800" dirty="0"/>
              <a:t>as positive are actually positive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False Discovery Rate:</a:t>
            </a:r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Recall(r</a:t>
            </a:r>
            <a:r>
              <a:rPr lang="en-US" sz="2000" dirty="0"/>
              <a:t>)/Sensitivity/True Positive </a:t>
            </a:r>
            <a:r>
              <a:rPr lang="en-US" sz="2000" dirty="0" smtClean="0"/>
              <a:t>Rate(TPR)</a:t>
            </a:r>
            <a:r>
              <a:rPr lang="en-US" sz="2000" dirty="0" smtClean="0"/>
              <a:t>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 smtClean="0"/>
              <a:t>completeness </a:t>
            </a:r>
            <a:r>
              <a:rPr lang="en-US" altLang="en-US" sz="1800" dirty="0"/>
              <a:t>– what % of positive tuples </a:t>
            </a:r>
            <a:r>
              <a:rPr lang="en-US" altLang="en-US" sz="2000" dirty="0" smtClean="0"/>
              <a:t>did </a:t>
            </a:r>
            <a:r>
              <a:rPr lang="en-US" altLang="en-US" sz="2000" dirty="0"/>
              <a:t>the classifier label as positive?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Perfect score is </a:t>
            </a:r>
            <a:r>
              <a:rPr lang="en-US" altLang="en-US" sz="1800" dirty="0" smtClean="0"/>
              <a:t>1.0. Inverse </a:t>
            </a:r>
            <a:r>
              <a:rPr lang="en-US" altLang="en-US" sz="1800" dirty="0"/>
              <a:t>relationship between precision &amp; recall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5983619"/>
            <a:ext cx="4003276" cy="652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90800"/>
            <a:ext cx="308864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1" y="3496635"/>
            <a:ext cx="3429000" cy="691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8400" y="5638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Where, P = Number of real positive cases in data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Cost Sensitive measures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5201" y="1447800"/>
            <a:ext cx="7049185" cy="5181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Specificity</a:t>
            </a:r>
            <a:r>
              <a:rPr lang="en-US" sz="2000" dirty="0"/>
              <a:t>, </a:t>
            </a:r>
            <a:r>
              <a:rPr lang="en-US" sz="2000" dirty="0" smtClean="0"/>
              <a:t>Selectivity </a:t>
            </a:r>
            <a:r>
              <a:rPr lang="en-US" sz="2000" dirty="0"/>
              <a:t>or </a:t>
            </a:r>
            <a:r>
              <a:rPr lang="en-US" sz="2000" dirty="0" smtClean="0"/>
              <a:t>True </a:t>
            </a:r>
            <a:r>
              <a:rPr lang="en-US" sz="2000" dirty="0"/>
              <a:t>N</a:t>
            </a:r>
            <a:r>
              <a:rPr lang="en-US" sz="2000" dirty="0" smtClean="0"/>
              <a:t>egative </a:t>
            </a:r>
            <a:r>
              <a:rPr lang="en-US" sz="2000" dirty="0"/>
              <a:t>R</a:t>
            </a:r>
            <a:r>
              <a:rPr lang="en-US" sz="2000" dirty="0" smtClean="0"/>
              <a:t>ate </a:t>
            </a:r>
            <a:r>
              <a:rPr lang="en-US" sz="2000" dirty="0"/>
              <a:t>(TNR</a:t>
            </a:r>
            <a:r>
              <a:rPr lang="en-US" sz="2000" dirty="0" smtClean="0"/>
              <a:t>):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False Positive Rate/Fallout: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False </a:t>
            </a:r>
            <a:r>
              <a:rPr lang="en-US" sz="2000" dirty="0"/>
              <a:t>Negative Rate/Miss Rate: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F1-Score: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22844"/>
            <a:ext cx="4062846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091" y="3250072"/>
            <a:ext cx="4119975" cy="671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73" y="4568799"/>
            <a:ext cx="4226810" cy="686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673" y="5964146"/>
            <a:ext cx="4333672" cy="6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Introduction</a:t>
            </a:r>
          </a:p>
          <a:p>
            <a:pPr algn="just"/>
            <a:r>
              <a:rPr lang="en-US" sz="2000" dirty="0"/>
              <a:t>ROC Curve</a:t>
            </a:r>
          </a:p>
          <a:p>
            <a:pPr algn="just"/>
            <a:r>
              <a:rPr lang="en-US" sz="2000" dirty="0"/>
              <a:t>Confusion matrix</a:t>
            </a:r>
          </a:p>
          <a:p>
            <a:pPr algn="just"/>
            <a:r>
              <a:rPr lang="en-US" sz="2000" dirty="0"/>
              <a:t>Cost matrix</a:t>
            </a:r>
          </a:p>
          <a:p>
            <a:pPr algn="just"/>
            <a:r>
              <a:rPr lang="en-US" sz="2000" dirty="0"/>
              <a:t>Cost measures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Error </a:t>
            </a:r>
            <a:r>
              <a:rPr lang="en-US" sz="2000" b="1" dirty="0" smtClean="0">
                <a:solidFill>
                  <a:srgbClr val="FF0000"/>
                </a:solidFill>
              </a:rPr>
              <a:t>measures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5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 smtClean="0"/>
              <a:t>Predictor Error Measures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3807" y="1371600"/>
                <a:ext cx="6591985" cy="247303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Used in regression problem like linear regression or decision tree for regression problem.</a:t>
                </a:r>
              </a:p>
              <a:p>
                <a:pPr algn="just"/>
                <a:r>
                  <a:rPr lang="en-US" b="1" dirty="0"/>
                  <a:t>Loss function</a:t>
                </a:r>
                <a:r>
                  <a:rPr lang="en-US" dirty="0"/>
                  <a:t>: Measures the error </a:t>
                </a:r>
                <a:r>
                  <a:rPr lang="en-US" dirty="0" smtClean="0"/>
                  <a:t>between actual value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y</a:t>
                </a:r>
                <a:r>
                  <a:rPr lang="en-US" b="1" baseline="-25000" dirty="0" err="1"/>
                  <a:t>i</a:t>
                </a:r>
                <a:r>
                  <a:rPr lang="en-US" b="1" baseline="-25000" dirty="0"/>
                  <a:t> </a:t>
                </a:r>
                <a:r>
                  <a:rPr lang="en-US" dirty="0"/>
                  <a:t>and the predicted value </a:t>
                </a:r>
                <a:r>
                  <a:rPr lang="en-US" b="1" dirty="0" err="1"/>
                  <a:t>y</a:t>
                </a:r>
                <a:r>
                  <a:rPr lang="en-US" b="1" baseline="-25000" dirty="0" err="1"/>
                  <a:t>i</a:t>
                </a:r>
                <a:r>
                  <a:rPr lang="en-US" b="1" dirty="0"/>
                  <a:t>’ </a:t>
                </a:r>
              </a:p>
              <a:p>
                <a:pPr lvl="1" algn="just"/>
                <a:r>
                  <a:rPr lang="en-US" b="1" dirty="0"/>
                  <a:t>Absolute error: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dirty="0"/>
                          <m:t>y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 −</m:t>
                        </m:r>
                        <m:r>
                          <m:rPr>
                            <m:nor/>
                          </m:rPr>
                          <a:rPr lang="en-US" b="1" dirty="0"/>
                          <m:t>yi</m:t>
                        </m:r>
                        <m:r>
                          <m:rPr>
                            <m:nor/>
                          </m:rPr>
                          <a:rPr lang="en-US" b="1" dirty="0"/>
                          <m:t>’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 algn="just"/>
                <a:r>
                  <a:rPr lang="en-US" b="1" dirty="0"/>
                  <a:t>Squared error: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dirty="0"/>
                      <m:t>y</m:t>
                    </m:r>
                    <m:r>
                      <m:rPr>
                        <m:nor/>
                      </m:rPr>
                      <a:rPr lang="en-US" b="1" baseline="-25000" dirty="0"/>
                      <m:t>i</m:t>
                    </m:r>
                    <m:r>
                      <m:rPr>
                        <m:nor/>
                      </m:rPr>
                      <a:rPr lang="en-US" b="1" baseline="-25000" dirty="0"/>
                      <m:t> −</m:t>
                    </m:r>
                    <m:r>
                      <m:rPr>
                        <m:nor/>
                      </m:rPr>
                      <a:rPr lang="en-US" b="1" dirty="0"/>
                      <m:t>yi</m:t>
                    </m:r>
                  </m:oMath>
                </a14:m>
                <a:r>
                  <a:rPr lang="en-US" b="1" dirty="0"/>
                  <a:t>’)</a:t>
                </a:r>
                <a:r>
                  <a:rPr lang="en-US" b="1" baseline="30000" dirty="0"/>
                  <a:t>2</a:t>
                </a:r>
              </a:p>
              <a:p>
                <a:pPr algn="just"/>
                <a:r>
                  <a:rPr lang="en-US" b="1" dirty="0" smtClean="0"/>
                  <a:t>Test error</a:t>
                </a:r>
                <a:r>
                  <a:rPr lang="en-US" dirty="0" smtClean="0"/>
                  <a:t>: The average loss over the test set</a:t>
                </a:r>
              </a:p>
              <a:p>
                <a:pPr lvl="1" algn="just"/>
                <a:endParaRPr lang="en-US" b="1" dirty="0" smtClean="0"/>
              </a:p>
              <a:p>
                <a:pPr marL="3200400" lvl="7" indent="0" algn="just">
                  <a:buNone/>
                </a:pPr>
                <a:endParaRPr lang="en-US" sz="1400" dirty="0" smtClean="0"/>
              </a:p>
              <a:p>
                <a:pPr marL="3200400" lvl="7" indent="0" algn="just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3807" y="1371600"/>
                <a:ext cx="6591985" cy="2473036"/>
              </a:xfrm>
              <a:blipFill>
                <a:blip r:embed="rId3"/>
                <a:stretch>
                  <a:fillRect l="-648" t="-1232" r="-740" b="-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1923025" y="3886198"/>
            <a:ext cx="3352800" cy="297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 smtClean="0"/>
              <a:t>Mean </a:t>
            </a:r>
            <a:r>
              <a:rPr lang="en-US" dirty="0" smtClean="0"/>
              <a:t>absolute error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Mean </a:t>
            </a:r>
            <a:r>
              <a:rPr lang="en-US" dirty="0" smtClean="0"/>
              <a:t>squared error</a:t>
            </a:r>
          </a:p>
          <a:p>
            <a:pPr lvl="1" algn="just"/>
            <a:endParaRPr lang="en-US" b="1" dirty="0" smtClean="0"/>
          </a:p>
          <a:p>
            <a:pPr marL="3200400" lvl="7" indent="0" algn="just">
              <a:buFont typeface="Wingdings 3" charset="2"/>
              <a:buNone/>
            </a:pPr>
            <a:endParaRPr lang="en-US" sz="1400" dirty="0" smtClean="0"/>
          </a:p>
          <a:p>
            <a:pPr marL="3200400" lvl="7" indent="0" algn="just">
              <a:buFont typeface="Wingdings 3" charset="2"/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6964" y="3934689"/>
            <a:ext cx="3352800" cy="2618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 smtClean="0"/>
              <a:t>Relative absolute </a:t>
            </a:r>
            <a:r>
              <a:rPr lang="en-US" dirty="0" smtClean="0"/>
              <a:t>error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Relative </a:t>
            </a:r>
            <a:r>
              <a:rPr lang="en-US" dirty="0" smtClean="0"/>
              <a:t>squared error</a:t>
            </a:r>
          </a:p>
          <a:p>
            <a:pPr lvl="1" algn="just"/>
            <a:endParaRPr lang="en-US" b="1" dirty="0" smtClean="0"/>
          </a:p>
          <a:p>
            <a:pPr marL="3200400" lvl="7" indent="0" algn="just">
              <a:buFont typeface="Wingdings 3" charset="2"/>
              <a:buNone/>
            </a:pPr>
            <a:endParaRPr lang="en-US" sz="1400" dirty="0" smtClean="0"/>
          </a:p>
          <a:p>
            <a:pPr marL="3200400" lvl="7" indent="0" algn="just">
              <a:buFont typeface="Wingdings 3" charset="2"/>
              <a:buNone/>
            </a:pPr>
            <a:endParaRPr lang="en-US" sz="140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37188"/>
              </p:ext>
            </p:extLst>
          </p:nvPr>
        </p:nvGraphicFramePr>
        <p:xfrm>
          <a:off x="3028283" y="4201389"/>
          <a:ext cx="1298506" cy="105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4" imgW="749300" imgH="609600" progId="Equation.3">
                  <p:embed/>
                </p:oleObj>
              </mc:Choice>
              <mc:Fallback>
                <p:oleObj name="Equation" r:id="rId4" imgW="749300" imgH="6096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283" y="4201389"/>
                        <a:ext cx="1298506" cy="1056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82755"/>
              </p:ext>
            </p:extLst>
          </p:nvPr>
        </p:nvGraphicFramePr>
        <p:xfrm>
          <a:off x="2973819" y="5715000"/>
          <a:ext cx="1382714" cy="9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6" imgW="850531" imgH="609336" progId="Equation.3">
                  <p:embed/>
                </p:oleObj>
              </mc:Choice>
              <mc:Fallback>
                <p:oleObj name="Equation" r:id="rId6" imgW="850531" imgH="609336" progId="Equation.3">
                  <p:embed/>
                  <p:pic>
                    <p:nvPicPr>
                      <p:cNvPr id="61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819" y="5715000"/>
                        <a:ext cx="1382714" cy="990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31356"/>
              </p:ext>
            </p:extLst>
          </p:nvPr>
        </p:nvGraphicFramePr>
        <p:xfrm>
          <a:off x="6415719" y="4215244"/>
          <a:ext cx="1295400" cy="111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8" imgW="749300" imgH="838200" progId="Equation.3">
                  <p:embed/>
                </p:oleObj>
              </mc:Choice>
              <mc:Fallback>
                <p:oleObj name="Equation" r:id="rId8" imgW="749300" imgH="838200" progId="Equation.3">
                  <p:embed/>
                  <p:pic>
                    <p:nvPicPr>
                      <p:cNvPr id="61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719" y="4215244"/>
                        <a:ext cx="1295400" cy="1110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54528"/>
              </p:ext>
            </p:extLst>
          </p:nvPr>
        </p:nvGraphicFramePr>
        <p:xfrm>
          <a:off x="6541131" y="57150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10" imgW="850900" imgH="838200" progId="Equation.3">
                  <p:embed/>
                </p:oleObj>
              </mc:Choice>
              <mc:Fallback>
                <p:oleObj name="Equation" r:id="rId10" imgW="850900" imgH="838200" progId="Equation.3">
                  <p:embed/>
                  <p:pic>
                    <p:nvPicPr>
                      <p:cNvPr id="61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131" y="5715000"/>
                        <a:ext cx="11699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5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877290"/>
            <a:ext cx="7049185" cy="48283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Evaluating the performance of the models are very important to select the models for a task.</a:t>
            </a:r>
            <a:endParaRPr lang="en-US" dirty="0"/>
          </a:p>
          <a:p>
            <a:pPr algn="just"/>
            <a:r>
              <a:rPr lang="en-US" dirty="0" smtClean="0"/>
              <a:t>Classification problems can be analyzed easily with the help of ROC curve, Confusion matrix, Cost matrix etc.</a:t>
            </a:r>
          </a:p>
          <a:p>
            <a:pPr algn="just"/>
            <a:r>
              <a:rPr lang="en-US" dirty="0" smtClean="0"/>
              <a:t>Precision, recall, sensitivity, specificity are a few measures of cost</a:t>
            </a:r>
          </a:p>
          <a:p>
            <a:pPr algn="just"/>
            <a:r>
              <a:rPr lang="en-US" dirty="0" smtClean="0"/>
              <a:t>Error can be evaluated by </a:t>
            </a:r>
            <a:r>
              <a:rPr lang="en-US" dirty="0"/>
              <a:t>Mean absolute </a:t>
            </a:r>
            <a:r>
              <a:rPr lang="en-US" dirty="0" smtClean="0"/>
              <a:t>error, Mean </a:t>
            </a:r>
            <a:r>
              <a:rPr lang="en-US" dirty="0"/>
              <a:t>squared </a:t>
            </a:r>
            <a:r>
              <a:rPr lang="en-US" dirty="0" smtClean="0"/>
              <a:t>error, Relative </a:t>
            </a:r>
            <a:r>
              <a:rPr lang="en-US" dirty="0"/>
              <a:t>absolute </a:t>
            </a:r>
            <a:r>
              <a:rPr lang="en-US" dirty="0" smtClean="0"/>
              <a:t>error and Relative </a:t>
            </a:r>
            <a:r>
              <a:rPr lang="en-US" dirty="0"/>
              <a:t>squared </a:t>
            </a:r>
            <a:r>
              <a:rPr lang="en-US" dirty="0" smtClean="0"/>
              <a:t>error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24419" y="1413164"/>
            <a:ext cx="6838581" cy="43711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[1]https</a:t>
            </a:r>
            <a:r>
              <a:rPr lang="en-US" sz="2000" dirty="0">
                <a:solidFill>
                  <a:srgbClr val="0070C0"/>
                </a:solidFill>
              </a:rPr>
              <a:t>://</a:t>
            </a:r>
            <a:r>
              <a:rPr lang="en-US" sz="2000" dirty="0" smtClean="0">
                <a:solidFill>
                  <a:srgbClr val="0070C0"/>
                </a:solidFill>
              </a:rPr>
              <a:t>en.wikipedia.org/wiki/Receiver_operating_characteristic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70C0"/>
                </a:solidFill>
              </a:rPr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2]https</a:t>
            </a:r>
            <a:r>
              <a:rPr lang="en-US" sz="2000" dirty="0">
                <a:solidFill>
                  <a:srgbClr val="0070C0"/>
                </a:solidFill>
              </a:rPr>
              <a:t>://www.cs.cmu.edu/~</a:t>
            </a:r>
            <a:r>
              <a:rPr lang="en-US" sz="2000" dirty="0" smtClean="0">
                <a:solidFill>
                  <a:srgbClr val="0070C0"/>
                </a:solidFill>
              </a:rPr>
              <a:t>schneide/tut5/node42.html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70C0"/>
                </a:solidFill>
              </a:rPr>
              <a:t>[3] 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en.wikipedia.org/wiki/Precision_and_recall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049185" cy="4828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773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Introduction</a:t>
            </a:r>
          </a:p>
          <a:p>
            <a:pPr algn="just"/>
            <a:r>
              <a:rPr lang="en-US" sz="2000" dirty="0"/>
              <a:t>ROC Curve</a:t>
            </a:r>
          </a:p>
          <a:p>
            <a:pPr algn="just"/>
            <a:r>
              <a:rPr lang="en-US" sz="2000" dirty="0"/>
              <a:t>Confusion matrix</a:t>
            </a:r>
          </a:p>
          <a:p>
            <a:pPr algn="just"/>
            <a:r>
              <a:rPr lang="en-US" sz="2000" dirty="0"/>
              <a:t>Cost matrix</a:t>
            </a:r>
          </a:p>
          <a:p>
            <a:pPr algn="just"/>
            <a:r>
              <a:rPr lang="en-US" sz="2000" dirty="0"/>
              <a:t>Cost measures</a:t>
            </a:r>
          </a:p>
          <a:p>
            <a:pPr algn="just"/>
            <a:r>
              <a:rPr lang="en-US" sz="2000" dirty="0"/>
              <a:t>Error </a:t>
            </a:r>
            <a:r>
              <a:rPr lang="en-US" sz="2000" dirty="0" smtClean="0"/>
              <a:t>measures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34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877290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Evaluating the performance of a </a:t>
            </a:r>
            <a:r>
              <a:rPr lang="en-US" sz="2000" dirty="0" smtClean="0"/>
              <a:t>Machine Learning Model </a:t>
            </a:r>
            <a:r>
              <a:rPr lang="en-US" sz="2000" dirty="0" smtClean="0"/>
              <a:t>is very important task.</a:t>
            </a:r>
          </a:p>
          <a:p>
            <a:pPr algn="just"/>
            <a:r>
              <a:rPr lang="en-US" sz="2000" dirty="0" smtClean="0"/>
              <a:t>Various evaluation methods are used to examine the efficiency, performance and quality of any model.</a:t>
            </a:r>
          </a:p>
          <a:p>
            <a:pPr algn="just"/>
            <a:r>
              <a:rPr lang="en-US" sz="2000" dirty="0" smtClean="0"/>
              <a:t>Some criteria like accuracy, cost, computational complexity etc. can be used to select the appropriate model among many.</a:t>
            </a:r>
          </a:p>
          <a:p>
            <a:pPr algn="just"/>
            <a:r>
              <a:rPr lang="en-US" sz="2000" dirty="0" smtClean="0"/>
              <a:t>For different techniques different methods are useful.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133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1052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measure method for classification problem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877290"/>
            <a:ext cx="6591985" cy="43711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Some of the most commonly used methods are:</a:t>
            </a:r>
          </a:p>
          <a:p>
            <a:pPr algn="just"/>
            <a:r>
              <a:rPr lang="en-US" sz="2000" dirty="0" smtClean="0"/>
              <a:t>ROC Curve</a:t>
            </a:r>
          </a:p>
          <a:p>
            <a:pPr algn="just"/>
            <a:r>
              <a:rPr lang="en-US" sz="2000" dirty="0" smtClean="0"/>
              <a:t>Confusion Matrix</a:t>
            </a:r>
          </a:p>
          <a:p>
            <a:pPr algn="just"/>
            <a:r>
              <a:rPr lang="en-US" sz="2000" dirty="0" smtClean="0"/>
              <a:t>Cost Matrix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5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Introduction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ROC Curve</a:t>
            </a:r>
          </a:p>
          <a:p>
            <a:pPr algn="just"/>
            <a:r>
              <a:rPr lang="en-US" sz="2000" dirty="0"/>
              <a:t>Confusion matrix</a:t>
            </a:r>
          </a:p>
          <a:p>
            <a:pPr algn="just"/>
            <a:r>
              <a:rPr lang="en-US" sz="2000" dirty="0"/>
              <a:t>Cost matrix</a:t>
            </a:r>
          </a:p>
          <a:p>
            <a:pPr algn="just"/>
            <a:r>
              <a:rPr lang="en-US" sz="2000" dirty="0"/>
              <a:t>Cost measures</a:t>
            </a:r>
          </a:p>
          <a:p>
            <a:pPr algn="just"/>
            <a:r>
              <a:rPr lang="en-US" sz="2000" dirty="0"/>
              <a:t>Error </a:t>
            </a:r>
            <a:r>
              <a:rPr lang="en-US" sz="2000" dirty="0" smtClean="0"/>
              <a:t>measures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4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1052290"/>
          </a:xfrm>
        </p:spPr>
        <p:txBody>
          <a:bodyPr>
            <a:normAutofit fontScale="90000"/>
          </a:bodyPr>
          <a:lstStyle/>
          <a:p>
            <a:r>
              <a:rPr lang="en-US" dirty="0"/>
              <a:t>ROC (Receiver Operating Characteristic</a:t>
            </a:r>
            <a:r>
              <a:rPr lang="en-US" dirty="0" smtClean="0"/>
              <a:t>)</a:t>
            </a:r>
            <a:r>
              <a:rPr lang="en-US" b="1" baseline="30000" dirty="0" smtClean="0">
                <a:solidFill>
                  <a:srgbClr val="0070C0"/>
                </a:solidFill>
              </a:rPr>
              <a:t>[1]</a:t>
            </a:r>
            <a:endParaRPr lang="en-US" b="1" baseline="30000" dirty="0">
              <a:solidFill>
                <a:srgbClr val="0070C0"/>
              </a:solidFill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676400"/>
            <a:ext cx="6591985" cy="43711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A receiver operating characteristic curve, i.e., ROC curve, is a graphical plot that illustrates the diagnostic ability of a binary classifier system as its discrimination threshold is varied. </a:t>
            </a:r>
          </a:p>
          <a:p>
            <a:pPr algn="just"/>
            <a:r>
              <a:rPr lang="en-US" sz="2000" dirty="0"/>
              <a:t>The ROC curve is created by plotting the true positive rate (TPR) against the false positive rate (FPR) at various threshold settings.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true-positive rate is also known as sensitivity, recall or probability of </a:t>
            </a:r>
            <a:r>
              <a:rPr lang="en-US" sz="2000" dirty="0" smtClean="0"/>
              <a:t>detection </a:t>
            </a:r>
            <a:r>
              <a:rPr lang="en-US" sz="2000" dirty="0"/>
              <a:t>in machine learning.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false-positive rate is also known as the fall-out or probability of false </a:t>
            </a:r>
            <a:r>
              <a:rPr lang="en-US" sz="2000" dirty="0" smtClean="0"/>
              <a:t>alarm </a:t>
            </a:r>
            <a:r>
              <a:rPr lang="en-US" sz="2000" dirty="0"/>
              <a:t>and can be calculated as (1 − specificity).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41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38047"/>
            <a:ext cx="7267113" cy="116955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ROC (Receiver Operating Characteristic)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784571"/>
            <a:ext cx="6591985" cy="21456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Characterize the trade-off between positive hits and false </a:t>
            </a:r>
            <a:r>
              <a:rPr lang="en-US" sz="1800" dirty="0" smtClean="0"/>
              <a:t>alarms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b="1" dirty="0"/>
              <a:t>ROC</a:t>
            </a:r>
            <a:r>
              <a:rPr lang="en-US" dirty="0"/>
              <a:t> curve plots </a:t>
            </a:r>
            <a:r>
              <a:rPr lang="en-US" b="1" dirty="0" smtClean="0">
                <a:solidFill>
                  <a:schemeClr val="accent2"/>
                </a:solidFill>
              </a:rPr>
              <a:t>TPR</a:t>
            </a:r>
            <a:r>
              <a:rPr lang="en-US" dirty="0" smtClean="0"/>
              <a:t> </a:t>
            </a:r>
            <a:r>
              <a:rPr lang="en-US" dirty="0"/>
              <a:t>(on the </a:t>
            </a:r>
            <a:r>
              <a:rPr lang="en-US" b="1" dirty="0">
                <a:solidFill>
                  <a:schemeClr val="accent2"/>
                </a:solidFill>
              </a:rPr>
              <a:t>y</a:t>
            </a:r>
            <a:r>
              <a:rPr lang="en-US" dirty="0"/>
              <a:t>-axis) against </a:t>
            </a:r>
            <a:r>
              <a:rPr lang="en-US" b="1" dirty="0" smtClean="0">
                <a:solidFill>
                  <a:schemeClr val="accent2"/>
                </a:solidFill>
              </a:rPr>
              <a:t>FPR</a:t>
            </a:r>
            <a:r>
              <a:rPr lang="en-US" dirty="0" smtClean="0"/>
              <a:t> </a:t>
            </a:r>
            <a:r>
              <a:rPr lang="en-US" dirty="0"/>
              <a:t>(on the </a:t>
            </a:r>
            <a:r>
              <a:rPr lang="en-US" b="1" dirty="0">
                <a:solidFill>
                  <a:schemeClr val="accent2"/>
                </a:solidFill>
              </a:rPr>
              <a:t>x</a:t>
            </a:r>
            <a:r>
              <a:rPr lang="en-US" dirty="0"/>
              <a:t>-axis)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174426"/>
              </p:ext>
            </p:extLst>
          </p:nvPr>
        </p:nvGraphicFramePr>
        <p:xfrm>
          <a:off x="1914986" y="3782843"/>
          <a:ext cx="1981201" cy="76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Equation" r:id="rId3" imgW="1015920" imgH="393480" progId="Equation.3">
                  <p:embed/>
                </p:oleObj>
              </mc:Choice>
              <mc:Fallback>
                <p:oleObj name="Equation" r:id="rId3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986" y="3782843"/>
                        <a:ext cx="1981201" cy="767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307651"/>
              </p:ext>
            </p:extLst>
          </p:nvPr>
        </p:nvGraphicFramePr>
        <p:xfrm>
          <a:off x="1894921" y="5220228"/>
          <a:ext cx="1911211" cy="72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Equation" r:id="rId5" imgW="1041120" imgH="393480" progId="Equation.3">
                  <p:embed/>
                </p:oleObj>
              </mc:Choice>
              <mc:Fallback>
                <p:oleObj name="Equation" r:id="rId5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921" y="5220228"/>
                        <a:ext cx="1911211" cy="722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48907"/>
              </p:ext>
            </p:extLst>
          </p:nvPr>
        </p:nvGraphicFramePr>
        <p:xfrm>
          <a:off x="4676313" y="3690390"/>
          <a:ext cx="4191000" cy="2384251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99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71357" y="4613336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en-US" dirty="0" smtClean="0"/>
              <a:t> predicted </a:t>
            </a:r>
            <a:r>
              <a:rPr lang="en-US" dirty="0" smtClean="0">
                <a:solidFill>
                  <a:srgbClr val="0070C0"/>
                </a:solidFill>
              </a:rPr>
              <a:t>correctly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1613" y="6112796"/>
            <a:ext cx="364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negative instances </a:t>
            </a:r>
            <a:r>
              <a:rPr lang="en-US" dirty="0" smtClean="0"/>
              <a:t>predicted </a:t>
            </a:r>
            <a:r>
              <a:rPr lang="en-US" dirty="0" smtClean="0">
                <a:solidFill>
                  <a:srgbClr val="0070C0"/>
                </a:solidFill>
              </a:rPr>
              <a:t>incorrectly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096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ROC (Receiver Operating Characteristic)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>
          <a:xfrm>
            <a:off x="1704109" y="2133600"/>
            <a:ext cx="6591985" cy="377762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Performance </a:t>
            </a:r>
            <a:r>
              <a:rPr lang="en-US" dirty="0"/>
              <a:t>of </a:t>
            </a:r>
            <a:r>
              <a:rPr lang="en-US" dirty="0" smtClean="0"/>
              <a:t>a classifier </a:t>
            </a:r>
            <a:r>
              <a:rPr lang="en-US" dirty="0"/>
              <a:t>represented as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n-US" dirty="0"/>
              <a:t> on the </a:t>
            </a:r>
            <a:r>
              <a:rPr lang="en-US" b="1" dirty="0"/>
              <a:t>ROC</a:t>
            </a:r>
            <a:r>
              <a:rPr lang="en-US" dirty="0"/>
              <a:t> curve</a:t>
            </a:r>
          </a:p>
          <a:p>
            <a:pPr lvl="1" algn="just">
              <a:lnSpc>
                <a:spcPct val="90000"/>
              </a:lnSpc>
            </a:pPr>
            <a:endParaRPr lang="en-US" dirty="0" smtClean="0"/>
          </a:p>
          <a:p>
            <a:pPr algn="just">
              <a:lnSpc>
                <a:spcPct val="90000"/>
              </a:lnSpc>
            </a:pPr>
            <a:r>
              <a:rPr lang="en-US" dirty="0" smtClean="0"/>
              <a:t>Changing some </a:t>
            </a:r>
            <a:r>
              <a:rPr lang="en-US" dirty="0" smtClean="0">
                <a:solidFill>
                  <a:srgbClr val="0070C0"/>
                </a:solidFill>
              </a:rPr>
              <a:t>parameter</a:t>
            </a:r>
            <a:r>
              <a:rPr lang="en-US" dirty="0" smtClean="0"/>
              <a:t> of the </a:t>
            </a:r>
            <a:r>
              <a:rPr lang="en-US" dirty="0"/>
              <a:t>algorithm,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sample </a:t>
            </a:r>
            <a:r>
              <a:rPr lang="en-US" dirty="0"/>
              <a:t>distribution or </a:t>
            </a:r>
            <a:r>
              <a:rPr lang="en-US" dirty="0">
                <a:solidFill>
                  <a:srgbClr val="0070C0"/>
                </a:solidFill>
              </a:rPr>
              <a:t>cost matrix </a:t>
            </a:r>
            <a:r>
              <a:rPr lang="en-US" dirty="0"/>
              <a:t>changes the location of the point</a:t>
            </a:r>
          </a:p>
          <a:p>
            <a:pPr algn="just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14857</TotalTime>
  <Words>902</Words>
  <Application>Microsoft Office PowerPoint</Application>
  <PresentationFormat>On-screen Show (4:3)</PresentationFormat>
  <Paragraphs>272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Monotype Sorts</vt:lpstr>
      <vt:lpstr>Wingdings 3</vt:lpstr>
      <vt:lpstr>Wisp</vt:lpstr>
      <vt:lpstr>Equation</vt:lpstr>
      <vt:lpstr>Microsoft Equation 3.0</vt:lpstr>
      <vt:lpstr>Machine Learning</vt:lpstr>
      <vt:lpstr>Learning Objectives</vt:lpstr>
      <vt:lpstr>Agenda</vt:lpstr>
      <vt:lpstr>Introduction</vt:lpstr>
      <vt:lpstr>Performance measure method for classification problem</vt:lpstr>
      <vt:lpstr>Agenda</vt:lpstr>
      <vt:lpstr>ROC (Receiver Operating Characteristic)[1]</vt:lpstr>
      <vt:lpstr>ROC (Receiver Operating Characteristic)</vt:lpstr>
      <vt:lpstr>ROC (Receiver Operating Characteristic)</vt:lpstr>
      <vt:lpstr>ROC Curve regions</vt:lpstr>
      <vt:lpstr>ROC Curve</vt:lpstr>
      <vt:lpstr>Agenda</vt:lpstr>
      <vt:lpstr>Confusion Matrix</vt:lpstr>
      <vt:lpstr>Confusion Matrix…</vt:lpstr>
      <vt:lpstr>Confusion Matrix - Limitation of Accuracy</vt:lpstr>
      <vt:lpstr>Agenda</vt:lpstr>
      <vt:lpstr>Cost Matrix</vt:lpstr>
      <vt:lpstr>Cost Matrix - Computing Cost of Classification</vt:lpstr>
      <vt:lpstr>Agenda</vt:lpstr>
      <vt:lpstr>Cost Sensitive measures [3]</vt:lpstr>
      <vt:lpstr>Cost Sensitive measures</vt:lpstr>
      <vt:lpstr>Agenda</vt:lpstr>
      <vt:lpstr>Predictor Error Measures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Windows User</cp:lastModifiedBy>
  <cp:revision>536</cp:revision>
  <dcterms:created xsi:type="dcterms:W3CDTF">2011-10-17T19:46:53Z</dcterms:created>
  <dcterms:modified xsi:type="dcterms:W3CDTF">2019-08-26T15:57:42Z</dcterms:modified>
</cp:coreProperties>
</file>