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58" r:id="rId3"/>
    <p:sldId id="285" r:id="rId4"/>
    <p:sldId id="286" r:id="rId5"/>
    <p:sldId id="287" r:id="rId6"/>
    <p:sldId id="288" r:id="rId7"/>
    <p:sldId id="290" r:id="rId8"/>
    <p:sldId id="291" r:id="rId9"/>
    <p:sldId id="293" r:id="rId10"/>
    <p:sldId id="294" r:id="rId11"/>
    <p:sldId id="292" r:id="rId12"/>
    <p:sldId id="283" r:id="rId13"/>
    <p:sldId id="284" r:id="rId14"/>
    <p:sldId id="295" r:id="rId15"/>
    <p:sldId id="296" r:id="rId16"/>
    <p:sldId id="297" r:id="rId17"/>
    <p:sldId id="298" r:id="rId18"/>
    <p:sldId id="299" r:id="rId19"/>
    <p:sldId id="25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mputation_(statistics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0" y="3121957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Decision Tree Classification – </a:t>
            </a:r>
            <a:r>
              <a:rPr lang="en-US" sz="3600" dirty="0" smtClean="0"/>
              <a:t>Overfitting and Underfitting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Generalization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153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400" dirty="0"/>
              <a:t>Incorporating model complexity: 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/>
              <a:t>When the model becomes complex then the chance of overfitting increases.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/>
              <a:t>So, we must use simpler model which agrees to a well known strategy “</a:t>
            </a: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Occam’s razor</a:t>
            </a:r>
            <a:r>
              <a:rPr lang="en-US" altLang="en-US" dirty="0"/>
              <a:t>” or “</a:t>
            </a: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 of Parsimony</a:t>
            </a:r>
            <a:r>
              <a:rPr lang="en-US" altLang="en-US" dirty="0"/>
              <a:t>”.</a:t>
            </a:r>
          </a:p>
          <a:p>
            <a:pPr lvl="1" algn="just">
              <a:lnSpc>
                <a:spcPct val="80000"/>
              </a:lnSpc>
            </a:pPr>
            <a:r>
              <a:rPr lang="en-US" altLang="en-US" dirty="0"/>
              <a:t>Occam’s razor says that “Given two models of similar generalization errors,  one should prefer the simpler model over the more complex model”. In order to accomplish this </a:t>
            </a:r>
            <a:r>
              <a:rPr lang="en-US" altLang="en-US" dirty="0" smtClean="0"/>
              <a:t>we use </a:t>
            </a:r>
            <a:r>
              <a:rPr lang="en-US" altLang="en-US" dirty="0"/>
              <a:t>the following approach:</a:t>
            </a:r>
          </a:p>
          <a:p>
            <a:pPr lvl="1" algn="just">
              <a:lnSpc>
                <a:spcPct val="80000"/>
              </a:lnSpc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Pessimistic </a:t>
            </a:r>
            <a:r>
              <a:rPr lang="en-US" altLang="en-US" dirty="0">
                <a:solidFill>
                  <a:srgbClr val="FF0000"/>
                </a:solidFill>
              </a:rPr>
              <a:t>approach: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2" algn="just">
              <a:lnSpc>
                <a:spcPct val="80000"/>
              </a:lnSpc>
            </a:pPr>
            <a:r>
              <a:rPr lang="en-US" altLang="en-US" sz="2400" dirty="0" smtClean="0"/>
              <a:t>It is calculated as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400" dirty="0" smtClean="0"/>
              <a:t>Where: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2400" dirty="0" smtClean="0"/>
              <a:t>n(t) = Number of training records classified by node t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2400" dirty="0" smtClean="0"/>
              <a:t>e(t) = Number of misclassified records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2400" dirty="0"/>
              <a:t>k</a:t>
            </a:r>
            <a:r>
              <a:rPr lang="en-US" altLang="en-US" sz="2400" dirty="0" smtClean="0"/>
              <a:t> = Number of leaf nodes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2400" dirty="0" smtClean="0"/>
              <a:t>e(T) = Overall training error of the tree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2400" dirty="0" smtClean="0"/>
              <a:t>Ω(T) = Penalty for each leaf node</a:t>
            </a:r>
          </a:p>
          <a:p>
            <a:pPr lvl="3" algn="just">
              <a:lnSpc>
                <a:spcPct val="80000"/>
              </a:lnSpc>
            </a:pPr>
            <a:r>
              <a:rPr lang="en-US" altLang="en-US" sz="2400" dirty="0" err="1" smtClean="0"/>
              <a:t>N</a:t>
            </a:r>
            <a:r>
              <a:rPr lang="en-US" altLang="en-US" sz="2400" baseline="-25000" dirty="0" err="1" smtClean="0"/>
              <a:t>t</a:t>
            </a:r>
            <a:r>
              <a:rPr lang="en-US" altLang="en-US" sz="2400" dirty="0" smtClean="0"/>
              <a:t> = Number of training records</a:t>
            </a:r>
            <a:endParaRPr lang="en-US" altLang="en-US" sz="2400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93" y="3854896"/>
            <a:ext cx="5968715" cy="106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overcome overfitting?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approaches are used for this:</a:t>
            </a:r>
          </a:p>
          <a:p>
            <a:pPr lvl="1"/>
            <a:r>
              <a:rPr lang="en-US" dirty="0" smtClean="0"/>
              <a:t>Pre-pruning</a:t>
            </a:r>
          </a:p>
          <a:p>
            <a:pPr lvl="1"/>
            <a:r>
              <a:rPr lang="en-US" dirty="0" smtClean="0"/>
              <a:t>Post-pruning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</a:t>
            </a:r>
            <a:r>
              <a:rPr lang="en-US" dirty="0" smtClean="0"/>
              <a:t>Criteria/Rule – Pre-Pruning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altLang="en-US" b="1" dirty="0">
                <a:cs typeface="Times New Roman" panose="02020603050405020304" pitchFamily="18" charset="0"/>
              </a:rPr>
              <a:t>Stopping </a:t>
            </a:r>
            <a:r>
              <a:rPr lang="en-US" altLang="en-US" b="1" dirty="0" smtClean="0">
                <a:cs typeface="Times New Roman" panose="02020603050405020304" pitchFamily="18" charset="0"/>
              </a:rPr>
              <a:t>Rule </a:t>
            </a:r>
            <a:r>
              <a:rPr lang="en-US" altLang="en-US" dirty="0">
                <a:cs typeface="Times New Roman" panose="02020603050405020304" pitchFamily="18" charset="0"/>
              </a:rPr>
              <a:t>is applied when building a decision tree to prevent the model from becoming overly complex. </a:t>
            </a:r>
          </a:p>
          <a:p>
            <a:pPr algn="just"/>
            <a:r>
              <a:rPr lang="en-US" dirty="0" smtClean="0"/>
              <a:t>The construction of the trees are stopped, if any of the following given criteria(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Pre-pruning</a:t>
            </a:r>
            <a:r>
              <a:rPr lang="en-US" dirty="0" smtClean="0"/>
              <a:t>) is met: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</a:t>
            </a:r>
            <a:r>
              <a:rPr lang="en-US" dirty="0"/>
              <a:t>instances in the corresponding subset are of the same </a:t>
            </a:r>
            <a:r>
              <a:rPr lang="en-US" dirty="0" smtClean="0"/>
              <a:t>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number of instances in the corresponding subset is less than a specified </a:t>
            </a:r>
            <a:r>
              <a:rPr lang="en-US" dirty="0" smtClean="0"/>
              <a:t>minimum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level of the current node is greater than a specified maximum, where the level of the root node is 1, and the level of its descendant nodes is 2, and so </a:t>
            </a:r>
            <a:r>
              <a:rPr lang="en-US" dirty="0" smtClean="0"/>
              <a:t>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improvement of class impurity according to the best available split is less than a specified </a:t>
            </a:r>
            <a:r>
              <a:rPr lang="en-US" dirty="0" smtClean="0"/>
              <a:t>minimum.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dirty="0" smtClean="0"/>
              <a:t>Stop </a:t>
            </a:r>
            <a:r>
              <a:rPr lang="en-US" altLang="en-US" sz="2800" dirty="0"/>
              <a:t>if class distribution of instances are independent of the available features (e.g., using </a:t>
            </a:r>
            <a:r>
              <a:rPr lang="en-US" altLang="en-US" sz="2800" dirty="0" smtClean="0">
                <a:sym typeface="Symbol" panose="05050102010706020507" pitchFamily="18" charset="2"/>
              </a:rPr>
              <a:t>2 </a:t>
            </a:r>
            <a:r>
              <a:rPr lang="en-US" altLang="en-US" sz="2800" dirty="0">
                <a:sym typeface="Symbol" panose="05050102010706020507" pitchFamily="18" charset="2"/>
              </a:rPr>
              <a:t>test</a:t>
            </a:r>
            <a:r>
              <a:rPr lang="en-US" altLang="en-US" sz="2800" dirty="0" smtClean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altLang="en-US" sz="2800" dirty="0" smtClean="0"/>
              <a:t>Stop </a:t>
            </a:r>
            <a:r>
              <a:rPr lang="en-US" altLang="en-US" sz="2800" dirty="0"/>
              <a:t>if expanding the current node does not improve </a:t>
            </a:r>
            <a:r>
              <a:rPr lang="en-US" altLang="en-US" sz="2800" dirty="0" smtClean="0"/>
              <a:t>impurity</a:t>
            </a:r>
            <a:r>
              <a:rPr lang="en-US" altLang="en-US" dirty="0"/>
              <a:t> </a:t>
            </a:r>
            <a:r>
              <a:rPr lang="en-US" altLang="en-US" sz="2800" dirty="0" smtClean="0"/>
              <a:t>measures </a:t>
            </a:r>
            <a:r>
              <a:rPr lang="en-US" altLang="en-US" sz="2800" dirty="0"/>
              <a:t>(e.g., Gini or information gain).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6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 smtClean="0"/>
              <a:t>Grow </a:t>
            </a:r>
            <a:r>
              <a:rPr lang="en-US" altLang="en-US" dirty="0"/>
              <a:t>decision tree to its </a:t>
            </a:r>
            <a:r>
              <a:rPr lang="en-US" altLang="en-US" dirty="0" smtClean="0"/>
              <a:t>entirety.</a:t>
            </a:r>
          </a:p>
          <a:p>
            <a:pPr algn="just"/>
            <a:r>
              <a:rPr lang="en-US" altLang="en-US" dirty="0" smtClean="0"/>
              <a:t>Trim </a:t>
            </a:r>
            <a:r>
              <a:rPr lang="en-US" altLang="en-US" dirty="0"/>
              <a:t>the nodes of the decision tree in a bottom-up </a:t>
            </a:r>
            <a:r>
              <a:rPr lang="en-US" altLang="en-US" dirty="0" smtClean="0"/>
              <a:t>fashion.</a:t>
            </a:r>
          </a:p>
          <a:p>
            <a:pPr algn="just"/>
            <a:r>
              <a:rPr lang="en-US" altLang="en-US" dirty="0" smtClean="0"/>
              <a:t>If </a:t>
            </a:r>
            <a:r>
              <a:rPr lang="en-US" altLang="en-US" dirty="0"/>
              <a:t>generalization error improves after trimming, replace sub-tree by a leaf </a:t>
            </a:r>
            <a:r>
              <a:rPr lang="en-US" altLang="en-US" dirty="0" smtClean="0"/>
              <a:t>node.</a:t>
            </a:r>
          </a:p>
          <a:p>
            <a:pPr algn="just"/>
            <a:r>
              <a:rPr lang="en-US" altLang="en-US" dirty="0" smtClean="0"/>
              <a:t>Class </a:t>
            </a:r>
            <a:r>
              <a:rPr lang="en-US" altLang="en-US" dirty="0"/>
              <a:t>label of leaf node is determined from majority class of instances in the sub-tree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412198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389" y="1690688"/>
            <a:ext cx="6983919" cy="47516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745" y="1995055"/>
            <a:ext cx="483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the generalization error rate of the tree using: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745" y="2724365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Optimistic Approach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5745" y="3166325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/10 = 0.5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745" y="4067649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Pessimistic Approach (Penalty = 0.5)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5745" y="4476051"/>
            <a:ext cx="483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Ans. </a:t>
            </a:r>
            <a:r>
              <a:rPr lang="en-US" dirty="0" smtClean="0">
                <a:solidFill>
                  <a:srgbClr val="FF0000"/>
                </a:solidFill>
              </a:rPr>
              <a:t>(5 + 4 x 0.5)/10 = 0.7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59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1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Comparison of Decision </a:t>
            </a:r>
            <a:r>
              <a:rPr lang="en-US" dirty="0"/>
              <a:t>T</a:t>
            </a:r>
            <a:r>
              <a:rPr lang="en-US" dirty="0" smtClean="0"/>
              <a:t>ree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58" y="2414587"/>
            <a:ext cx="11301084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8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Imputation</a:t>
            </a:r>
            <a:r>
              <a:rPr lang="en-US" dirty="0" smtClean="0"/>
              <a:t> </a:t>
            </a:r>
            <a:r>
              <a:rPr lang="en-US" dirty="0"/>
              <a:t>is the process of replacing missing data with substituted values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There are two basic ways to perform imputation:</a:t>
            </a:r>
          </a:p>
          <a:p>
            <a:pPr lvl="1" algn="just"/>
            <a:r>
              <a:rPr lang="en-US" dirty="0" smtClean="0"/>
              <a:t>Single Imputation</a:t>
            </a:r>
          </a:p>
          <a:p>
            <a:pPr lvl="1" algn="just"/>
            <a:r>
              <a:rPr lang="en-US" dirty="0" smtClean="0"/>
              <a:t>Multiple Imputation</a:t>
            </a:r>
          </a:p>
          <a:p>
            <a:pPr algn="just"/>
            <a:r>
              <a:rPr lang="en-US" dirty="0" smtClean="0"/>
              <a:t>Single Imputation: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Deletion</a:t>
            </a:r>
            <a:r>
              <a:rPr lang="en-US" dirty="0"/>
              <a:t>: Delete the records having missing value.</a:t>
            </a:r>
          </a:p>
          <a:p>
            <a:pPr lvl="1" algn="just"/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 Deck</a:t>
            </a:r>
            <a:r>
              <a:rPr lang="en-US" dirty="0"/>
              <a:t>: </a:t>
            </a:r>
            <a:r>
              <a:rPr lang="en-US" dirty="0" smtClean="0"/>
              <a:t>A </a:t>
            </a:r>
            <a:r>
              <a:rPr lang="en-US" dirty="0"/>
              <a:t>missing value </a:t>
            </a:r>
            <a:r>
              <a:rPr lang="en-US" dirty="0" smtClean="0"/>
              <a:t>is </a:t>
            </a:r>
            <a:r>
              <a:rPr lang="en-US" dirty="0"/>
              <a:t>imputed from a randomly selected similar </a:t>
            </a:r>
            <a:r>
              <a:rPr lang="en-US" dirty="0" smtClean="0"/>
              <a:t>record.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Cold Deck</a:t>
            </a:r>
            <a:r>
              <a:rPr lang="en-US" dirty="0"/>
              <a:t>: </a:t>
            </a:r>
            <a:r>
              <a:rPr lang="en-US" dirty="0" smtClean="0"/>
              <a:t>Selects </a:t>
            </a:r>
            <a:r>
              <a:rPr lang="en-US" dirty="0"/>
              <a:t>v</a:t>
            </a:r>
            <a:r>
              <a:rPr lang="en-US" dirty="0" smtClean="0"/>
              <a:t>alues </a:t>
            </a:r>
            <a:r>
              <a:rPr lang="en-US" dirty="0"/>
              <a:t>from another </a:t>
            </a:r>
            <a:r>
              <a:rPr lang="en-US" dirty="0" smtClean="0"/>
              <a:t>dataset.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 Substitution</a:t>
            </a:r>
            <a:r>
              <a:rPr lang="en-US" dirty="0"/>
              <a:t>: </a:t>
            </a:r>
            <a:r>
              <a:rPr lang="en-US" dirty="0" smtClean="0"/>
              <a:t>Replacing </a:t>
            </a:r>
            <a:r>
              <a:rPr lang="en-US" dirty="0"/>
              <a:t>any missing value with the mean of that variable for all other </a:t>
            </a:r>
            <a:r>
              <a:rPr lang="en-US" dirty="0" smtClean="0"/>
              <a:t>cases.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r>
              <a:rPr lang="en-US" dirty="0"/>
              <a:t>: A regression model is estimated to predict observed values of a variable based on other variables, and that model is then used to impute </a:t>
            </a:r>
            <a:r>
              <a:rPr lang="en-US" dirty="0"/>
              <a:t>values in cases where the value of that variable is missing</a:t>
            </a:r>
            <a:r>
              <a:rPr lang="en-US" dirty="0"/>
              <a:t>.</a:t>
            </a:r>
          </a:p>
          <a:p>
            <a:pPr lvl="1" algn="just"/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observation carried </a:t>
            </a: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  <a:r>
              <a:rPr lang="en-US" altLang="en-US" dirty="0" smtClean="0"/>
              <a:t>: Involves </a:t>
            </a:r>
            <a:r>
              <a:rPr lang="en-US" altLang="en-US" dirty="0"/>
              <a:t>sorting a dataset according to any of a variables, thus creating an ordered dataset. the first missing value is replaced by the cell value immediately prior to </a:t>
            </a:r>
            <a:r>
              <a:rPr lang="en-US" altLang="en-US" dirty="0" smtClean="0"/>
              <a:t>it.</a:t>
            </a:r>
            <a:endParaRPr lang="en-US" alt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Imputation –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Imputation</a:t>
            </a:r>
            <a:r>
              <a:rPr lang="en-US" dirty="0" smtClean="0"/>
              <a:t>: In </a:t>
            </a:r>
            <a:r>
              <a:rPr lang="en-US" dirty="0"/>
              <a:t>order to deal with the problem of increased noise due to imputation, Rubin (1987) developed a method for averaging the outcomes across multiple imputed data sets to account for this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All multiple imputation methods follow three steps. </a:t>
            </a:r>
            <a:endParaRPr lang="en-US" dirty="0" smtClean="0"/>
          </a:p>
          <a:p>
            <a:pPr lvl="1" algn="just"/>
            <a:r>
              <a:rPr lang="en-US" dirty="0"/>
              <a:t>Imputation – Similar to single imputation, missing values are imputed. However, the imputed values are drawn </a:t>
            </a:r>
            <a:r>
              <a:rPr lang="en-US" i="1" dirty="0"/>
              <a:t>m</a:t>
            </a:r>
            <a:r>
              <a:rPr lang="en-US" dirty="0"/>
              <a:t> times from a distribution rather than just once. At the end of this step, there should be </a:t>
            </a:r>
            <a:r>
              <a:rPr lang="en-US" i="1" dirty="0"/>
              <a:t>m</a:t>
            </a:r>
            <a:r>
              <a:rPr lang="en-US" dirty="0"/>
              <a:t> completed </a:t>
            </a:r>
            <a:r>
              <a:rPr lang="en-US" dirty="0" smtClean="0"/>
              <a:t>datasets.</a:t>
            </a:r>
          </a:p>
          <a:p>
            <a:pPr lvl="1" algn="just"/>
            <a:r>
              <a:rPr lang="en-US" dirty="0"/>
              <a:t>Analysis – Each of the </a:t>
            </a:r>
            <a:r>
              <a:rPr lang="en-US" i="1" dirty="0"/>
              <a:t>m</a:t>
            </a:r>
            <a:r>
              <a:rPr lang="en-US" dirty="0"/>
              <a:t> datasets is analyzed. At the end of this step there should be </a:t>
            </a:r>
            <a:r>
              <a:rPr lang="en-US" i="1" dirty="0"/>
              <a:t>m</a:t>
            </a:r>
            <a:r>
              <a:rPr lang="en-US" dirty="0"/>
              <a:t> analyses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Pooling – The </a:t>
            </a:r>
            <a:r>
              <a:rPr lang="en-US" i="1" dirty="0"/>
              <a:t>m</a:t>
            </a:r>
            <a:r>
              <a:rPr lang="en-US" dirty="0"/>
              <a:t> results are consolidated into one result by calculating the mean, variance, and confidence interval of the variable of </a:t>
            </a:r>
            <a:r>
              <a:rPr lang="en-US" dirty="0" smtClean="0"/>
              <a:t>concern.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of decision tree classification algorithms is that small changes in input training samples may cause dramatically large changes in output classification rules.</a:t>
            </a:r>
            <a:r>
              <a:rPr lang="en-US" altLang="en-US" dirty="0"/>
              <a:t> </a:t>
            </a:r>
          </a:p>
          <a:p>
            <a:pPr algn="just"/>
            <a:r>
              <a:rPr lang="en-US" altLang="en-US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can potentially be unstable if there is a small variation in the data that may result in a completely different tree being generated. </a:t>
            </a:r>
            <a:endParaRPr lang="en-US" altLang="en-US" dirty="0" smtClean="0">
              <a:solidFill>
                <a:srgbClr val="2427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combat this by using a variety of ensemble methods such as bagging, </a:t>
            </a:r>
            <a:r>
              <a:rPr lang="en-US" altLang="en-US" dirty="0" smtClean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etc.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[1</a:t>
            </a:r>
            <a:r>
              <a:rPr lang="en-US" dirty="0"/>
              <a:t>] </a:t>
            </a:r>
            <a:r>
              <a:rPr lang="en-US" i="1" dirty="0"/>
              <a:t>Tan, ©., &amp; Steinbach (2004). Data Mining Classification : Basic Concepts , Decision Trees , and Model Evaluation.</a:t>
            </a:r>
            <a:endParaRPr 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[2] </a:t>
            </a:r>
            <a:r>
              <a:rPr lang="en-US" dirty="0">
                <a:hlinkClick r:id="rId2"/>
              </a:rPr>
              <a:t>https://en.wikipedia.org/wiki/Imputation_(statistics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altLang="en-US" dirty="0" smtClean="0"/>
              <a:t>Explain the problem of overfitting and underfitting in decision trees.</a:t>
            </a:r>
          </a:p>
          <a:p>
            <a:pPr>
              <a:defRPr/>
            </a:pPr>
            <a:r>
              <a:rPr lang="en-US" altLang="en-US" dirty="0" smtClean="0"/>
              <a:t>Explore various approaches to overcome the overfitting problem.</a:t>
            </a: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 smtClean="0"/>
          </a:p>
          <a:p>
            <a:pPr>
              <a:defRPr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underfitting and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52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errors committed by the classification method is divided into two types: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error/Substitution error/apparent error</a:t>
            </a:r>
            <a:r>
              <a:rPr lang="en-US" dirty="0"/>
              <a:t>: These are the misclassification errors committed on the training records.</a:t>
            </a:r>
          </a:p>
          <a:p>
            <a:pPr lvl="1" algn="just"/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Generalization error</a:t>
            </a:r>
            <a:r>
              <a:rPr lang="en-US" dirty="0"/>
              <a:t>: It is the expected error of the model on previously unseen records.</a:t>
            </a:r>
          </a:p>
          <a:p>
            <a:pPr algn="just"/>
            <a:r>
              <a:rPr lang="en-US" dirty="0" smtClean="0"/>
              <a:t>A good model must have low training error as well as low generalization error.</a:t>
            </a:r>
          </a:p>
          <a:p>
            <a:pPr algn="just"/>
            <a:r>
              <a:rPr lang="en-US" dirty="0" smtClean="0"/>
              <a:t>A model that fits a training data too well can have a poorer generalization error than a model with high training error. Such a situation is known as overfitting.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982" y="1230922"/>
            <a:ext cx="6858000" cy="52120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530681"/>
            <a:ext cx="2175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o - 1200 points</a:t>
            </a:r>
          </a:p>
          <a:p>
            <a:r>
              <a:rPr lang="en-US" dirty="0" smtClean="0"/>
              <a:t>Class + - 1800 points</a:t>
            </a:r>
          </a:p>
          <a:p>
            <a:r>
              <a:rPr lang="en-US" dirty="0" smtClean="0"/>
              <a:t>Training – 30%</a:t>
            </a:r>
          </a:p>
          <a:p>
            <a:r>
              <a:rPr lang="en-US" dirty="0" smtClean="0"/>
              <a:t>Testing – 70%</a:t>
            </a:r>
          </a:p>
        </p:txBody>
      </p:sp>
    </p:spTree>
    <p:extLst>
      <p:ext uri="{BB962C8B-B14F-4D97-AF65-F5344CB8AC3E}">
        <p14:creationId xmlns:p14="http://schemas.microsoft.com/office/powerpoint/2010/main" val="320791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contdd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997036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Tree is constructed using Gini index and pruned used various approaches to analyze overfitting. </a:t>
            </a:r>
          </a:p>
          <a:p>
            <a:pPr algn="just"/>
            <a:r>
              <a:rPr lang="en-US" sz="2000" dirty="0" smtClean="0"/>
              <a:t>It is analyzed that the training and testing error rates are high when tree is small. This is known as </a:t>
            </a:r>
            <a:r>
              <a:rPr lang="en-US" sz="2000" b="1" dirty="0" smtClean="0">
                <a:solidFill>
                  <a:srgbClr val="0070C0"/>
                </a:solidFill>
              </a:rPr>
              <a:t>underfitting.</a:t>
            </a:r>
          </a:p>
          <a:p>
            <a:pPr algn="just"/>
            <a:r>
              <a:rPr lang="en-US" sz="2000" dirty="0" smtClean="0"/>
              <a:t>When tree starts growing then both the errors starts reducing.</a:t>
            </a:r>
          </a:p>
          <a:p>
            <a:pPr algn="just"/>
            <a:r>
              <a:rPr lang="en-US" sz="2000" dirty="0" smtClean="0"/>
              <a:t>Once the tree becomes too large, its test error rate begins to increase even though its training error rate continues to decrease. This is known as </a:t>
            </a:r>
            <a:r>
              <a:rPr lang="en-US" sz="2000" b="1" dirty="0" smtClean="0">
                <a:solidFill>
                  <a:srgbClr val="0070C0"/>
                </a:solidFill>
              </a:rPr>
              <a:t>overfitting.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73" y="1690688"/>
            <a:ext cx="6470139" cy="48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due to noise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7656"/>
            <a:ext cx="6057050" cy="2796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137" y="1567656"/>
            <a:ext cx="6054863" cy="2796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3709" y="4516582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set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6018" y="4516582"/>
            <a:ext cx="16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set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due to noise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782" y="1458438"/>
            <a:ext cx="6323463" cy="4540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8295" y="6210289"/>
            <a:ext cx="45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induced from the table given before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42909" y="2701636"/>
            <a:ext cx="4197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decision tree is misclassifying </a:t>
            </a:r>
            <a:r>
              <a:rPr lang="en-US" b="1" dirty="0" smtClean="0">
                <a:solidFill>
                  <a:srgbClr val="0070C0"/>
                </a:solidFill>
              </a:rPr>
              <a:t>human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70C0"/>
                </a:solidFill>
              </a:rPr>
              <a:t>dolphins</a:t>
            </a:r>
            <a:r>
              <a:rPr lang="en-US" dirty="0" smtClean="0"/>
              <a:t> because of the noise present in the training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Spiny anteaters </a:t>
            </a:r>
            <a:r>
              <a:rPr lang="en-US" dirty="0" smtClean="0"/>
              <a:t>is also contradicting the outcome from training and testing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Here, model M2 is having lower error rate but little high training error while model </a:t>
            </a:r>
            <a:r>
              <a:rPr lang="en-US" dirty="0"/>
              <a:t>M1 is overfitting the </a:t>
            </a:r>
            <a:r>
              <a:rPr lang="en-US" dirty="0" smtClean="0"/>
              <a:t>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due to lack of representative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classification decision taken on small number of training records are also prone to overfitting.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319"/>
            <a:ext cx="5916205" cy="1783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74" y="2677319"/>
            <a:ext cx="6054863" cy="2796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5999" y="4486564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set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1436" y="5553364"/>
            <a:ext cx="16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Testing set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Generalization Errors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4679"/>
            <a:ext cx="10979727" cy="4824557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dirty="0" smtClean="0"/>
              <a:t>Using re-substitution estimate: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Optimistic </a:t>
            </a:r>
            <a:r>
              <a:rPr lang="en-US" altLang="en-US" sz="2800" dirty="0">
                <a:solidFill>
                  <a:srgbClr val="FF0000"/>
                </a:solidFill>
              </a:rPr>
              <a:t>approach:</a:t>
            </a:r>
            <a:r>
              <a:rPr lang="en-US" altLang="en-US" sz="2800" dirty="0"/>
              <a:t>  e’(t) = e(t</a:t>
            </a:r>
            <a:r>
              <a:rPr lang="en-US" altLang="en-US" sz="2800" dirty="0" smtClean="0"/>
              <a:t>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800" dirty="0" smtClean="0"/>
              <a:t>It is assumed that training set is a good representation of the overall data.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800" dirty="0" smtClean="0"/>
              <a:t>In this the decision tree algorithm selects the model with lowest training set error as its final model.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800" dirty="0" smtClean="0"/>
              <a:t>But training error is the poor estimate of generalization error. So another method is required.</a:t>
            </a:r>
            <a:endParaRPr lang="en-US" altLang="en-US" sz="2800" dirty="0"/>
          </a:p>
          <a:p>
            <a:pPr lvl="1" algn="just">
              <a:lnSpc>
                <a:spcPct val="8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85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1204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Office Theme</vt:lpstr>
      <vt:lpstr>Machine Learning</vt:lpstr>
      <vt:lpstr>Learning Objectives</vt:lpstr>
      <vt:lpstr>Problem of underfitting and overfitting</vt:lpstr>
      <vt:lpstr>Example</vt:lpstr>
      <vt:lpstr>Example – contdd…</vt:lpstr>
      <vt:lpstr>Overfitting due to noise</vt:lpstr>
      <vt:lpstr>Overfitting due to noise</vt:lpstr>
      <vt:lpstr>Overfitting due to lack of representative samples</vt:lpstr>
      <vt:lpstr>Estimating Generalization Errors</vt:lpstr>
      <vt:lpstr>Estimating Generalization Errors</vt:lpstr>
      <vt:lpstr>How to overcome overfitting?</vt:lpstr>
      <vt:lpstr>Stopping Criteria/Rule – Pre-Pruning</vt:lpstr>
      <vt:lpstr>Post-Pruning</vt:lpstr>
      <vt:lpstr>Example</vt:lpstr>
      <vt:lpstr>Comparison of Decision Tree Algorithms</vt:lpstr>
      <vt:lpstr>Imputation</vt:lpstr>
      <vt:lpstr>Imputation – contd…</vt:lpstr>
      <vt:lpstr>Instability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111</cp:revision>
  <dcterms:created xsi:type="dcterms:W3CDTF">2019-08-02T12:46:07Z</dcterms:created>
  <dcterms:modified xsi:type="dcterms:W3CDTF">2019-09-02T13:31:09Z</dcterms:modified>
</cp:coreProperties>
</file>