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58" r:id="rId3"/>
    <p:sldId id="295" r:id="rId4"/>
    <p:sldId id="296" r:id="rId5"/>
    <p:sldId id="297" r:id="rId6"/>
    <p:sldId id="298" r:id="rId7"/>
    <p:sldId id="299" r:id="rId8"/>
    <p:sldId id="314" r:id="rId9"/>
    <p:sldId id="303" r:id="rId10"/>
    <p:sldId id="305" r:id="rId11"/>
    <p:sldId id="307" r:id="rId12"/>
    <p:sldId id="308" r:id="rId13"/>
    <p:sldId id="310" r:id="rId14"/>
    <p:sldId id="312" r:id="rId15"/>
    <p:sldId id="25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schneide/tut5/node42.html" TargetMode="External"/><Relationship Id="rId2" Type="http://schemas.openxmlformats.org/officeDocument/2006/relationships/hyperlink" Target="https://en.wikipedia.org/wiki/Imputation_(statistics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cross-validation-70289113a07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Decision Tree Classification – Model </a:t>
            </a:r>
            <a:r>
              <a:rPr lang="en-US" sz="3600" dirty="0" smtClean="0"/>
              <a:t>Selection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85" y="568691"/>
            <a:ext cx="9692616" cy="823690"/>
          </a:xfrm>
        </p:spPr>
        <p:txBody>
          <a:bodyPr>
            <a:normAutofit/>
          </a:bodyPr>
          <a:lstStyle/>
          <a:p>
            <a:r>
              <a:rPr lang="en-US" dirty="0" smtClean="0"/>
              <a:t>Hold </a:t>
            </a:r>
            <a:r>
              <a:rPr lang="en-US" dirty="0"/>
              <a:t>O</a:t>
            </a:r>
            <a:r>
              <a:rPr lang="en-US" dirty="0" smtClean="0"/>
              <a:t>ut Cross Validation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822985" y="1558636"/>
            <a:ext cx="10512821" cy="482831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is the simplest kind of cross validation. </a:t>
            </a:r>
          </a:p>
          <a:p>
            <a:pPr algn="just"/>
            <a:r>
              <a:rPr lang="en-US" sz="2400" dirty="0"/>
              <a:t>The data set is separated into two sets, called the training set and the testing set. </a:t>
            </a:r>
          </a:p>
          <a:p>
            <a:pPr algn="just"/>
            <a:r>
              <a:rPr lang="en-US" sz="2400" dirty="0"/>
              <a:t>The function approximator fits a function using the training set only. </a:t>
            </a:r>
          </a:p>
          <a:p>
            <a:pPr algn="just"/>
            <a:r>
              <a:rPr lang="en-US" sz="2400" dirty="0"/>
              <a:t>Then the function approximator is asked to predict the output values for the data in the testing set.</a:t>
            </a:r>
          </a:p>
          <a:p>
            <a:pPr algn="just"/>
            <a:r>
              <a:rPr lang="en-US" sz="2400" dirty="0"/>
              <a:t>The errors it makes are accumulated as before to give the mean absolute test set error, which is used to evaluate the model. </a:t>
            </a:r>
          </a:p>
          <a:p>
            <a:pPr algn="just"/>
            <a:r>
              <a:rPr lang="en-US" sz="2400" dirty="0"/>
              <a:t>One disadvantage of this method is that it is prone to sample bias because we don’t decide which observation will be in training sample and which in testing sample.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7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838" y="554838"/>
            <a:ext cx="10329925" cy="823690"/>
          </a:xfrm>
        </p:spPr>
        <p:txBody>
          <a:bodyPr>
            <a:normAutofit/>
          </a:bodyPr>
          <a:lstStyle/>
          <a:p>
            <a:r>
              <a:rPr lang="en-US" dirty="0" smtClean="0"/>
              <a:t>K-Fold </a:t>
            </a:r>
            <a:r>
              <a:rPr lang="en-US" dirty="0"/>
              <a:t>C</a:t>
            </a:r>
            <a:r>
              <a:rPr lang="en-US" dirty="0" smtClean="0"/>
              <a:t>ross </a:t>
            </a:r>
            <a:r>
              <a:rPr lang="en-US" dirty="0"/>
              <a:t>V</a:t>
            </a:r>
            <a:r>
              <a:rPr lang="en-US" dirty="0" smtClean="0"/>
              <a:t>alidation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944889" y="1600199"/>
            <a:ext cx="10415838" cy="36645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one way to improve over the holdout method. </a:t>
            </a:r>
          </a:p>
          <a:p>
            <a:pPr algn="just"/>
            <a:r>
              <a:rPr lang="en-US" dirty="0"/>
              <a:t>The data set is divided into </a:t>
            </a:r>
            <a:r>
              <a:rPr lang="en-US" i="1" dirty="0"/>
              <a:t>k </a:t>
            </a:r>
            <a:r>
              <a:rPr lang="en-US" dirty="0"/>
              <a:t>equal size subsets</a:t>
            </a:r>
            <a:r>
              <a:rPr lang="en-US" i="1" dirty="0"/>
              <a:t>.</a:t>
            </a:r>
            <a:endParaRPr lang="en-US" dirty="0"/>
          </a:p>
          <a:p>
            <a:pPr algn="just"/>
            <a:r>
              <a:rPr lang="en-US" dirty="0"/>
              <a:t>Each time, one of the </a:t>
            </a:r>
            <a:r>
              <a:rPr lang="en-US" i="1" dirty="0"/>
              <a:t>k</a:t>
            </a:r>
            <a:r>
              <a:rPr lang="en-US" dirty="0"/>
              <a:t> subsets is used as the test set and the other </a:t>
            </a:r>
            <a:r>
              <a:rPr lang="en-US" i="1" dirty="0"/>
              <a:t>k-1</a:t>
            </a:r>
            <a:r>
              <a:rPr lang="en-US" dirty="0"/>
              <a:t> subsets are put together to form a training set. </a:t>
            </a:r>
          </a:p>
          <a:p>
            <a:pPr algn="just"/>
            <a:r>
              <a:rPr lang="en-US" dirty="0"/>
              <a:t>Then the average error across all </a:t>
            </a:r>
            <a:r>
              <a:rPr lang="en-US" i="1" dirty="0"/>
              <a:t>k</a:t>
            </a:r>
            <a:r>
              <a:rPr lang="en-US" dirty="0"/>
              <a:t> trials is computed. </a:t>
            </a:r>
          </a:p>
        </p:txBody>
      </p:sp>
    </p:spTree>
    <p:extLst>
      <p:ext uri="{BB962C8B-B14F-4D97-AF65-F5344CB8AC3E}">
        <p14:creationId xmlns:p14="http://schemas.microsoft.com/office/powerpoint/2010/main" val="15987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693" y="485565"/>
            <a:ext cx="11008798" cy="823690"/>
          </a:xfrm>
        </p:spPr>
        <p:txBody>
          <a:bodyPr>
            <a:normAutofit/>
          </a:bodyPr>
          <a:lstStyle/>
          <a:p>
            <a:r>
              <a:rPr lang="en-US" dirty="0" smtClean="0"/>
              <a:t>K-Fold </a:t>
            </a:r>
            <a:r>
              <a:rPr lang="en-US" dirty="0"/>
              <a:t>C</a:t>
            </a:r>
            <a:r>
              <a:rPr lang="en-US" dirty="0" smtClean="0"/>
              <a:t>ross </a:t>
            </a:r>
            <a:r>
              <a:rPr lang="en-US" dirty="0"/>
              <a:t>V</a:t>
            </a:r>
            <a:r>
              <a:rPr lang="en-US" dirty="0" smtClean="0"/>
              <a:t>alidation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850693" y="1614053"/>
            <a:ext cx="10235730" cy="482831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advantage of this method is that it matters less how the data gets divided. Every data point gets to be in a test set exactly once, and gets to be in a training set </a:t>
            </a:r>
            <a:r>
              <a:rPr lang="en-US" sz="2400" i="1" dirty="0"/>
              <a:t>k-1</a:t>
            </a:r>
            <a:r>
              <a:rPr lang="en-US" sz="2400" dirty="0"/>
              <a:t> times. The variance of the resulting estimate is reduced as </a:t>
            </a:r>
            <a:r>
              <a:rPr lang="en-US" sz="2400" i="1" dirty="0"/>
              <a:t>k</a:t>
            </a:r>
            <a:r>
              <a:rPr lang="en-US" sz="2400" dirty="0"/>
              <a:t> is increased. </a:t>
            </a:r>
          </a:p>
          <a:p>
            <a:pPr algn="just"/>
            <a:r>
              <a:rPr lang="en-US" sz="2400" dirty="0"/>
              <a:t>Also no sample bias is present.</a:t>
            </a:r>
          </a:p>
          <a:p>
            <a:pPr algn="just"/>
            <a:r>
              <a:rPr lang="en-US" sz="2400" dirty="0"/>
              <a:t>The disadvantage of this method is that the training algorithm has to be rerun from scratch </a:t>
            </a:r>
            <a:r>
              <a:rPr lang="en-US" sz="2400" i="1" dirty="0"/>
              <a:t>k</a:t>
            </a:r>
            <a:r>
              <a:rPr lang="en-US" sz="2400" dirty="0"/>
              <a:t> times, which means it takes </a:t>
            </a:r>
            <a:r>
              <a:rPr lang="en-US" sz="2400" i="1" dirty="0"/>
              <a:t>k</a:t>
            </a:r>
            <a:r>
              <a:rPr lang="en-US" sz="2400" dirty="0"/>
              <a:t> times as much computation to make an evaluation. </a:t>
            </a:r>
          </a:p>
          <a:p>
            <a:pPr algn="just"/>
            <a:r>
              <a:rPr lang="en-US" sz="2400" dirty="0"/>
              <a:t>Prediction error = Average error</a:t>
            </a:r>
          </a:p>
        </p:txBody>
      </p:sp>
    </p:spTree>
    <p:extLst>
      <p:ext uri="{BB962C8B-B14F-4D97-AF65-F5344CB8AC3E}">
        <p14:creationId xmlns:p14="http://schemas.microsoft.com/office/powerpoint/2010/main" val="27906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620" y="568691"/>
            <a:ext cx="10634725" cy="823690"/>
          </a:xfrm>
        </p:spPr>
        <p:txBody>
          <a:bodyPr>
            <a:normAutofit/>
          </a:bodyPr>
          <a:lstStyle/>
          <a:p>
            <a:r>
              <a:rPr lang="en-US" dirty="0" smtClean="0"/>
              <a:t>Leave one out Cross Validation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857620" y="1655617"/>
            <a:ext cx="10399198" cy="369223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is K-fold cross validation taken to its logical extreme, with K equal to N, the number of data points in the set. </a:t>
            </a:r>
          </a:p>
          <a:p>
            <a:pPr algn="just"/>
            <a:r>
              <a:rPr lang="en-US" sz="2400" dirty="0"/>
              <a:t>That means that N separate times, the function approximator is trained on all the data except for one point and a prediction is made for that point. </a:t>
            </a:r>
          </a:p>
          <a:p>
            <a:pPr algn="just"/>
            <a:r>
              <a:rPr lang="en-US" sz="2400" dirty="0"/>
              <a:t>As before the average error is computed and used to evaluate the model.</a:t>
            </a:r>
          </a:p>
          <a:p>
            <a:pPr algn="just"/>
            <a:r>
              <a:rPr lang="en-US" sz="2400" dirty="0"/>
              <a:t>Its advantage is that it is a good way to validate.</a:t>
            </a:r>
          </a:p>
          <a:p>
            <a:pPr algn="just"/>
            <a:r>
              <a:rPr lang="en-US" sz="2400" dirty="0"/>
              <a:t>Disadvantage is the high computation required.</a:t>
            </a:r>
          </a:p>
        </p:txBody>
      </p:sp>
    </p:spTree>
    <p:extLst>
      <p:ext uri="{BB962C8B-B14F-4D97-AF65-F5344CB8AC3E}">
        <p14:creationId xmlns:p14="http://schemas.microsoft.com/office/powerpoint/2010/main" val="18057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2257" y="651819"/>
            <a:ext cx="6589199" cy="823690"/>
          </a:xfrm>
        </p:spPr>
        <p:txBody>
          <a:bodyPr>
            <a:normAutofit/>
          </a:bodyPr>
          <a:lstStyle/>
          <a:p>
            <a:r>
              <a:rPr lang="en-US" dirty="0" smtClean="0"/>
              <a:t>Bootstrap Method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892257" y="1600199"/>
            <a:ext cx="10607016" cy="4828310"/>
          </a:xfrm>
        </p:spPr>
        <p:txBody>
          <a:bodyPr>
            <a:normAutofit/>
          </a:bodyPr>
          <a:lstStyle/>
          <a:p>
            <a:r>
              <a:rPr lang="en-US" dirty="0"/>
              <a:t>From a dataset with N examples</a:t>
            </a:r>
          </a:p>
          <a:p>
            <a:pPr lvl="1"/>
            <a:r>
              <a:rPr lang="en-US" dirty="0" smtClean="0"/>
              <a:t>Randomly </a:t>
            </a:r>
            <a:r>
              <a:rPr lang="en-US" dirty="0"/>
              <a:t>select (with replacement) N examples and use this set for training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remaining examples that were not selected for training are used for testing</a:t>
            </a:r>
          </a:p>
          <a:p>
            <a:r>
              <a:rPr lang="en-US" dirty="0" smtClean="0"/>
              <a:t>This </a:t>
            </a:r>
            <a:r>
              <a:rPr lang="en-US" dirty="0"/>
              <a:t>value is likely to change from fold to fold</a:t>
            </a:r>
          </a:p>
          <a:p>
            <a:r>
              <a:rPr lang="en-US" dirty="0" smtClean="0"/>
              <a:t>Repeat </a:t>
            </a:r>
            <a:r>
              <a:rPr lang="en-US" dirty="0"/>
              <a:t>this process for a specified number of folds (K)</a:t>
            </a:r>
          </a:p>
          <a:p>
            <a:r>
              <a:rPr lang="en-US" dirty="0" smtClean="0"/>
              <a:t>As </a:t>
            </a:r>
            <a:r>
              <a:rPr lang="en-US" dirty="0"/>
              <a:t>before, the true error is estimated as the average error rate on test examples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78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i="1" dirty="0"/>
              <a:t>Tan, ©., &amp; Steinbach (2004). Data Mining Classification : Basic Concepts , Decision Trees , and Model Evaluation.</a:t>
            </a:r>
            <a:endParaRPr 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[2] </a:t>
            </a:r>
            <a:r>
              <a:rPr lang="en-US" dirty="0">
                <a:hlinkClick r:id="rId2"/>
              </a:rPr>
              <a:t>https://en.wikipedia.org/wiki/Imputation_(statistics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[3]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https://www.cs.cmu.edu/~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schneide/tut5/node42.html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[4] 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towardsdatascience.com/cross-validation-70289113a072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 smtClean="0"/>
          </a:p>
          <a:p>
            <a:pPr marL="0" indent="0">
              <a:spcBef>
                <a:spcPct val="50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Explain imputation and instability</a:t>
            </a:r>
          </a:p>
          <a:p>
            <a:pPr>
              <a:defRPr/>
            </a:pPr>
            <a:r>
              <a:rPr lang="en-US" altLang="en-US" dirty="0" smtClean="0"/>
              <a:t>Elaborate the concept of Cross Validation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412198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389" y="1690688"/>
            <a:ext cx="6983919" cy="4751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745" y="1995055"/>
            <a:ext cx="483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the generalization error rate of the tree using: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745" y="2724365"/>
            <a:ext cx="4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Optimistic Approach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745" y="3166325"/>
            <a:ext cx="4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/10 = 0.5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45" y="4067649"/>
            <a:ext cx="4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Pessimistic Approach (Penalty = 0.5)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745" y="4476051"/>
            <a:ext cx="4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</a:t>
            </a:r>
            <a:r>
              <a:rPr lang="en-US" dirty="0" smtClean="0">
                <a:solidFill>
                  <a:srgbClr val="FF0000"/>
                </a:solidFill>
              </a:rPr>
              <a:t>(5 + 4 x 0.5)/10 = 0.7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1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Comparison of Decision </a:t>
            </a:r>
            <a:r>
              <a:rPr lang="en-US" dirty="0"/>
              <a:t>T</a:t>
            </a:r>
            <a:r>
              <a:rPr lang="en-US" dirty="0" smtClean="0"/>
              <a:t>ree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58" y="2414587"/>
            <a:ext cx="11301084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8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Imputation</a:t>
            </a:r>
            <a:r>
              <a:rPr lang="en-US" dirty="0" smtClean="0"/>
              <a:t> </a:t>
            </a:r>
            <a:r>
              <a:rPr lang="en-US" dirty="0"/>
              <a:t>is the process of replacing missing data with substituted values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are two basic ways to perform imputation:</a:t>
            </a:r>
          </a:p>
          <a:p>
            <a:pPr lvl="1" algn="just"/>
            <a:r>
              <a:rPr lang="en-US" dirty="0" smtClean="0"/>
              <a:t>Single Imputation</a:t>
            </a:r>
          </a:p>
          <a:p>
            <a:pPr lvl="1" algn="just"/>
            <a:r>
              <a:rPr lang="en-US" dirty="0" smtClean="0"/>
              <a:t>Multiple Imputation</a:t>
            </a:r>
          </a:p>
          <a:p>
            <a:pPr algn="just"/>
            <a:r>
              <a:rPr lang="en-US" dirty="0" smtClean="0"/>
              <a:t>Single Imputation: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Deletion</a:t>
            </a:r>
            <a:r>
              <a:rPr lang="en-US" dirty="0"/>
              <a:t>: Delete the records having missing value.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Deck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missing value </a:t>
            </a:r>
            <a:r>
              <a:rPr lang="en-US" dirty="0" smtClean="0"/>
              <a:t>is </a:t>
            </a:r>
            <a:r>
              <a:rPr lang="en-US" dirty="0"/>
              <a:t>imputed from a randomly selected similar </a:t>
            </a:r>
            <a:r>
              <a:rPr lang="en-US" dirty="0" smtClean="0"/>
              <a:t>record.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 Deck</a:t>
            </a:r>
            <a:r>
              <a:rPr lang="en-US" dirty="0"/>
              <a:t>: </a:t>
            </a:r>
            <a:r>
              <a:rPr lang="en-US" dirty="0" smtClean="0"/>
              <a:t>Selects </a:t>
            </a:r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from another </a:t>
            </a:r>
            <a:r>
              <a:rPr lang="en-US" dirty="0" smtClean="0"/>
              <a:t>dataset.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Substitution</a:t>
            </a:r>
            <a:r>
              <a:rPr lang="en-US" dirty="0"/>
              <a:t>: </a:t>
            </a:r>
            <a:r>
              <a:rPr lang="en-US" dirty="0" smtClean="0"/>
              <a:t>Replacing </a:t>
            </a:r>
            <a:r>
              <a:rPr lang="en-US" dirty="0"/>
              <a:t>any missing value with the mean of that variable for all other </a:t>
            </a:r>
            <a:r>
              <a:rPr lang="en-US" dirty="0" smtClean="0"/>
              <a:t>cases.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dirty="0"/>
              <a:t>: A regression model is estimated to predict observed values of a variable based on other variables, and that model is then used to impute values in cases where the value of that variable is missing.</a:t>
            </a:r>
          </a:p>
          <a:p>
            <a:pPr lvl="1" algn="just"/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observation carried forward</a:t>
            </a:r>
            <a:r>
              <a:rPr lang="en-US" altLang="en-US" dirty="0" smtClean="0"/>
              <a:t>: Involves </a:t>
            </a:r>
            <a:r>
              <a:rPr lang="en-US" altLang="en-US" dirty="0"/>
              <a:t>sorting a dataset according to any of a variables, thus creating an ordered dataset. the first missing value is replaced by the cell value immediately prior to </a:t>
            </a:r>
            <a:r>
              <a:rPr lang="en-US" altLang="en-US" dirty="0" smtClean="0"/>
              <a:t>it.</a:t>
            </a:r>
            <a:endParaRPr lang="en-US" alt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Imputation</a:t>
            </a:r>
            <a:r>
              <a:rPr lang="en-US" dirty="0" smtClean="0"/>
              <a:t>: In </a:t>
            </a:r>
            <a:r>
              <a:rPr lang="en-US" dirty="0"/>
              <a:t>order to deal with the problem of increased noise due to imputation, Rubin (1987) developed a method for averaging the outcomes across multiple imputed data sets to account for this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All multiple imputation methods follow three steps. </a:t>
            </a:r>
            <a:endParaRPr lang="en-US" dirty="0" smtClean="0"/>
          </a:p>
          <a:p>
            <a:pPr lvl="1" algn="just"/>
            <a:r>
              <a:rPr lang="en-US" dirty="0"/>
              <a:t>Imputation – Similar to single imputation, missing values are imputed. However, the imputed values are drawn </a:t>
            </a:r>
            <a:r>
              <a:rPr lang="en-US" i="1" dirty="0"/>
              <a:t>m</a:t>
            </a:r>
            <a:r>
              <a:rPr lang="en-US" dirty="0"/>
              <a:t> times from a distribution rather than just once. At the end of this step, there should be </a:t>
            </a:r>
            <a:r>
              <a:rPr lang="en-US" i="1" dirty="0"/>
              <a:t>m</a:t>
            </a:r>
            <a:r>
              <a:rPr lang="en-US" dirty="0"/>
              <a:t> completed </a:t>
            </a:r>
            <a:r>
              <a:rPr lang="en-US" dirty="0" smtClean="0"/>
              <a:t>datasets.</a:t>
            </a:r>
          </a:p>
          <a:p>
            <a:pPr lvl="1" algn="just"/>
            <a:r>
              <a:rPr lang="en-US" dirty="0"/>
              <a:t>Analysis – Each of the </a:t>
            </a:r>
            <a:r>
              <a:rPr lang="en-US" i="1" dirty="0"/>
              <a:t>m</a:t>
            </a:r>
            <a:r>
              <a:rPr lang="en-US" dirty="0"/>
              <a:t> datasets is analyzed. At the end of this step there should be </a:t>
            </a:r>
            <a:r>
              <a:rPr lang="en-US" i="1" dirty="0"/>
              <a:t>m</a:t>
            </a:r>
            <a:r>
              <a:rPr lang="en-US" dirty="0"/>
              <a:t> analyses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Pooling – The </a:t>
            </a:r>
            <a:r>
              <a:rPr lang="en-US" i="1" dirty="0"/>
              <a:t>m</a:t>
            </a:r>
            <a:r>
              <a:rPr lang="en-US" dirty="0"/>
              <a:t> results are consolidated into one result by calculating the mean, variance, and confidence interval of the variable of </a:t>
            </a:r>
            <a:r>
              <a:rPr lang="en-US" dirty="0" smtClean="0"/>
              <a:t>concern.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of decision tree classification algorithms is that small changes in input training samples may cause dramatically large changes in output classification rules.</a:t>
            </a:r>
            <a:r>
              <a:rPr lang="en-US" altLang="en-US" dirty="0"/>
              <a:t> </a:t>
            </a:r>
          </a:p>
          <a:p>
            <a:pPr algn="just"/>
            <a:r>
              <a:rPr lang="en-US" altLang="en-US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can potentially be unstable if there is a small variation in the data that may result in a completely different tree being generated. </a:t>
            </a:r>
            <a:endParaRPr lang="en-US" altLang="en-US" dirty="0" smtClean="0">
              <a:solidFill>
                <a:srgbClr val="24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combat this by using a variety of ensemble methods such as bagging, </a:t>
            </a:r>
            <a:r>
              <a:rPr lang="en-US" altLang="en-US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etc.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Method –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Validation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</a:t>
            </a:r>
            <a:r>
              <a:rPr lang="en-US" dirty="0"/>
              <a:t>a model validation techniques for assessing how the results of a statistical analysis (model) will generalize to an independent data set.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mainly used in settings where the goal is prediction, and one wants to estimate how accurately a predictive model will perform in practice.</a:t>
            </a:r>
          </a:p>
          <a:p>
            <a:r>
              <a:rPr lang="en-US" dirty="0"/>
              <a:t>The goal of cross-validation is to define a data set to test the model in the training phase (i.e. validation data set) in order to limit problems like overfitting</a:t>
            </a:r>
            <a:r>
              <a:rPr lang="en-US" dirty="0" smtClean="0"/>
              <a:t>, underfitting </a:t>
            </a:r>
            <a:r>
              <a:rPr lang="en-US" dirty="0"/>
              <a:t>and get an insight on how the model will generalize to an independent data set.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important </a:t>
            </a:r>
            <a:r>
              <a:rPr lang="en-US" b="1" dirty="0"/>
              <a:t>the validation and the training set to be drawn from the same distribution</a:t>
            </a:r>
            <a:r>
              <a:rPr lang="en-US" dirty="0"/>
              <a:t> otherwise it would make things worse.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85" y="513274"/>
            <a:ext cx="9928143" cy="1052290"/>
          </a:xfrm>
        </p:spPr>
        <p:txBody>
          <a:bodyPr>
            <a:normAutofit/>
          </a:bodyPr>
          <a:lstStyle/>
          <a:p>
            <a:r>
              <a:rPr lang="en-US" dirty="0" smtClean="0"/>
              <a:t>Cross Validation Types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822985" y="1794165"/>
            <a:ext cx="10357633" cy="43711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Some of the most commonly used methods in cross validation are:</a:t>
            </a:r>
          </a:p>
          <a:p>
            <a:pPr algn="just"/>
            <a:r>
              <a:rPr lang="en-US" sz="2800" dirty="0" smtClean="0"/>
              <a:t>Hold </a:t>
            </a:r>
            <a:r>
              <a:rPr lang="en-US" sz="2800" dirty="0"/>
              <a:t>out Method </a:t>
            </a:r>
            <a:endParaRPr lang="en-US" dirty="0" smtClean="0"/>
          </a:p>
          <a:p>
            <a:pPr algn="just"/>
            <a:r>
              <a:rPr lang="en-US" sz="2800" dirty="0" smtClean="0"/>
              <a:t>K-Fold </a:t>
            </a:r>
            <a:r>
              <a:rPr lang="en-US" sz="2800" dirty="0"/>
              <a:t>Cross Validation </a:t>
            </a:r>
            <a:endParaRPr lang="en-US" sz="2800" dirty="0" smtClean="0"/>
          </a:p>
          <a:p>
            <a:pPr algn="just"/>
            <a:r>
              <a:rPr lang="en-US" sz="2800" dirty="0" smtClean="0"/>
              <a:t>Leave </a:t>
            </a:r>
            <a:r>
              <a:rPr lang="en-US" sz="2800" dirty="0"/>
              <a:t>one out Cross Validation </a:t>
            </a:r>
            <a:endParaRPr lang="en-US" dirty="0"/>
          </a:p>
          <a:p>
            <a:pPr algn="just"/>
            <a:r>
              <a:rPr lang="en-US" sz="2800" dirty="0" smtClean="0"/>
              <a:t>Bootstrap </a:t>
            </a:r>
            <a:r>
              <a:rPr lang="en-US" sz="2800" dirty="0"/>
              <a:t>Methods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1091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Machine Learning</vt:lpstr>
      <vt:lpstr>Learning Objectives</vt:lpstr>
      <vt:lpstr>Example</vt:lpstr>
      <vt:lpstr>Comparison of Decision Tree Algorithms</vt:lpstr>
      <vt:lpstr>Imputation</vt:lpstr>
      <vt:lpstr>Imputation – contd…</vt:lpstr>
      <vt:lpstr>Instability</vt:lpstr>
      <vt:lpstr>Model Selection Method – Cross Validation</vt:lpstr>
      <vt:lpstr>Cross Validation Types</vt:lpstr>
      <vt:lpstr>Hold Out Cross Validation</vt:lpstr>
      <vt:lpstr>K-Fold Cross Validation</vt:lpstr>
      <vt:lpstr>K-Fold Cross Validation – contd…</vt:lpstr>
      <vt:lpstr>Leave one out Cross Validation</vt:lpstr>
      <vt:lpstr>Bootstrap Method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120</cp:revision>
  <dcterms:created xsi:type="dcterms:W3CDTF">2019-08-02T12:46:07Z</dcterms:created>
  <dcterms:modified xsi:type="dcterms:W3CDTF">2019-09-05T04:27:15Z</dcterms:modified>
</cp:coreProperties>
</file>