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58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25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ensemble-learning-bagging-and-boosting-d20f38be9b1e" TargetMode="External"/><Relationship Id="rId2" Type="http://schemas.openxmlformats.org/officeDocument/2006/relationships/hyperlink" Target="https://www.analyticsvidhya.com/blog/2015/08/introduction-ensembl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ensemble-methods-in-machine-learning-what-are-they-and-why-use-them-68ec3f9fef5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Decision Tree Classification – Ensemble Methods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236" y="142803"/>
            <a:ext cx="8787341" cy="65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Boosting refers to a group of algorithms that utilize weighted averages to make weak learners into stronger learners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Boosting </a:t>
            </a:r>
            <a:r>
              <a:rPr lang="en-US" dirty="0"/>
              <a:t>is an iterative technique which adjust the weight of an observation based on the last classification.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an observation was classified incorrectly, it tries to increase the weight of this observation and vice versa. </a:t>
            </a:r>
            <a:endParaRPr lang="en-US" dirty="0" smtClean="0"/>
          </a:p>
          <a:p>
            <a:pPr algn="just"/>
            <a:r>
              <a:rPr lang="en-US" dirty="0" smtClean="0"/>
              <a:t>Boosting </a:t>
            </a:r>
            <a:r>
              <a:rPr lang="en-US" dirty="0"/>
              <a:t>in general decreases the bias error and builds strong predictive models. However, they may sometimes over fit on the training data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65" y="238842"/>
            <a:ext cx="10515600" cy="1325563"/>
          </a:xfrm>
        </p:spPr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146" y="477476"/>
            <a:ext cx="7989754" cy="622812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796146" y="3893128"/>
            <a:ext cx="748145" cy="199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1746" y="600517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Decision Stump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065" y="1476654"/>
            <a:ext cx="3355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We are having data points with equal weights assigned to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Three models are generated which are used to generate the final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This approach is unlike Bagging where each model is independent.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Here a model is developed by considering the previous instances</a:t>
            </a:r>
            <a:endParaRPr lang="en-US" sz="2000" dirty="0"/>
          </a:p>
        </p:txBody>
      </p:sp>
      <p:sp>
        <p:nvSpPr>
          <p:cNvPr id="10" name="Curved Down Arrow 9"/>
          <p:cNvSpPr/>
          <p:nvPr/>
        </p:nvSpPr>
        <p:spPr>
          <a:xfrm>
            <a:off x="5850936" y="1339625"/>
            <a:ext cx="1177637" cy="429924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8524009" y="1353479"/>
            <a:ext cx="1177637" cy="429924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i="1" dirty="0">
                <a:hlinkClick r:id="rId2"/>
              </a:rPr>
              <a:t>https://www.analyticsvidhya.com/blog/2015/08/introduction-ensemble-learning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becominghuman.ai/ensemble-learning-bagging-and-boosting-d20f38be9b1e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towardsdatascience.com/ensemble-methods-in-machine-learning-what-are-they-and-why-use-them-68ec3f9fef5f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Explain the motivation behind ensemble methods.</a:t>
            </a:r>
          </a:p>
          <a:p>
            <a:pPr>
              <a:defRPr/>
            </a:pPr>
            <a:r>
              <a:rPr lang="en-US" altLang="en-US" dirty="0" smtClean="0"/>
              <a:t>Elaborate the concept of Bagging and Boosting</a:t>
            </a:r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9" y="1576244"/>
            <a:ext cx="8648622" cy="4351338"/>
          </a:xfrm>
        </p:spPr>
      </p:pic>
    </p:spTree>
    <p:extLst>
      <p:ext uri="{BB962C8B-B14F-4D97-AF65-F5344CB8AC3E}">
        <p14:creationId xmlns:p14="http://schemas.microsoft.com/office/powerpoint/2010/main" val="27451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Suppose you are a billionaire and looking to purchase a T20 cricket team/franchise</a:t>
            </a:r>
            <a:r>
              <a:rPr lang="en-US" i="1" dirty="0" smtClean="0">
                <a:solidFill>
                  <a:srgbClr val="0070C0"/>
                </a:solidFill>
              </a:rPr>
              <a:t>(Sixer: Roof Breakers [SRB])</a:t>
            </a:r>
            <a:r>
              <a:rPr lang="en-US" dirty="0" smtClean="0"/>
              <a:t> to sponsor in a tournament</a:t>
            </a:r>
            <a:r>
              <a:rPr lang="en-US" i="1" dirty="0" smtClean="0">
                <a:solidFill>
                  <a:srgbClr val="FF0000"/>
                </a:solidFill>
              </a:rPr>
              <a:t>(T20 Cracker Blast)</a:t>
            </a:r>
            <a:r>
              <a:rPr lang="en-US" dirty="0" smtClean="0"/>
              <a:t> where 8 teams competes every year. </a:t>
            </a:r>
          </a:p>
          <a:p>
            <a:pPr algn="just"/>
            <a:r>
              <a:rPr lang="en-US" dirty="0" smtClean="0"/>
              <a:t>You don’t have enough information regarding the team but you desperately want to invest in it by analyzing the win probability.</a:t>
            </a:r>
          </a:p>
          <a:p>
            <a:pPr algn="just"/>
            <a:r>
              <a:rPr lang="en-US" dirty="0" smtClean="0"/>
              <a:t>So, before making the deal you started doing some research on the team by meeting various people and making a note of their observation about win predictions.</a:t>
            </a:r>
          </a:p>
          <a:p>
            <a:pPr algn="just"/>
            <a:r>
              <a:rPr lang="en-US" dirty="0" smtClean="0"/>
              <a:t>The observations are mentioned as:</a:t>
            </a:r>
          </a:p>
          <a:p>
            <a:pPr marL="0" indent="0"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– II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Captain of SRB: He knows the players and have the information about their form but lacks the information about other teams. In the past his predictions of win has been 75% correct.</a:t>
            </a:r>
          </a:p>
          <a:p>
            <a:pPr algn="just"/>
            <a:r>
              <a:rPr lang="en-US" dirty="0" smtClean="0"/>
              <a:t>Coach of SRB: He knows the strategies of the team but lacks the information about the new players of the franchise. </a:t>
            </a:r>
            <a:r>
              <a:rPr lang="en-US" dirty="0"/>
              <a:t>In past his predictions of win has been 70% correct.</a:t>
            </a:r>
            <a:endParaRPr lang="en-US" dirty="0" smtClean="0"/>
          </a:p>
          <a:p>
            <a:pPr algn="just"/>
            <a:r>
              <a:rPr lang="en-US" dirty="0" smtClean="0"/>
              <a:t>Physio of SRB: He has the information about the physical and mental status of the players but limited information about the players of other team. </a:t>
            </a:r>
            <a:r>
              <a:rPr lang="en-US" dirty="0"/>
              <a:t>In past his predictions of win has been </a:t>
            </a:r>
            <a:r>
              <a:rPr lang="en-US" dirty="0" smtClean="0"/>
              <a:t>60</a:t>
            </a:r>
            <a:r>
              <a:rPr lang="en-US" dirty="0"/>
              <a:t>% correct.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II –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Local Cricket Analyst: The person has good cricketing brain and knows about the  past history of SRB but has very less insider </a:t>
            </a:r>
            <a:r>
              <a:rPr lang="en-US" dirty="0"/>
              <a:t>information. In past his predictions of win has been 7</a:t>
            </a:r>
            <a:r>
              <a:rPr lang="en-US" dirty="0" smtClean="0"/>
              <a:t>5% </a:t>
            </a:r>
            <a:r>
              <a:rPr lang="en-US" dirty="0"/>
              <a:t>correct.</a:t>
            </a:r>
          </a:p>
          <a:p>
            <a:pPr algn="just"/>
            <a:r>
              <a:rPr lang="en-US" dirty="0" smtClean="0"/>
              <a:t>Other Team’s Captain: He has all the information about his team but has no idea about the new player transfer/purchase by SRB</a:t>
            </a:r>
            <a:r>
              <a:rPr lang="en-US" dirty="0"/>
              <a:t>. In past his predictions of win has been 65% correct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International </a:t>
            </a:r>
            <a:r>
              <a:rPr lang="en-US" dirty="0"/>
              <a:t>Cricket Analyst: The person has </a:t>
            </a:r>
            <a:r>
              <a:rPr lang="en-US" dirty="0" smtClean="0"/>
              <a:t>done some good predictions earlier by taking into all the known factors of the game. </a:t>
            </a:r>
            <a:r>
              <a:rPr lang="en-US" dirty="0"/>
              <a:t>In past his predictions of win has been </a:t>
            </a:r>
            <a:r>
              <a:rPr lang="en-US" dirty="0" smtClean="0"/>
              <a:t>70% </a:t>
            </a:r>
            <a:r>
              <a:rPr lang="en-US" dirty="0"/>
              <a:t>correct.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II –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986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By taking into the consideration all the analysis you can take an informed decision about the purchase.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715492"/>
            <a:ext cx="10515600" cy="56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Combined Accuracy =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83527"/>
            <a:ext cx="10515600" cy="200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= 1 – 25% * 30% * 40% * 25% * 35% * 30%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     = </a:t>
            </a:r>
            <a:r>
              <a:rPr lang="en-US" dirty="0"/>
              <a:t>1 – 0.0007875</a:t>
            </a:r>
          </a:p>
          <a:p>
            <a:pPr marL="0" indent="0">
              <a:buNone/>
            </a:pPr>
            <a:r>
              <a:rPr lang="en-US" dirty="0"/>
              <a:t>			     = 0.9992125</a:t>
            </a:r>
          </a:p>
          <a:p>
            <a:pPr marL="0" indent="0">
              <a:buNone/>
            </a:pPr>
            <a:r>
              <a:rPr lang="en-US" dirty="0"/>
              <a:t>			     = 99.92%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292436"/>
            <a:ext cx="10515600" cy="1440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FF0000"/>
                </a:solidFill>
              </a:rPr>
              <a:t>Assumption in the model is that all the observation are independent.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If lets say all the people are from same domain and having same prediction then we may not </a:t>
            </a:r>
            <a:r>
              <a:rPr lang="en-US" dirty="0" smtClean="0">
                <a:solidFill>
                  <a:srgbClr val="FF0000"/>
                </a:solidFill>
              </a:rPr>
              <a:t>always </a:t>
            </a:r>
            <a:r>
              <a:rPr lang="en-US" dirty="0" smtClean="0">
                <a:solidFill>
                  <a:srgbClr val="FF0000"/>
                </a:solidFill>
              </a:rPr>
              <a:t>be </a:t>
            </a:r>
            <a:r>
              <a:rPr lang="en-US" dirty="0" smtClean="0">
                <a:solidFill>
                  <a:srgbClr val="FF0000"/>
                </a:solidFill>
              </a:rPr>
              <a:t>able to achieve the accuracy more than 99%.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Ensemble Method/Learning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42"/>
            <a:ext cx="10515600" cy="532332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Ensemble is the art of combining diverse set of learners (individual models) together to improvise on the stability and predictive power of the model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Ensemble methods combine several decision trees classifiers to produce better predictive performance than a single decision tree classifier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principle behind the ensemble model is that a group of weak learners come together to form a strong learner, thus increasing the accuracy of the </a:t>
            </a:r>
            <a:r>
              <a:rPr lang="en-US" dirty="0" smtClean="0"/>
              <a:t>model.</a:t>
            </a:r>
          </a:p>
          <a:p>
            <a:pPr algn="just"/>
            <a:r>
              <a:rPr lang="en-US" dirty="0"/>
              <a:t>Ensemble methods are meta-algorithms that combine several machine learning techniques into one predictive model in order to </a:t>
            </a:r>
            <a:r>
              <a:rPr lang="en-US" b="1" dirty="0"/>
              <a:t>decrease</a:t>
            </a:r>
            <a:r>
              <a:rPr lang="en-US" dirty="0"/>
              <a:t> </a:t>
            </a:r>
            <a:r>
              <a:rPr lang="en-US" b="1" dirty="0"/>
              <a:t>variance</a:t>
            </a:r>
            <a:r>
              <a:rPr lang="en-US" dirty="0"/>
              <a:t> (bagging), </a:t>
            </a:r>
            <a:r>
              <a:rPr lang="en-US" b="1" dirty="0"/>
              <a:t>bias</a:t>
            </a:r>
            <a:r>
              <a:rPr lang="en-US" dirty="0"/>
              <a:t> (boosting), or </a:t>
            </a:r>
            <a:r>
              <a:rPr lang="en-US" b="1" dirty="0"/>
              <a:t>improve predictions</a:t>
            </a:r>
            <a:r>
              <a:rPr lang="en-US" dirty="0"/>
              <a:t> (stacking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 err="1"/>
              <a:t>BAGG</a:t>
            </a:r>
            <a:r>
              <a:rPr lang="en-US" dirty="0" err="1"/>
              <a:t>ing</a:t>
            </a:r>
            <a:r>
              <a:rPr lang="en-US" dirty="0"/>
              <a:t>, or </a:t>
            </a:r>
            <a:r>
              <a:rPr lang="en-US" b="1" i="1" dirty="0"/>
              <a:t>B</a:t>
            </a:r>
            <a:r>
              <a:rPr lang="en-US" dirty="0"/>
              <a:t>ootstrap </a:t>
            </a:r>
            <a:r>
              <a:rPr lang="en-US" b="1" i="1" dirty="0" err="1"/>
              <a:t>AGG</a:t>
            </a:r>
            <a:r>
              <a:rPr lang="en-US" dirty="0" err="1"/>
              <a:t>regating</a:t>
            </a:r>
            <a:r>
              <a:rPr lang="en-US" dirty="0"/>
              <a:t>. </a:t>
            </a:r>
            <a:r>
              <a:rPr lang="en-US" b="1" dirty="0" err="1"/>
              <a:t>BAGG</a:t>
            </a:r>
            <a:r>
              <a:rPr lang="en-US" dirty="0" err="1"/>
              <a:t>ing</a:t>
            </a:r>
            <a:r>
              <a:rPr lang="en-US" dirty="0"/>
              <a:t> gets its name because it combines </a:t>
            </a:r>
            <a:r>
              <a:rPr lang="en-US" b="1" i="1" dirty="0"/>
              <a:t>B</a:t>
            </a:r>
            <a:r>
              <a:rPr lang="en-US" dirty="0"/>
              <a:t>ootstrapping and </a:t>
            </a:r>
            <a:r>
              <a:rPr lang="en-US" b="1" i="1" dirty="0"/>
              <a:t>Agg</a:t>
            </a:r>
            <a:r>
              <a:rPr lang="en-US" dirty="0"/>
              <a:t>regation to form one ensemble model. </a:t>
            </a:r>
            <a:endParaRPr lang="en-US" dirty="0" smtClean="0"/>
          </a:p>
          <a:p>
            <a:pPr algn="just"/>
            <a:r>
              <a:rPr lang="en-US" dirty="0" smtClean="0"/>
              <a:t>Given </a:t>
            </a:r>
            <a:r>
              <a:rPr lang="en-US" dirty="0"/>
              <a:t>a sample of data, multiple bootstrapped subsamples are pulled. A Decision Tree is formed on each of the bootstrapped subsamples.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each subsample Decision Tree has been formed, an algorithm is used to aggregate over the Decision Trees to form the most efficient predictor.</a:t>
            </a:r>
          </a:p>
          <a:p>
            <a:pPr algn="just"/>
            <a:r>
              <a:rPr lang="en-US" dirty="0" smtClean="0"/>
              <a:t>Bagging </a:t>
            </a:r>
            <a:r>
              <a:rPr lang="en-US" dirty="0"/>
              <a:t>is the application of the Bootstrap procedure to a high-variance machine learning algorithm, typically decision trees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Bagging tries to implement similar learners on small sample populations and then takes a mean of all the predictions.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generalized bagging, you can use different learners on different population.  As you can expect this helps us to reduce the variance error.</a:t>
            </a:r>
          </a:p>
        </p:txBody>
      </p:sp>
    </p:spTree>
    <p:extLst>
      <p:ext uri="{BB962C8B-B14F-4D97-AF65-F5344CB8AC3E}">
        <p14:creationId xmlns:p14="http://schemas.microsoft.com/office/powerpoint/2010/main" val="23478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848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</vt:lpstr>
      <vt:lpstr>Learning Objectives</vt:lpstr>
      <vt:lpstr>Motivation - I</vt:lpstr>
      <vt:lpstr>Motivation - II</vt:lpstr>
      <vt:lpstr>Motivation – II – contd…</vt:lpstr>
      <vt:lpstr>Motivation – II – contd…</vt:lpstr>
      <vt:lpstr>Motivation – II – contd…</vt:lpstr>
      <vt:lpstr>Ensemble Method/Learning</vt:lpstr>
      <vt:lpstr>Bagging</vt:lpstr>
      <vt:lpstr>Bagging</vt:lpstr>
      <vt:lpstr>Boosting</vt:lpstr>
      <vt:lpstr>Boosting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138</cp:revision>
  <dcterms:created xsi:type="dcterms:W3CDTF">2019-08-02T12:46:07Z</dcterms:created>
  <dcterms:modified xsi:type="dcterms:W3CDTF">2019-09-12T04:06:33Z</dcterms:modified>
</cp:coreProperties>
</file>