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5" r:id="rId2"/>
    <p:sldId id="258" r:id="rId3"/>
    <p:sldId id="276" r:id="rId4"/>
    <p:sldId id="277" r:id="rId5"/>
    <p:sldId id="278" r:id="rId6"/>
    <p:sldId id="281" r:id="rId7"/>
    <p:sldId id="282" r:id="rId8"/>
    <p:sldId id="283" r:id="rId9"/>
    <p:sldId id="279" r:id="rId10"/>
    <p:sldId id="284" r:id="rId11"/>
    <p:sldId id="280" r:id="rId12"/>
    <p:sldId id="285" r:id="rId13"/>
    <p:sldId id="286" r:id="rId14"/>
    <p:sldId id="259"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82" autoAdjust="0"/>
    <p:restoredTop sz="94660"/>
  </p:normalViewPr>
  <p:slideViewPr>
    <p:cSldViewPr snapToGrid="0">
      <p:cViewPr varScale="1">
        <p:scale>
          <a:sx n="69" d="100"/>
          <a:sy n="69" d="100"/>
        </p:scale>
        <p:origin x="64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5D8381-106C-4AB8-B6A7-C5D00EA3E85D}" type="datetimeFigureOut">
              <a:rPr lang="en-US" smtClean="0"/>
              <a:t>9/15/2019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DBC719-27D3-4E13-9FB2-104A23871238}" type="slidenum">
              <a:rPr lang="en-US" smtClean="0"/>
              <a:t>‹#›</a:t>
            </a:fld>
            <a:endParaRPr lang="en-US"/>
          </a:p>
        </p:txBody>
      </p:sp>
    </p:spTree>
    <p:extLst>
      <p:ext uri="{BB962C8B-B14F-4D97-AF65-F5344CB8AC3E}">
        <p14:creationId xmlns:p14="http://schemas.microsoft.com/office/powerpoint/2010/main" val="2887352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CC3300"/>
                </a:solidFill>
                <a:latin typeface="Tahoma" panose="020B0604030504040204" pitchFamily="34" charset="0"/>
                <a:cs typeface="Arial" panose="020B0604020202020204" pitchFamily="34" charset="0"/>
              </a:defRPr>
            </a:lvl1pPr>
            <a:lvl2pPr marL="742950" indent="-285750">
              <a:defRPr sz="2800" b="1">
                <a:solidFill>
                  <a:srgbClr val="CC3300"/>
                </a:solidFill>
                <a:latin typeface="Tahoma" panose="020B0604030504040204" pitchFamily="34" charset="0"/>
                <a:cs typeface="Arial" panose="020B0604020202020204" pitchFamily="34" charset="0"/>
              </a:defRPr>
            </a:lvl2pPr>
            <a:lvl3pPr marL="1143000" indent="-228600">
              <a:defRPr sz="2800" b="1">
                <a:solidFill>
                  <a:srgbClr val="CC3300"/>
                </a:solidFill>
                <a:latin typeface="Tahoma" panose="020B0604030504040204" pitchFamily="34" charset="0"/>
                <a:cs typeface="Arial" panose="020B0604020202020204" pitchFamily="34" charset="0"/>
              </a:defRPr>
            </a:lvl3pPr>
            <a:lvl4pPr marL="1600200" indent="-228600">
              <a:defRPr sz="2800" b="1">
                <a:solidFill>
                  <a:srgbClr val="CC3300"/>
                </a:solidFill>
                <a:latin typeface="Tahoma" panose="020B0604030504040204" pitchFamily="34" charset="0"/>
                <a:cs typeface="Arial" panose="020B0604020202020204" pitchFamily="34" charset="0"/>
              </a:defRPr>
            </a:lvl4pPr>
            <a:lvl5pPr marL="2057400" indent="-228600">
              <a:defRPr sz="2800" b="1">
                <a:solidFill>
                  <a:srgbClr val="CC3300"/>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C4310012-E723-4D03-A5FB-C2D446E80873}" type="slidenum">
              <a:rPr lang="en-US" altLang="en-US" sz="1200" b="0">
                <a:solidFill>
                  <a:schemeClr val="tx1"/>
                </a:solidFill>
                <a:latin typeface="Times New Roman" panose="02020603050405020304" pitchFamily="18" charset="0"/>
              </a:rPr>
              <a:pPr/>
              <a:t>10</a:t>
            </a:fld>
            <a:endParaRPr lang="en-US" altLang="en-US"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877127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AFEAB1-26D3-4941-9100-E3A774675940}" type="datetimeFigureOut">
              <a:rPr lang="en-US" smtClean="0"/>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02572-D887-4C6D-9A85-E2364EE2668F}" type="slidenum">
              <a:rPr lang="en-US" smtClean="0"/>
              <a:t>‹#›</a:t>
            </a:fld>
            <a:endParaRPr lang="en-US"/>
          </a:p>
        </p:txBody>
      </p:sp>
    </p:spTree>
    <p:extLst>
      <p:ext uri="{BB962C8B-B14F-4D97-AF65-F5344CB8AC3E}">
        <p14:creationId xmlns:p14="http://schemas.microsoft.com/office/powerpoint/2010/main" val="3676556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AFEAB1-26D3-4941-9100-E3A774675940}" type="datetimeFigureOut">
              <a:rPr lang="en-US" smtClean="0"/>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02572-D887-4C6D-9A85-E2364EE2668F}" type="slidenum">
              <a:rPr lang="en-US" smtClean="0"/>
              <a:t>‹#›</a:t>
            </a:fld>
            <a:endParaRPr lang="en-US"/>
          </a:p>
        </p:txBody>
      </p:sp>
    </p:spTree>
    <p:extLst>
      <p:ext uri="{BB962C8B-B14F-4D97-AF65-F5344CB8AC3E}">
        <p14:creationId xmlns:p14="http://schemas.microsoft.com/office/powerpoint/2010/main" val="889991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AFEAB1-26D3-4941-9100-E3A774675940}" type="datetimeFigureOut">
              <a:rPr lang="en-US" smtClean="0"/>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02572-D887-4C6D-9A85-E2364EE2668F}" type="slidenum">
              <a:rPr lang="en-US" smtClean="0"/>
              <a:t>‹#›</a:t>
            </a:fld>
            <a:endParaRPr lang="en-US"/>
          </a:p>
        </p:txBody>
      </p:sp>
    </p:spTree>
    <p:extLst>
      <p:ext uri="{BB962C8B-B14F-4D97-AF65-F5344CB8AC3E}">
        <p14:creationId xmlns:p14="http://schemas.microsoft.com/office/powerpoint/2010/main" val="3059153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AFEAB1-26D3-4941-9100-E3A774675940}" type="datetimeFigureOut">
              <a:rPr lang="en-US" smtClean="0"/>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02572-D887-4C6D-9A85-E2364EE2668F}" type="slidenum">
              <a:rPr lang="en-US" smtClean="0"/>
              <a:t>‹#›</a:t>
            </a:fld>
            <a:endParaRPr lang="en-US"/>
          </a:p>
        </p:txBody>
      </p:sp>
    </p:spTree>
    <p:extLst>
      <p:ext uri="{BB962C8B-B14F-4D97-AF65-F5344CB8AC3E}">
        <p14:creationId xmlns:p14="http://schemas.microsoft.com/office/powerpoint/2010/main" val="732708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AFEAB1-26D3-4941-9100-E3A774675940}" type="datetimeFigureOut">
              <a:rPr lang="en-US" smtClean="0"/>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02572-D887-4C6D-9A85-E2364EE2668F}" type="slidenum">
              <a:rPr lang="en-US" smtClean="0"/>
              <a:t>‹#›</a:t>
            </a:fld>
            <a:endParaRPr lang="en-US"/>
          </a:p>
        </p:txBody>
      </p:sp>
    </p:spTree>
    <p:extLst>
      <p:ext uri="{BB962C8B-B14F-4D97-AF65-F5344CB8AC3E}">
        <p14:creationId xmlns:p14="http://schemas.microsoft.com/office/powerpoint/2010/main" val="3438792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AFEAB1-26D3-4941-9100-E3A774675940}" type="datetimeFigureOut">
              <a:rPr lang="en-US" smtClean="0"/>
              <a:t>9/15/2019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302572-D887-4C6D-9A85-E2364EE2668F}" type="slidenum">
              <a:rPr lang="en-US" smtClean="0"/>
              <a:t>‹#›</a:t>
            </a:fld>
            <a:endParaRPr lang="en-US"/>
          </a:p>
        </p:txBody>
      </p:sp>
    </p:spTree>
    <p:extLst>
      <p:ext uri="{BB962C8B-B14F-4D97-AF65-F5344CB8AC3E}">
        <p14:creationId xmlns:p14="http://schemas.microsoft.com/office/powerpoint/2010/main" val="1384491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AFEAB1-26D3-4941-9100-E3A774675940}" type="datetimeFigureOut">
              <a:rPr lang="en-US" smtClean="0"/>
              <a:t>9/15/2019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302572-D887-4C6D-9A85-E2364EE2668F}" type="slidenum">
              <a:rPr lang="en-US" smtClean="0"/>
              <a:t>‹#›</a:t>
            </a:fld>
            <a:endParaRPr lang="en-US"/>
          </a:p>
        </p:txBody>
      </p:sp>
    </p:spTree>
    <p:extLst>
      <p:ext uri="{BB962C8B-B14F-4D97-AF65-F5344CB8AC3E}">
        <p14:creationId xmlns:p14="http://schemas.microsoft.com/office/powerpoint/2010/main" val="3839862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AFEAB1-26D3-4941-9100-E3A774675940}" type="datetimeFigureOut">
              <a:rPr lang="en-US" smtClean="0"/>
              <a:t>9/15/2019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302572-D887-4C6D-9A85-E2364EE2668F}" type="slidenum">
              <a:rPr lang="en-US" smtClean="0"/>
              <a:t>‹#›</a:t>
            </a:fld>
            <a:endParaRPr lang="en-US"/>
          </a:p>
        </p:txBody>
      </p:sp>
    </p:spTree>
    <p:extLst>
      <p:ext uri="{BB962C8B-B14F-4D97-AF65-F5344CB8AC3E}">
        <p14:creationId xmlns:p14="http://schemas.microsoft.com/office/powerpoint/2010/main" val="2903793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AFEAB1-26D3-4941-9100-E3A774675940}" type="datetimeFigureOut">
              <a:rPr lang="en-US" smtClean="0"/>
              <a:t>9/15/2019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302572-D887-4C6D-9A85-E2364EE2668F}" type="slidenum">
              <a:rPr lang="en-US" smtClean="0"/>
              <a:t>‹#›</a:t>
            </a:fld>
            <a:endParaRPr lang="en-US"/>
          </a:p>
        </p:txBody>
      </p:sp>
    </p:spTree>
    <p:extLst>
      <p:ext uri="{BB962C8B-B14F-4D97-AF65-F5344CB8AC3E}">
        <p14:creationId xmlns:p14="http://schemas.microsoft.com/office/powerpoint/2010/main" val="3743760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FAFEAB1-26D3-4941-9100-E3A774675940}" type="datetimeFigureOut">
              <a:rPr lang="en-US" smtClean="0"/>
              <a:t>9/15/2019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302572-D887-4C6D-9A85-E2364EE2668F}" type="slidenum">
              <a:rPr lang="en-US" smtClean="0"/>
              <a:t>‹#›</a:t>
            </a:fld>
            <a:endParaRPr lang="en-US"/>
          </a:p>
        </p:txBody>
      </p:sp>
    </p:spTree>
    <p:extLst>
      <p:ext uri="{BB962C8B-B14F-4D97-AF65-F5344CB8AC3E}">
        <p14:creationId xmlns:p14="http://schemas.microsoft.com/office/powerpoint/2010/main" val="1567351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FAFEAB1-26D3-4941-9100-E3A774675940}" type="datetimeFigureOut">
              <a:rPr lang="en-US" smtClean="0"/>
              <a:t>9/15/2019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302572-D887-4C6D-9A85-E2364EE2668F}" type="slidenum">
              <a:rPr lang="en-US" smtClean="0"/>
              <a:t>‹#›</a:t>
            </a:fld>
            <a:endParaRPr lang="en-US"/>
          </a:p>
        </p:txBody>
      </p:sp>
    </p:spTree>
    <p:extLst>
      <p:ext uri="{BB962C8B-B14F-4D97-AF65-F5344CB8AC3E}">
        <p14:creationId xmlns:p14="http://schemas.microsoft.com/office/powerpoint/2010/main" val="1329397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AFEAB1-26D3-4941-9100-E3A774675940}" type="datetimeFigureOut">
              <a:rPr lang="en-US" smtClean="0"/>
              <a:t>9/15/2019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02572-D887-4C6D-9A85-E2364EE2668F}" type="slidenum">
              <a:rPr lang="en-US" smtClean="0"/>
              <a:t>‹#›</a:t>
            </a:fld>
            <a:endParaRPr lang="en-US"/>
          </a:p>
        </p:txBody>
      </p:sp>
    </p:spTree>
    <p:extLst>
      <p:ext uri="{BB962C8B-B14F-4D97-AF65-F5344CB8AC3E}">
        <p14:creationId xmlns:p14="http://schemas.microsoft.com/office/powerpoint/2010/main" val="3635911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hyperlink" Target="http://creativecommons.org/licenses/by-nc/4.0/"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medium.com/analytics-vidhya/brief-history-of-neural-networks-44c2bf72eec" TargetMode="External"/><Relationship Id="rId2" Type="http://schemas.openxmlformats.org/officeDocument/2006/relationships/hyperlink" Target="https://www.tutorialspoint.com/artificial_neural_network/artificial_neural_network_basic_concepts.htm" TargetMode="External"/><Relationship Id="rId1" Type="http://schemas.openxmlformats.org/officeDocument/2006/relationships/slideLayout" Target="../slideLayouts/slideLayout2.xml"/><Relationship Id="rId4" Type="http://schemas.openxmlformats.org/officeDocument/2006/relationships/hyperlink" Target="https://www.xenonstack.com/blog/artificial-neural-network-application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6824" y="1389583"/>
            <a:ext cx="8915399" cy="1049061"/>
          </a:xfrm>
        </p:spPr>
        <p:txBody>
          <a:bodyPr/>
          <a:lstStyle/>
          <a:p>
            <a:pPr algn="ctr"/>
            <a:r>
              <a:rPr lang="en-US" dirty="0" smtClean="0"/>
              <a:t>Machine Learning</a:t>
            </a:r>
            <a:endParaRPr lang="en-US" dirty="0"/>
          </a:p>
        </p:txBody>
      </p:sp>
      <p:sp>
        <p:nvSpPr>
          <p:cNvPr id="3" name="Subtitle 2"/>
          <p:cNvSpPr>
            <a:spLocks noGrp="1"/>
          </p:cNvSpPr>
          <p:nvPr>
            <p:ph type="subTitle" idx="1"/>
          </p:nvPr>
        </p:nvSpPr>
        <p:spPr>
          <a:xfrm>
            <a:off x="1792521" y="5562258"/>
            <a:ext cx="9144000" cy="803564"/>
          </a:xfrm>
        </p:spPr>
        <p:txBody>
          <a:bodyPr/>
          <a:lstStyle/>
          <a:p>
            <a:pPr algn="ctr"/>
            <a:r>
              <a:rPr lang="en-US" b="1" dirty="0" smtClean="0"/>
              <a:t>Lecture Slides by Kumar </a:t>
            </a:r>
            <a:r>
              <a:rPr lang="en-US" b="1" dirty="0" err="1" smtClean="0"/>
              <a:t>Anurupam</a:t>
            </a:r>
            <a:endParaRPr lang="en-US" b="1" dirty="0"/>
          </a:p>
        </p:txBody>
      </p:sp>
      <p:sp>
        <p:nvSpPr>
          <p:cNvPr id="4" name="TextBox 3"/>
          <p:cNvSpPr txBox="1"/>
          <p:nvPr/>
        </p:nvSpPr>
        <p:spPr>
          <a:xfrm>
            <a:off x="4799870" y="4861341"/>
            <a:ext cx="3129303" cy="369332"/>
          </a:xfrm>
          <a:prstGeom prst="rect">
            <a:avLst/>
          </a:prstGeom>
          <a:noFill/>
        </p:spPr>
        <p:txBody>
          <a:bodyPr wrap="square" rtlCol="0">
            <a:spAutoFit/>
          </a:bodyPr>
          <a:lstStyle/>
          <a:p>
            <a:pPr algn="ctr"/>
            <a:r>
              <a:rPr lang="en-US" dirty="0" smtClean="0"/>
              <a:t>CS 3104 Fall 2019</a:t>
            </a:r>
            <a:endParaRPr lang="en-US" dirty="0"/>
          </a:p>
        </p:txBody>
      </p:sp>
      <p:sp>
        <p:nvSpPr>
          <p:cNvPr id="5" name="Title 1"/>
          <p:cNvSpPr txBox="1">
            <a:spLocks/>
          </p:cNvSpPr>
          <p:nvPr/>
        </p:nvSpPr>
        <p:spPr>
          <a:xfrm>
            <a:off x="1906820" y="3121957"/>
            <a:ext cx="8915399" cy="1049061"/>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dirty="0" smtClean="0"/>
              <a:t>Artificial Neural Networks – Introduction</a:t>
            </a:r>
            <a:endParaRPr lang="en-US" sz="3600" dirty="0"/>
          </a:p>
        </p:txBody>
      </p:sp>
      <p:sp>
        <p:nvSpPr>
          <p:cNvPr id="8" name="AutoShape 2" descr="Creative Commons License">
            <a:hlinkClick r:id="rId2"/>
          </p:cNvPr>
          <p:cNvSpPr>
            <a:spLocks noChangeAspect="1" noChangeArrowheads="1"/>
          </p:cNvSpPr>
          <p:nvPr/>
        </p:nvSpPr>
        <p:spPr bwMode="auto">
          <a:xfrm>
            <a:off x="538397" y="376152"/>
            <a:ext cx="283453"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3"/>
          <p:cNvSpPr>
            <a:spLocks noChangeArrowheads="1"/>
          </p:cNvSpPr>
          <p:nvPr/>
        </p:nvSpPr>
        <p:spPr bwMode="auto">
          <a:xfrm>
            <a:off x="1253175" y="56052"/>
            <a:ext cx="102226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rPr>
              <a:t>Machine Learning Introduction to Machine Learning</a:t>
            </a:r>
            <a:r>
              <a:rPr kumimoji="0" lang="en-US" altLang="en-US" sz="1200" b="0" i="0" u="none" strike="noStrike" cap="none" normalizeH="0" dirty="0" smtClean="0">
                <a:ln>
                  <a:noFill/>
                </a:ln>
                <a:solidFill>
                  <a:schemeClr val="tx1"/>
                </a:solidFill>
                <a:effectLst/>
                <a:latin typeface="Arial" panose="020B0604020202020204" pitchFamily="34" charset="0"/>
              </a:rPr>
              <a:t> </a:t>
            </a:r>
            <a:r>
              <a:rPr kumimoji="0" lang="en-US" altLang="en-US" sz="1200" b="0" i="0" u="none" strike="noStrike" cap="none" normalizeH="0" baseline="0" dirty="0" smtClean="0">
                <a:ln>
                  <a:noFill/>
                </a:ln>
                <a:solidFill>
                  <a:schemeClr val="tx1"/>
                </a:solidFill>
                <a:effectLst/>
                <a:latin typeface="Arial" panose="020B0604020202020204" pitchFamily="34" charset="0"/>
              </a:rPr>
              <a:t>by Kumar </a:t>
            </a:r>
            <a:r>
              <a:rPr kumimoji="0" lang="en-US" altLang="en-US" sz="1200" b="0" i="0" u="none" strike="noStrike" cap="none" normalizeH="0" baseline="0" dirty="0" err="1" smtClean="0">
                <a:ln>
                  <a:noFill/>
                </a:ln>
                <a:solidFill>
                  <a:schemeClr val="tx1"/>
                </a:solidFill>
                <a:effectLst/>
                <a:latin typeface="Arial" panose="020B0604020202020204" pitchFamily="34" charset="0"/>
              </a:rPr>
              <a:t>Anurupam</a:t>
            </a:r>
            <a:r>
              <a:rPr kumimoji="0" lang="en-US" altLang="en-US" sz="1200" b="0" i="0" u="none" strike="noStrike" cap="none" normalizeH="0" baseline="0" dirty="0" smtClean="0">
                <a:ln>
                  <a:noFill/>
                </a:ln>
                <a:solidFill>
                  <a:schemeClr val="tx1"/>
                </a:solidFill>
                <a:effectLst/>
                <a:latin typeface="Arial" panose="020B0604020202020204" pitchFamily="34" charset="0"/>
              </a:rPr>
              <a:t> is licensed under a </a:t>
            </a:r>
            <a:r>
              <a:rPr kumimoji="0" lang="en-US" altLang="en-US" sz="1200" b="0" i="0" u="none" strike="noStrike" cap="none" normalizeH="0" baseline="0" dirty="0" smtClean="0">
                <a:ln>
                  <a:noFill/>
                </a:ln>
                <a:solidFill>
                  <a:schemeClr val="tx1"/>
                </a:solidFill>
                <a:effectLst/>
                <a:latin typeface="Arial" panose="020B0604020202020204" pitchFamily="34" charset="0"/>
                <a:hlinkClick r:id="rId2"/>
              </a:rPr>
              <a:t>Creative Commons Attribution-4.0 International License</a:t>
            </a:r>
            <a:r>
              <a:rPr kumimoji="0" lang="en-US" altLang="en-US" sz="1200" b="0" i="0" u="none" strike="noStrike" cap="none" normalizeH="0" baseline="0" dirty="0" smtClean="0">
                <a:ln>
                  <a:noFill/>
                </a:ln>
                <a:solidFill>
                  <a:schemeClr val="tx1"/>
                </a:solidFill>
                <a:effectLst/>
                <a:latin typeface="Arial" panose="020B0604020202020204" pitchFamily="34" charset="0"/>
              </a:rPr>
              <a:t>. </a:t>
            </a:r>
          </a:p>
        </p:txBody>
      </p:sp>
      <p:sp>
        <p:nvSpPr>
          <p:cNvPr id="10" name="AutoShape 4" descr="Creative Commons License">
            <a:hlinkClick r:id="rId2"/>
          </p:cNvPr>
          <p:cNvSpPr>
            <a:spLocks noChangeAspect="1" noChangeArrowheads="1"/>
          </p:cNvSpPr>
          <p:nvPr/>
        </p:nvSpPr>
        <p:spPr bwMode="auto">
          <a:xfrm>
            <a:off x="155575" y="-419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4"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74" y="35249"/>
            <a:ext cx="1097501" cy="386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520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1"/>
          <p:cNvSpPr>
            <a:spLocks noGrp="1"/>
          </p:cNvSpPr>
          <p:nvPr>
            <p:ph type="title"/>
          </p:nvPr>
        </p:nvSpPr>
        <p:spPr>
          <a:xfrm>
            <a:off x="813955" y="115309"/>
            <a:ext cx="10515600" cy="1325563"/>
          </a:xfrm>
        </p:spPr>
        <p:txBody>
          <a:bodyPr/>
          <a:lstStyle/>
          <a:p>
            <a:pPr eaLnBrk="1" hangingPunct="1"/>
            <a:r>
              <a:rPr lang="en-US" altLang="en-US" dirty="0" smtClean="0"/>
              <a:t>Processing Information in ANN</a:t>
            </a:r>
          </a:p>
        </p:txBody>
      </p:sp>
      <p:sp>
        <p:nvSpPr>
          <p:cNvPr id="15364" name="Content Placeholder 2"/>
          <p:cNvSpPr>
            <a:spLocks noGrp="1"/>
          </p:cNvSpPr>
          <p:nvPr>
            <p:ph idx="1"/>
          </p:nvPr>
        </p:nvSpPr>
        <p:spPr>
          <a:xfrm>
            <a:off x="1666007" y="6373091"/>
            <a:ext cx="9417627" cy="484909"/>
          </a:xfrm>
        </p:spPr>
        <p:txBody>
          <a:bodyPr>
            <a:normAutofit fontScale="92500"/>
          </a:bodyPr>
          <a:lstStyle/>
          <a:p>
            <a:pPr marL="0" indent="0" eaLnBrk="1" hangingPunct="1">
              <a:buNone/>
            </a:pPr>
            <a:r>
              <a:rPr lang="en-US" altLang="en-US" dirty="0">
                <a:solidFill>
                  <a:srgbClr val="0000CC"/>
                </a:solidFill>
              </a:rPr>
              <a:t>A single neuron (processing element – PE) with inputs and outputs</a:t>
            </a:r>
            <a:endParaRPr lang="en-US" altLang="en-US" dirty="0"/>
          </a:p>
        </p:txBody>
      </p:sp>
      <p:pic>
        <p:nvPicPr>
          <p:cNvPr id="2" name="Picture 1"/>
          <p:cNvPicPr>
            <a:picLocks noChangeAspect="1"/>
          </p:cNvPicPr>
          <p:nvPr/>
        </p:nvPicPr>
        <p:blipFill>
          <a:blip r:embed="rId3"/>
          <a:stretch>
            <a:fillRect/>
          </a:stretch>
        </p:blipFill>
        <p:spPr>
          <a:xfrm>
            <a:off x="1666007" y="1107737"/>
            <a:ext cx="9018874" cy="5265354"/>
          </a:xfrm>
          <a:prstGeom prst="rect">
            <a:avLst/>
          </a:prstGeom>
        </p:spPr>
      </p:pic>
    </p:spTree>
    <p:extLst>
      <p:ext uri="{BB962C8B-B14F-4D97-AF65-F5344CB8AC3E}">
        <p14:creationId xmlns:p14="http://schemas.microsoft.com/office/powerpoint/2010/main" val="21634273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t>
            </a:r>
            <a:r>
              <a:rPr lang="en-US" dirty="0" smtClean="0"/>
              <a:t>of ANN</a:t>
            </a:r>
            <a:endParaRPr lang="en-US" dirty="0"/>
          </a:p>
        </p:txBody>
      </p:sp>
      <p:sp>
        <p:nvSpPr>
          <p:cNvPr id="3" name="Content Placeholder 2"/>
          <p:cNvSpPr>
            <a:spLocks noGrp="1"/>
          </p:cNvSpPr>
          <p:nvPr>
            <p:ph idx="1"/>
          </p:nvPr>
        </p:nvSpPr>
        <p:spPr/>
        <p:txBody>
          <a:bodyPr/>
          <a:lstStyle/>
          <a:p>
            <a:r>
              <a:rPr lang="en-US" dirty="0"/>
              <a:t>A neural network can perform tasks that a linear program can not</a:t>
            </a:r>
            <a:r>
              <a:rPr lang="en-US" dirty="0" smtClean="0"/>
              <a:t>.</a:t>
            </a:r>
          </a:p>
          <a:p>
            <a:r>
              <a:rPr lang="en-US" dirty="0"/>
              <a:t>When an element of the neural network fails, it can continue without any problem by their parallel </a:t>
            </a:r>
            <a:r>
              <a:rPr lang="en-US" dirty="0" smtClean="0"/>
              <a:t>nature.</a:t>
            </a:r>
          </a:p>
          <a:p>
            <a:r>
              <a:rPr lang="en-US" dirty="0"/>
              <a:t>A neural network learns and does not need to be reprogrammed</a:t>
            </a:r>
            <a:r>
              <a:rPr lang="en-US" dirty="0" smtClean="0"/>
              <a:t>.</a:t>
            </a:r>
          </a:p>
          <a:p>
            <a:r>
              <a:rPr lang="en-US" dirty="0"/>
              <a:t>Unlike many other prediction techniques, ANN does not impose any restrictions on the input variables</a:t>
            </a:r>
            <a:endParaRPr lang="en-US" dirty="0" smtClean="0"/>
          </a:p>
          <a:p>
            <a:endParaRPr lang="en-US" dirty="0"/>
          </a:p>
        </p:txBody>
      </p:sp>
    </p:spTree>
    <p:extLst>
      <p:ext uri="{BB962C8B-B14F-4D97-AF65-F5344CB8AC3E}">
        <p14:creationId xmlns:p14="http://schemas.microsoft.com/office/powerpoint/2010/main" val="4137891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ANN</a:t>
            </a:r>
            <a:endParaRPr lang="en-US" dirty="0"/>
          </a:p>
        </p:txBody>
      </p:sp>
      <p:sp>
        <p:nvSpPr>
          <p:cNvPr id="3" name="Content Placeholder 2"/>
          <p:cNvSpPr>
            <a:spLocks noGrp="1"/>
          </p:cNvSpPr>
          <p:nvPr>
            <p:ph idx="1"/>
          </p:nvPr>
        </p:nvSpPr>
        <p:spPr/>
        <p:txBody>
          <a:bodyPr/>
          <a:lstStyle/>
          <a:p>
            <a:pPr algn="just"/>
            <a:r>
              <a:rPr lang="en-US" dirty="0"/>
              <a:t>The neural network needs the training to operate</a:t>
            </a:r>
            <a:r>
              <a:rPr lang="en-US" dirty="0" smtClean="0"/>
              <a:t>.</a:t>
            </a:r>
          </a:p>
          <a:p>
            <a:pPr algn="just"/>
            <a:r>
              <a:rPr lang="en-US" dirty="0"/>
              <a:t>The architecture of a neural network is different from the architecture of microprocessors, therefore, needs to be emulated</a:t>
            </a:r>
            <a:r>
              <a:rPr lang="en-US" dirty="0" smtClean="0"/>
              <a:t>.</a:t>
            </a:r>
          </a:p>
          <a:p>
            <a:pPr algn="just"/>
            <a:r>
              <a:rPr lang="en-US" dirty="0"/>
              <a:t>Requires high processing time for large neural networks.</a:t>
            </a:r>
          </a:p>
        </p:txBody>
      </p:sp>
    </p:spTree>
    <p:extLst>
      <p:ext uri="{BB962C8B-B14F-4D97-AF65-F5344CB8AC3E}">
        <p14:creationId xmlns:p14="http://schemas.microsoft.com/office/powerpoint/2010/main" val="3716059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ANN</a:t>
            </a:r>
            <a:endParaRPr lang="en-US" dirty="0"/>
          </a:p>
        </p:txBody>
      </p:sp>
      <p:sp>
        <p:nvSpPr>
          <p:cNvPr id="3" name="Content Placeholder 2"/>
          <p:cNvSpPr>
            <a:spLocks noGrp="1"/>
          </p:cNvSpPr>
          <p:nvPr>
            <p:ph idx="1"/>
          </p:nvPr>
        </p:nvSpPr>
        <p:spPr/>
        <p:txBody>
          <a:bodyPr/>
          <a:lstStyle/>
          <a:p>
            <a:r>
              <a:rPr lang="en-US" dirty="0" smtClean="0"/>
              <a:t>Speech/Character/Face Recognition.</a:t>
            </a:r>
          </a:p>
          <a:p>
            <a:r>
              <a:rPr lang="en-US" dirty="0" smtClean="0"/>
              <a:t>Fraud Detection.</a:t>
            </a:r>
          </a:p>
          <a:p>
            <a:r>
              <a:rPr lang="en-US" dirty="0" smtClean="0"/>
              <a:t>Targeted Marketing.</a:t>
            </a:r>
          </a:p>
          <a:p>
            <a:r>
              <a:rPr lang="en-US" dirty="0" smtClean="0"/>
              <a:t>Financial Forecasting.</a:t>
            </a:r>
          </a:p>
          <a:p>
            <a:r>
              <a:rPr lang="en-US" dirty="0" smtClean="0">
                <a:solidFill>
                  <a:srgbClr val="0070C0"/>
                </a:solidFill>
              </a:rPr>
              <a:t>And many more…</a:t>
            </a:r>
          </a:p>
          <a:p>
            <a:endParaRPr lang="en-US" dirty="0"/>
          </a:p>
        </p:txBody>
      </p:sp>
    </p:spTree>
    <p:extLst>
      <p:ext uri="{BB962C8B-B14F-4D97-AF65-F5344CB8AC3E}">
        <p14:creationId xmlns:p14="http://schemas.microsoft.com/office/powerpoint/2010/main" val="115653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0" indent="0">
              <a:buNone/>
            </a:pPr>
            <a:r>
              <a:rPr lang="en-US" dirty="0" smtClean="0"/>
              <a:t>[1]</a:t>
            </a:r>
            <a:r>
              <a:rPr lang="en-US" dirty="0" smtClean="0">
                <a:hlinkClick r:id="rId2"/>
              </a:rPr>
              <a:t>https</a:t>
            </a:r>
            <a:r>
              <a:rPr lang="en-US" dirty="0">
                <a:hlinkClick r:id="rId2"/>
              </a:rPr>
              <a:t>://</a:t>
            </a:r>
            <a:r>
              <a:rPr lang="en-US" dirty="0" smtClean="0">
                <a:hlinkClick r:id="rId2"/>
              </a:rPr>
              <a:t>www.tutorialspoint.com/artificial_neural_network/artificial_neural_network_basic_concepts.htm</a:t>
            </a:r>
            <a:endParaRPr lang="en-US" dirty="0" smtClean="0"/>
          </a:p>
          <a:p>
            <a:pPr marL="0" indent="0">
              <a:buNone/>
            </a:pPr>
            <a:r>
              <a:rPr lang="en-US" dirty="0" smtClean="0"/>
              <a:t>[2</a:t>
            </a:r>
            <a:r>
              <a:rPr lang="en-US" dirty="0"/>
              <a:t>] </a:t>
            </a:r>
            <a:r>
              <a:rPr lang="en-US" dirty="0">
                <a:hlinkClick r:id="rId3"/>
              </a:rPr>
              <a:t>https://</a:t>
            </a:r>
            <a:r>
              <a:rPr lang="en-US" dirty="0" smtClean="0">
                <a:hlinkClick r:id="rId3"/>
              </a:rPr>
              <a:t>medium.com/analytics-vidhya/brief-history-of-neural-networks-44c2bf72eec</a:t>
            </a:r>
            <a:r>
              <a:rPr lang="en-US" dirty="0" smtClean="0"/>
              <a:t> </a:t>
            </a:r>
          </a:p>
          <a:p>
            <a:pPr marL="0" indent="0">
              <a:buNone/>
            </a:pPr>
            <a:r>
              <a:rPr lang="en-US" dirty="0" smtClean="0"/>
              <a:t>[3] </a:t>
            </a:r>
            <a:r>
              <a:rPr lang="en-US" dirty="0">
                <a:hlinkClick r:id="rId4"/>
              </a:rPr>
              <a:t>https://www.xenonstack.com/blog/artificial-neural-network-applications</a:t>
            </a:r>
            <a:r>
              <a:rPr lang="en-US" dirty="0" smtClean="0">
                <a:hlinkClick r:id="rId4"/>
              </a:rPr>
              <a:t>/</a:t>
            </a:r>
            <a:r>
              <a:rPr lang="en-US" dirty="0" smtClean="0"/>
              <a:t> </a:t>
            </a:r>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4300301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endParaRPr lang="en-US" smtClean="0"/>
          </a:p>
          <a:p>
            <a:pPr marL="0" indent="0" algn="ctr">
              <a:buNone/>
            </a:pPr>
            <a:r>
              <a:rPr lang="en-US" smtClean="0"/>
              <a:t>Thanks</a:t>
            </a:r>
            <a:endParaRPr lang="en-US"/>
          </a:p>
        </p:txBody>
      </p:sp>
    </p:spTree>
    <p:extLst>
      <p:ext uri="{BB962C8B-B14F-4D97-AF65-F5344CB8AC3E}">
        <p14:creationId xmlns:p14="http://schemas.microsoft.com/office/powerpoint/2010/main" val="24003169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pPr marL="0" indent="0">
              <a:buNone/>
              <a:defRPr/>
            </a:pPr>
            <a:r>
              <a:rPr lang="en-US" altLang="en-US" dirty="0"/>
              <a:t>After completion of today’s session you will be able to:</a:t>
            </a:r>
          </a:p>
          <a:p>
            <a:pPr>
              <a:defRPr/>
            </a:pPr>
            <a:r>
              <a:rPr lang="en-US" altLang="en-US" dirty="0" smtClean="0"/>
              <a:t>Explain the Biological Background behind Artificial Neural Network.</a:t>
            </a:r>
          </a:p>
          <a:p>
            <a:pPr>
              <a:defRPr/>
            </a:pPr>
            <a:r>
              <a:rPr lang="en-US" altLang="en-US" dirty="0" smtClean="0"/>
              <a:t>Illustrate the resemblance of Biological and Artificial Neural Network</a:t>
            </a:r>
            <a:r>
              <a:rPr lang="en-US" altLang="en-US" dirty="0" smtClean="0"/>
              <a:t>.</a:t>
            </a:r>
          </a:p>
          <a:p>
            <a:pPr>
              <a:defRPr/>
            </a:pPr>
            <a:r>
              <a:rPr lang="en-US" altLang="en-US" dirty="0" smtClean="0"/>
              <a:t>Elaborate the concept of ANN.</a:t>
            </a:r>
            <a:endParaRPr lang="en-US" altLang="en-US" dirty="0" smtClean="0"/>
          </a:p>
          <a:p>
            <a:pPr>
              <a:defRPr/>
            </a:pPr>
            <a:endParaRPr lang="en-US" altLang="en-US" dirty="0"/>
          </a:p>
          <a:p>
            <a:endParaRPr lang="en-US" dirty="0"/>
          </a:p>
        </p:txBody>
      </p:sp>
    </p:spTree>
    <p:extLst>
      <p:ext uri="{BB962C8B-B14F-4D97-AF65-F5344CB8AC3E}">
        <p14:creationId xmlns:p14="http://schemas.microsoft.com/office/powerpoint/2010/main" val="8790441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 A Biological Background</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011" y="1441305"/>
            <a:ext cx="8025277" cy="4779385"/>
          </a:xfrm>
        </p:spPr>
      </p:pic>
      <p:sp>
        <p:nvSpPr>
          <p:cNvPr id="8" name="Content Placeholder 2"/>
          <p:cNvSpPr txBox="1">
            <a:spLocks/>
          </p:cNvSpPr>
          <p:nvPr/>
        </p:nvSpPr>
        <p:spPr>
          <a:xfrm>
            <a:off x="8393288" y="1712551"/>
            <a:ext cx="3401291" cy="448627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r>
              <a:rPr lang="en-US" altLang="en-US" smtClean="0"/>
              <a:t>The human brain is made up of billions of simple processing units – neurons.</a:t>
            </a:r>
          </a:p>
          <a:p>
            <a:pPr marL="285750" indent="-285750" algn="just"/>
            <a:r>
              <a:rPr lang="en-US" smtClean="0"/>
              <a:t>A nerve cell (neuron) is a special biological cell that processes information.</a:t>
            </a:r>
          </a:p>
          <a:p>
            <a:pPr marL="285750" indent="-285750" algn="just"/>
            <a:r>
              <a:rPr lang="en-US" smtClean="0"/>
              <a:t>According to an estimation, there are huge number of neurons, approximately 10</a:t>
            </a:r>
            <a:r>
              <a:rPr lang="en-US" baseline="30000" smtClean="0"/>
              <a:t>11</a:t>
            </a:r>
            <a:r>
              <a:rPr lang="en-US" smtClean="0"/>
              <a:t> with numerous interconnections, approximately 10</a:t>
            </a:r>
            <a:r>
              <a:rPr lang="en-US" baseline="30000" smtClean="0"/>
              <a:t>15</a:t>
            </a:r>
            <a:r>
              <a:rPr lang="en-US" smtClean="0"/>
              <a:t>.</a:t>
            </a:r>
          </a:p>
          <a:p>
            <a:endParaRPr lang="en-US" dirty="0"/>
          </a:p>
        </p:txBody>
      </p:sp>
      <p:sp>
        <p:nvSpPr>
          <p:cNvPr id="9" name="Double Bracket 8"/>
          <p:cNvSpPr/>
          <p:nvPr/>
        </p:nvSpPr>
        <p:spPr>
          <a:xfrm>
            <a:off x="2258292" y="3050519"/>
            <a:ext cx="720436" cy="302429"/>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2258292" y="3050519"/>
            <a:ext cx="720436" cy="369332"/>
          </a:xfrm>
          <a:prstGeom prst="rect">
            <a:avLst/>
          </a:prstGeom>
          <a:noFill/>
        </p:spPr>
        <p:txBody>
          <a:bodyPr wrap="square" rtlCol="0">
            <a:spAutoFit/>
          </a:bodyPr>
          <a:lstStyle/>
          <a:p>
            <a:r>
              <a:rPr lang="en-US" b="1" dirty="0" smtClean="0"/>
              <a:t>Soma</a:t>
            </a:r>
            <a:endParaRPr lang="en-US" b="1" dirty="0"/>
          </a:p>
        </p:txBody>
      </p:sp>
    </p:spTree>
    <p:extLst>
      <p:ext uri="{BB962C8B-B14F-4D97-AF65-F5344CB8AC3E}">
        <p14:creationId xmlns:p14="http://schemas.microsoft.com/office/powerpoint/2010/main" val="2065821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Biological Neuron Network(BNN)</a:t>
            </a:r>
            <a:endParaRPr lang="en-US" dirty="0"/>
          </a:p>
        </p:txBody>
      </p:sp>
      <p:sp>
        <p:nvSpPr>
          <p:cNvPr id="3" name="Content Placeholder 2"/>
          <p:cNvSpPr>
            <a:spLocks noGrp="1"/>
          </p:cNvSpPr>
          <p:nvPr>
            <p:ph idx="1"/>
          </p:nvPr>
        </p:nvSpPr>
        <p:spPr/>
        <p:txBody>
          <a:bodyPr>
            <a:normAutofit fontScale="92500"/>
          </a:bodyPr>
          <a:lstStyle/>
          <a:p>
            <a:pPr marL="0" indent="0" algn="just">
              <a:buNone/>
            </a:pPr>
            <a:r>
              <a:rPr lang="en-US" dirty="0" smtClean="0"/>
              <a:t>A typical Neuron consists of four main parts:</a:t>
            </a:r>
          </a:p>
          <a:p>
            <a:pPr algn="just"/>
            <a:r>
              <a:rPr lang="en-US" b="1" dirty="0" smtClean="0"/>
              <a:t>Dendrites</a:t>
            </a:r>
            <a:r>
              <a:rPr lang="en-US" dirty="0" smtClean="0"/>
              <a:t> </a:t>
            </a:r>
            <a:r>
              <a:rPr lang="en-US" dirty="0"/>
              <a:t>− They are tree-like branches, responsible for receiving the </a:t>
            </a:r>
            <a:r>
              <a:rPr lang="en-US" dirty="0" smtClean="0"/>
              <a:t>information(Electrical Impulses/Spikes) </a:t>
            </a:r>
            <a:r>
              <a:rPr lang="en-US" dirty="0"/>
              <a:t>from other neurons it is connected to. In other sense, we can say that they are like the ears of neuron.</a:t>
            </a:r>
          </a:p>
          <a:p>
            <a:pPr algn="just"/>
            <a:r>
              <a:rPr lang="en-US" b="1" dirty="0"/>
              <a:t>Soma</a:t>
            </a:r>
            <a:r>
              <a:rPr lang="en-US" dirty="0"/>
              <a:t> − It is the cell body of the neuron and is responsible for processing of information, they have received from dendrites.</a:t>
            </a:r>
          </a:p>
          <a:p>
            <a:pPr algn="just"/>
            <a:r>
              <a:rPr lang="en-US" b="1" dirty="0"/>
              <a:t>Axon</a:t>
            </a:r>
            <a:r>
              <a:rPr lang="en-US" dirty="0"/>
              <a:t> − It is just like a cable through which neurons send the information.</a:t>
            </a:r>
          </a:p>
          <a:p>
            <a:pPr algn="just"/>
            <a:r>
              <a:rPr lang="en-US" b="1" dirty="0"/>
              <a:t>Synapses</a:t>
            </a:r>
            <a:r>
              <a:rPr lang="en-US" dirty="0"/>
              <a:t> − It is the connection between the axon and other neuron dendrites.</a:t>
            </a:r>
          </a:p>
          <a:p>
            <a:pPr algn="just"/>
            <a:endParaRPr lang="en-US" dirty="0"/>
          </a:p>
        </p:txBody>
      </p:sp>
    </p:spTree>
    <p:extLst>
      <p:ext uri="{BB962C8B-B14F-4D97-AF65-F5344CB8AC3E}">
        <p14:creationId xmlns:p14="http://schemas.microsoft.com/office/powerpoint/2010/main" val="3520753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 Neural Network(ANN)</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altLang="en-US" dirty="0" smtClean="0"/>
              <a:t>ANN is an information </a:t>
            </a:r>
            <a:r>
              <a:rPr lang="en-US" altLang="en-US" dirty="0"/>
              <a:t>processing paradigm inspired by biological nervous </a:t>
            </a:r>
            <a:r>
              <a:rPr lang="en-US" altLang="en-US" dirty="0" smtClean="0"/>
              <a:t>systems.</a:t>
            </a:r>
          </a:p>
          <a:p>
            <a:pPr algn="just"/>
            <a:r>
              <a:rPr lang="en-US" dirty="0"/>
              <a:t>ANNs are also named as “artificial neural systems,” or “parallel distributed processing systems,” or “connectionist systems</a:t>
            </a:r>
            <a:r>
              <a:rPr lang="en-US" dirty="0" smtClean="0"/>
              <a:t>.”</a:t>
            </a:r>
          </a:p>
          <a:p>
            <a:pPr algn="just"/>
            <a:r>
              <a:rPr lang="en-US" dirty="0"/>
              <a:t>ANN acquires a large collection of units that are interconnected in some pattern to allow communication between the units. These units, also referred to as nodes or neurons, are simple processors which operate in parallel.</a:t>
            </a:r>
          </a:p>
          <a:p>
            <a:pPr algn="just"/>
            <a:r>
              <a:rPr lang="en-US" dirty="0" smtClean="0"/>
              <a:t>A </a:t>
            </a:r>
            <a:r>
              <a:rPr lang="en-US" dirty="0"/>
              <a:t>neural network is a series of algorithms that endeavors to recognize underlying relationships in a set of data through a process that mimics the way the human brain operates. </a:t>
            </a:r>
            <a:endParaRPr lang="en-US" dirty="0" smtClean="0"/>
          </a:p>
          <a:p>
            <a:pPr algn="just"/>
            <a:r>
              <a:rPr lang="en-US" dirty="0" smtClean="0"/>
              <a:t>Neural </a:t>
            </a:r>
            <a:r>
              <a:rPr lang="en-US" dirty="0"/>
              <a:t>networks can adapt to changing input; so the network generates the best possible result without needing to redesign the output criteria. </a:t>
            </a:r>
            <a:endParaRPr lang="en-US" dirty="0" smtClean="0"/>
          </a:p>
        </p:txBody>
      </p:sp>
    </p:spTree>
    <p:extLst>
      <p:ext uri="{BB962C8B-B14F-4D97-AF65-F5344CB8AC3E}">
        <p14:creationId xmlns:p14="http://schemas.microsoft.com/office/powerpoint/2010/main" val="1148318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 VS BNN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24964618"/>
              </p:ext>
            </p:extLst>
          </p:nvPr>
        </p:nvGraphicFramePr>
        <p:xfrm>
          <a:off x="838200" y="1825625"/>
          <a:ext cx="10515600" cy="25908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577174109"/>
                    </a:ext>
                  </a:extLst>
                </a:gridCol>
                <a:gridCol w="5257800">
                  <a:extLst>
                    <a:ext uri="{9D8B030D-6E8A-4147-A177-3AD203B41FA5}">
                      <a16:colId xmlns:a16="http://schemas.microsoft.com/office/drawing/2014/main" val="3798852488"/>
                    </a:ext>
                  </a:extLst>
                </a:gridCol>
              </a:tblGrid>
              <a:tr h="370840">
                <a:tc>
                  <a:txBody>
                    <a:bodyPr/>
                    <a:lstStyle/>
                    <a:p>
                      <a:pPr algn="ctr"/>
                      <a:r>
                        <a:rPr lang="en-US" sz="2800" dirty="0" smtClean="0"/>
                        <a:t>BNN</a:t>
                      </a:r>
                      <a:endParaRPr lang="en-US" sz="2800" dirty="0"/>
                    </a:p>
                  </a:txBody>
                  <a:tcPr/>
                </a:tc>
                <a:tc>
                  <a:txBody>
                    <a:bodyPr/>
                    <a:lstStyle/>
                    <a:p>
                      <a:pPr algn="ctr"/>
                      <a:r>
                        <a:rPr lang="en-US" sz="2800" dirty="0" smtClean="0"/>
                        <a:t>ANN</a:t>
                      </a:r>
                      <a:endParaRPr lang="en-US" sz="2800" dirty="0"/>
                    </a:p>
                  </a:txBody>
                  <a:tcPr/>
                </a:tc>
                <a:extLst>
                  <a:ext uri="{0D108BD9-81ED-4DB2-BD59-A6C34878D82A}">
                    <a16:rowId xmlns:a16="http://schemas.microsoft.com/office/drawing/2014/main" val="1134952064"/>
                  </a:ext>
                </a:extLst>
              </a:tr>
              <a:tr h="370840">
                <a:tc>
                  <a:txBody>
                    <a:bodyPr/>
                    <a:lstStyle/>
                    <a:p>
                      <a:pPr algn="ctr"/>
                      <a:r>
                        <a:rPr lang="en-US" sz="2800" dirty="0" smtClean="0"/>
                        <a:t>Soma</a:t>
                      </a:r>
                      <a:endParaRPr lang="en-US" sz="2800" dirty="0"/>
                    </a:p>
                  </a:txBody>
                  <a:tcPr/>
                </a:tc>
                <a:tc>
                  <a:txBody>
                    <a:bodyPr/>
                    <a:lstStyle/>
                    <a:p>
                      <a:pPr algn="ctr"/>
                      <a:r>
                        <a:rPr lang="en-US" sz="2800" dirty="0" smtClean="0"/>
                        <a:t>Node</a:t>
                      </a:r>
                      <a:endParaRPr lang="en-US" sz="2800" dirty="0"/>
                    </a:p>
                  </a:txBody>
                  <a:tcPr/>
                </a:tc>
                <a:extLst>
                  <a:ext uri="{0D108BD9-81ED-4DB2-BD59-A6C34878D82A}">
                    <a16:rowId xmlns:a16="http://schemas.microsoft.com/office/drawing/2014/main" val="840332540"/>
                  </a:ext>
                </a:extLst>
              </a:tr>
              <a:tr h="370840">
                <a:tc>
                  <a:txBody>
                    <a:bodyPr/>
                    <a:lstStyle/>
                    <a:p>
                      <a:pPr algn="ctr"/>
                      <a:r>
                        <a:rPr lang="en-US" sz="2800" dirty="0" smtClean="0"/>
                        <a:t>Dendrites</a:t>
                      </a:r>
                      <a:endParaRPr lang="en-US" sz="2800" dirty="0"/>
                    </a:p>
                  </a:txBody>
                  <a:tcPr/>
                </a:tc>
                <a:tc>
                  <a:txBody>
                    <a:bodyPr/>
                    <a:lstStyle/>
                    <a:p>
                      <a:pPr algn="ctr"/>
                      <a:r>
                        <a:rPr lang="en-US" sz="2800" dirty="0" smtClean="0"/>
                        <a:t>Input</a:t>
                      </a:r>
                      <a:endParaRPr lang="en-US" sz="2800" dirty="0"/>
                    </a:p>
                  </a:txBody>
                  <a:tcPr/>
                </a:tc>
                <a:extLst>
                  <a:ext uri="{0D108BD9-81ED-4DB2-BD59-A6C34878D82A}">
                    <a16:rowId xmlns:a16="http://schemas.microsoft.com/office/drawing/2014/main" val="104922517"/>
                  </a:ext>
                </a:extLst>
              </a:tr>
              <a:tr h="370840">
                <a:tc>
                  <a:txBody>
                    <a:bodyPr/>
                    <a:lstStyle/>
                    <a:p>
                      <a:pPr algn="ctr"/>
                      <a:r>
                        <a:rPr lang="en-US" sz="2800" dirty="0" smtClean="0"/>
                        <a:t>Synapse</a:t>
                      </a:r>
                      <a:endParaRPr lang="en-US" sz="2800" dirty="0"/>
                    </a:p>
                  </a:txBody>
                  <a:tcPr/>
                </a:tc>
                <a:tc>
                  <a:txBody>
                    <a:bodyPr/>
                    <a:lstStyle/>
                    <a:p>
                      <a:pPr algn="ctr"/>
                      <a:r>
                        <a:rPr lang="en-US" sz="2800" dirty="0" smtClean="0"/>
                        <a:t>Weights or Interconnections</a:t>
                      </a:r>
                      <a:endParaRPr lang="en-US" sz="2800" dirty="0"/>
                    </a:p>
                  </a:txBody>
                  <a:tcPr/>
                </a:tc>
                <a:extLst>
                  <a:ext uri="{0D108BD9-81ED-4DB2-BD59-A6C34878D82A}">
                    <a16:rowId xmlns:a16="http://schemas.microsoft.com/office/drawing/2014/main" val="2568175299"/>
                  </a:ext>
                </a:extLst>
              </a:tr>
              <a:tr h="370840">
                <a:tc>
                  <a:txBody>
                    <a:bodyPr/>
                    <a:lstStyle/>
                    <a:p>
                      <a:pPr algn="ctr"/>
                      <a:r>
                        <a:rPr lang="en-US" sz="2800" dirty="0" smtClean="0"/>
                        <a:t>Axon</a:t>
                      </a:r>
                      <a:endParaRPr lang="en-US" sz="2800" dirty="0"/>
                    </a:p>
                  </a:txBody>
                  <a:tcPr/>
                </a:tc>
                <a:tc>
                  <a:txBody>
                    <a:bodyPr/>
                    <a:lstStyle/>
                    <a:p>
                      <a:pPr algn="ctr"/>
                      <a:r>
                        <a:rPr lang="en-US" sz="2800" dirty="0" smtClean="0"/>
                        <a:t>Output</a:t>
                      </a:r>
                      <a:endParaRPr lang="en-US" sz="2800" dirty="0"/>
                    </a:p>
                  </a:txBody>
                  <a:tcPr/>
                </a:tc>
                <a:extLst>
                  <a:ext uri="{0D108BD9-81ED-4DB2-BD59-A6C34878D82A}">
                    <a16:rowId xmlns:a16="http://schemas.microsoft.com/office/drawing/2014/main" val="1755091622"/>
                  </a:ext>
                </a:extLst>
              </a:tr>
            </a:tbl>
          </a:graphicData>
        </a:graphic>
      </p:graphicFrame>
    </p:spTree>
    <p:extLst>
      <p:ext uri="{BB962C8B-B14F-4D97-AF65-F5344CB8AC3E}">
        <p14:creationId xmlns:p14="http://schemas.microsoft.com/office/powerpoint/2010/main" val="4275160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 vs BNN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69145090"/>
              </p:ext>
            </p:extLst>
          </p:nvPr>
        </p:nvGraphicFramePr>
        <p:xfrm>
          <a:off x="838200" y="1825625"/>
          <a:ext cx="10515600" cy="3571240"/>
        </p:xfrm>
        <a:graphic>
          <a:graphicData uri="http://schemas.openxmlformats.org/drawingml/2006/table">
            <a:tbl>
              <a:tblPr firstRow="1" bandRow="1">
                <a:tableStyleId>{5C22544A-7EE6-4342-B048-85BDC9FD1C3A}</a:tableStyleId>
              </a:tblPr>
              <a:tblGrid>
                <a:gridCol w="2182091">
                  <a:extLst>
                    <a:ext uri="{9D8B030D-6E8A-4147-A177-3AD203B41FA5}">
                      <a16:colId xmlns:a16="http://schemas.microsoft.com/office/drawing/2014/main" val="3651722861"/>
                    </a:ext>
                  </a:extLst>
                </a:gridCol>
                <a:gridCol w="4197927">
                  <a:extLst>
                    <a:ext uri="{9D8B030D-6E8A-4147-A177-3AD203B41FA5}">
                      <a16:colId xmlns:a16="http://schemas.microsoft.com/office/drawing/2014/main" val="4009536902"/>
                    </a:ext>
                  </a:extLst>
                </a:gridCol>
                <a:gridCol w="4135582">
                  <a:extLst>
                    <a:ext uri="{9D8B030D-6E8A-4147-A177-3AD203B41FA5}">
                      <a16:colId xmlns:a16="http://schemas.microsoft.com/office/drawing/2014/main" val="1172455976"/>
                    </a:ext>
                  </a:extLst>
                </a:gridCol>
              </a:tblGrid>
              <a:tr h="370840">
                <a:tc>
                  <a:txBody>
                    <a:bodyPr/>
                    <a:lstStyle/>
                    <a:p>
                      <a:r>
                        <a:rPr lang="en-US" dirty="0" smtClean="0"/>
                        <a:t>Criteria</a:t>
                      </a:r>
                      <a:endParaRPr lang="en-US" dirty="0"/>
                    </a:p>
                  </a:txBody>
                  <a:tcPr/>
                </a:tc>
                <a:tc>
                  <a:txBody>
                    <a:bodyPr/>
                    <a:lstStyle/>
                    <a:p>
                      <a:r>
                        <a:rPr lang="en-US" dirty="0" smtClean="0"/>
                        <a:t>BNN</a:t>
                      </a:r>
                      <a:endParaRPr lang="en-US" dirty="0"/>
                    </a:p>
                  </a:txBody>
                  <a:tcPr/>
                </a:tc>
                <a:tc>
                  <a:txBody>
                    <a:bodyPr/>
                    <a:lstStyle/>
                    <a:p>
                      <a:r>
                        <a:rPr lang="en-US" dirty="0" smtClean="0"/>
                        <a:t>ANN</a:t>
                      </a:r>
                      <a:endParaRPr lang="en-US" dirty="0"/>
                    </a:p>
                  </a:txBody>
                  <a:tcPr/>
                </a:tc>
                <a:extLst>
                  <a:ext uri="{0D108BD9-81ED-4DB2-BD59-A6C34878D82A}">
                    <a16:rowId xmlns:a16="http://schemas.microsoft.com/office/drawing/2014/main" val="3620689375"/>
                  </a:ext>
                </a:extLst>
              </a:tr>
              <a:tr h="370840">
                <a:tc>
                  <a:txBody>
                    <a:bodyPr/>
                    <a:lstStyle/>
                    <a:p>
                      <a:r>
                        <a:rPr lang="en-US" b="1" dirty="0" smtClean="0"/>
                        <a:t>Processing</a:t>
                      </a:r>
                      <a:endParaRPr lang="en-US" b="1" dirty="0"/>
                    </a:p>
                  </a:txBody>
                  <a:tcPr/>
                </a:tc>
                <a:tc>
                  <a:txBody>
                    <a:bodyPr/>
                    <a:lstStyle/>
                    <a:p>
                      <a:r>
                        <a:rPr lang="en-US" dirty="0" smtClean="0"/>
                        <a:t>Massively parallel, slow but superior than ANN</a:t>
                      </a:r>
                      <a:endParaRPr lang="en-US" dirty="0"/>
                    </a:p>
                  </a:txBody>
                  <a:tcPr/>
                </a:tc>
                <a:tc>
                  <a:txBody>
                    <a:bodyPr/>
                    <a:lstStyle/>
                    <a:p>
                      <a:r>
                        <a:rPr lang="en-US" dirty="0" smtClean="0"/>
                        <a:t>Massively parallel, fast but inferior than BNN</a:t>
                      </a:r>
                      <a:endParaRPr lang="en-US" dirty="0"/>
                    </a:p>
                  </a:txBody>
                  <a:tcPr/>
                </a:tc>
                <a:extLst>
                  <a:ext uri="{0D108BD9-81ED-4DB2-BD59-A6C34878D82A}">
                    <a16:rowId xmlns:a16="http://schemas.microsoft.com/office/drawing/2014/main" val="4178284885"/>
                  </a:ext>
                </a:extLst>
              </a:tr>
              <a:tr h="370840">
                <a:tc>
                  <a:txBody>
                    <a:bodyPr/>
                    <a:lstStyle/>
                    <a:p>
                      <a:r>
                        <a:rPr lang="en-US" b="1" dirty="0"/>
                        <a:t>Size</a:t>
                      </a:r>
                      <a:endParaRPr lang="en-US" dirty="0"/>
                    </a:p>
                  </a:txBody>
                  <a:tcPr anchor="ctr"/>
                </a:tc>
                <a:tc>
                  <a:txBody>
                    <a:bodyPr/>
                    <a:lstStyle/>
                    <a:p>
                      <a:r>
                        <a:rPr lang="en-US"/>
                        <a:t>10</a:t>
                      </a:r>
                      <a:r>
                        <a:rPr lang="en-US" baseline="30000"/>
                        <a:t>11</a:t>
                      </a:r>
                      <a:r>
                        <a:rPr lang="en-US"/>
                        <a:t> neurons and 10</a:t>
                      </a:r>
                      <a:r>
                        <a:rPr lang="en-US" baseline="30000"/>
                        <a:t>15</a:t>
                      </a:r>
                      <a:r>
                        <a:rPr lang="en-US"/>
                        <a:t> interconnections</a:t>
                      </a:r>
                    </a:p>
                  </a:txBody>
                  <a:tcPr anchor="ctr"/>
                </a:tc>
                <a:tc>
                  <a:txBody>
                    <a:bodyPr/>
                    <a:lstStyle/>
                    <a:p>
                      <a:r>
                        <a:rPr lang="en-US"/>
                        <a:t>10</a:t>
                      </a:r>
                      <a:r>
                        <a:rPr lang="en-US" baseline="30000"/>
                        <a:t>2</a:t>
                      </a:r>
                      <a:r>
                        <a:rPr lang="en-US"/>
                        <a:t> to 10</a:t>
                      </a:r>
                      <a:r>
                        <a:rPr lang="en-US" baseline="30000"/>
                        <a:t>4</a:t>
                      </a:r>
                      <a:r>
                        <a:rPr lang="en-US"/>
                        <a:t> nodes (mainly depends on the type of application and network designer)</a:t>
                      </a:r>
                    </a:p>
                  </a:txBody>
                  <a:tcPr anchor="ctr"/>
                </a:tc>
                <a:extLst>
                  <a:ext uri="{0D108BD9-81ED-4DB2-BD59-A6C34878D82A}">
                    <a16:rowId xmlns:a16="http://schemas.microsoft.com/office/drawing/2014/main" val="2381770999"/>
                  </a:ext>
                </a:extLst>
              </a:tr>
              <a:tr h="370840">
                <a:tc>
                  <a:txBody>
                    <a:bodyPr/>
                    <a:lstStyle/>
                    <a:p>
                      <a:r>
                        <a:rPr lang="en-US" b="1"/>
                        <a:t>Learning</a:t>
                      </a:r>
                      <a:endParaRPr lang="en-US"/>
                    </a:p>
                  </a:txBody>
                  <a:tcPr anchor="ctr"/>
                </a:tc>
                <a:tc>
                  <a:txBody>
                    <a:bodyPr/>
                    <a:lstStyle/>
                    <a:p>
                      <a:r>
                        <a:rPr lang="en-US"/>
                        <a:t>They can tolerate ambiguity</a:t>
                      </a:r>
                    </a:p>
                  </a:txBody>
                  <a:tcPr anchor="ctr"/>
                </a:tc>
                <a:tc>
                  <a:txBody>
                    <a:bodyPr/>
                    <a:lstStyle/>
                    <a:p>
                      <a:r>
                        <a:rPr lang="en-US"/>
                        <a:t>Very precise, structured and formatted data is required to tolerate ambiguity</a:t>
                      </a:r>
                    </a:p>
                  </a:txBody>
                  <a:tcPr anchor="ctr"/>
                </a:tc>
                <a:extLst>
                  <a:ext uri="{0D108BD9-81ED-4DB2-BD59-A6C34878D82A}">
                    <a16:rowId xmlns:a16="http://schemas.microsoft.com/office/drawing/2014/main" val="129278510"/>
                  </a:ext>
                </a:extLst>
              </a:tr>
              <a:tr h="370840">
                <a:tc>
                  <a:txBody>
                    <a:bodyPr/>
                    <a:lstStyle/>
                    <a:p>
                      <a:r>
                        <a:rPr lang="en-US" b="1"/>
                        <a:t>Fault tolerance</a:t>
                      </a:r>
                      <a:endParaRPr lang="en-US"/>
                    </a:p>
                  </a:txBody>
                  <a:tcPr anchor="ctr"/>
                </a:tc>
                <a:tc>
                  <a:txBody>
                    <a:bodyPr/>
                    <a:lstStyle/>
                    <a:p>
                      <a:r>
                        <a:rPr lang="en-US"/>
                        <a:t>Performance degrades with even partial damage</a:t>
                      </a:r>
                    </a:p>
                  </a:txBody>
                  <a:tcPr anchor="ctr"/>
                </a:tc>
                <a:tc>
                  <a:txBody>
                    <a:bodyPr/>
                    <a:lstStyle/>
                    <a:p>
                      <a:r>
                        <a:rPr lang="en-US"/>
                        <a:t>It is capable of robust performance, hence has the potential to be fault tolerant</a:t>
                      </a:r>
                    </a:p>
                  </a:txBody>
                  <a:tcPr anchor="ctr"/>
                </a:tc>
                <a:extLst>
                  <a:ext uri="{0D108BD9-81ED-4DB2-BD59-A6C34878D82A}">
                    <a16:rowId xmlns:a16="http://schemas.microsoft.com/office/drawing/2014/main" val="1106031757"/>
                  </a:ext>
                </a:extLst>
              </a:tr>
              <a:tr h="370840">
                <a:tc>
                  <a:txBody>
                    <a:bodyPr/>
                    <a:lstStyle/>
                    <a:p>
                      <a:r>
                        <a:rPr lang="en-US" b="1"/>
                        <a:t>Storage capacity</a:t>
                      </a:r>
                      <a:endParaRPr lang="en-US"/>
                    </a:p>
                  </a:txBody>
                  <a:tcPr anchor="ctr"/>
                </a:tc>
                <a:tc>
                  <a:txBody>
                    <a:bodyPr/>
                    <a:lstStyle/>
                    <a:p>
                      <a:r>
                        <a:rPr lang="en-US"/>
                        <a:t>Stores the information in the synapse</a:t>
                      </a:r>
                    </a:p>
                  </a:txBody>
                  <a:tcPr anchor="ctr"/>
                </a:tc>
                <a:tc>
                  <a:txBody>
                    <a:bodyPr/>
                    <a:lstStyle/>
                    <a:p>
                      <a:r>
                        <a:rPr lang="en-US" dirty="0"/>
                        <a:t>Stores the information in continuous memory locations</a:t>
                      </a:r>
                    </a:p>
                  </a:txBody>
                  <a:tcPr anchor="ctr"/>
                </a:tc>
                <a:extLst>
                  <a:ext uri="{0D108BD9-81ED-4DB2-BD59-A6C34878D82A}">
                    <a16:rowId xmlns:a16="http://schemas.microsoft.com/office/drawing/2014/main" val="748512210"/>
                  </a:ext>
                </a:extLst>
              </a:tr>
            </a:tbl>
          </a:graphicData>
        </a:graphic>
      </p:graphicFrame>
    </p:spTree>
    <p:extLst>
      <p:ext uri="{BB962C8B-B14F-4D97-AF65-F5344CB8AC3E}">
        <p14:creationId xmlns:p14="http://schemas.microsoft.com/office/powerpoint/2010/main" val="2985931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505200" cy="623455"/>
          </a:xfrm>
        </p:spPr>
        <p:txBody>
          <a:bodyPr>
            <a:normAutofit fontScale="90000"/>
          </a:bodyPr>
          <a:lstStyle/>
          <a:p>
            <a:r>
              <a:rPr lang="en-US" dirty="0" smtClean="0"/>
              <a:t>History of ANN :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5854" y="623455"/>
            <a:ext cx="10903528" cy="6133234"/>
          </a:xfrm>
        </p:spPr>
      </p:pic>
      <p:sp>
        <p:nvSpPr>
          <p:cNvPr id="6" name="Title 1"/>
          <p:cNvSpPr txBox="1">
            <a:spLocks/>
          </p:cNvSpPr>
          <p:nvPr/>
        </p:nvSpPr>
        <p:spPr>
          <a:xfrm>
            <a:off x="3900054" y="0"/>
            <a:ext cx="7384474" cy="623455"/>
          </a:xfrm>
          <a:prstGeom prst="rect">
            <a:avLst/>
          </a:prstGeom>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70C0"/>
                </a:solidFill>
                <a:effectLst>
                  <a:outerShdw blurRad="38100" dist="38100" dir="2700000" algn="tl">
                    <a:srgbClr val="919191"/>
                  </a:outerShdw>
                </a:effectLst>
              </a:rPr>
              <a:t>1890: William James - defined a neuronal process of learning</a:t>
            </a:r>
            <a:endParaRPr lang="en-US" dirty="0">
              <a:solidFill>
                <a:srgbClr val="0070C0"/>
              </a:solidFill>
            </a:endParaRPr>
          </a:p>
        </p:txBody>
      </p:sp>
    </p:spTree>
    <p:extLst>
      <p:ext uri="{BB962C8B-B14F-4D97-AF65-F5344CB8AC3E}">
        <p14:creationId xmlns:p14="http://schemas.microsoft.com/office/powerpoint/2010/main" val="3217123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 basic working</a:t>
            </a:r>
            <a:endParaRPr lang="en-US" dirty="0"/>
          </a:p>
        </p:txBody>
      </p:sp>
      <p:sp>
        <p:nvSpPr>
          <p:cNvPr id="3" name="Content Placeholder 2"/>
          <p:cNvSpPr>
            <a:spLocks noGrp="1"/>
          </p:cNvSpPr>
          <p:nvPr>
            <p:ph idx="1"/>
          </p:nvPr>
        </p:nvSpPr>
        <p:spPr/>
        <p:txBody>
          <a:bodyPr>
            <a:normAutofit lnSpcReduction="10000"/>
          </a:bodyPr>
          <a:lstStyle/>
          <a:p>
            <a:pPr algn="just"/>
            <a:r>
              <a:rPr lang="en-US" dirty="0"/>
              <a:t>Every neuron is connected with other neuron through a connection link. </a:t>
            </a:r>
            <a:endParaRPr lang="en-US" dirty="0" smtClean="0"/>
          </a:p>
          <a:p>
            <a:pPr algn="just"/>
            <a:r>
              <a:rPr lang="en-US" dirty="0" smtClean="0"/>
              <a:t>Each </a:t>
            </a:r>
            <a:r>
              <a:rPr lang="en-US" dirty="0"/>
              <a:t>connection link is associated with a weight that has information about the input signal. </a:t>
            </a:r>
            <a:endParaRPr lang="en-US" dirty="0" smtClean="0"/>
          </a:p>
          <a:p>
            <a:pPr algn="just"/>
            <a:r>
              <a:rPr lang="en-US" dirty="0" smtClean="0"/>
              <a:t>This </a:t>
            </a:r>
            <a:r>
              <a:rPr lang="en-US" dirty="0"/>
              <a:t>is the most useful information for neurons to solve a particular problem because the weight usually excites or inhibits the signal that is being communicated. </a:t>
            </a:r>
            <a:endParaRPr lang="en-US" dirty="0" smtClean="0"/>
          </a:p>
          <a:p>
            <a:pPr algn="just"/>
            <a:r>
              <a:rPr lang="en-US" dirty="0" smtClean="0"/>
              <a:t>Each </a:t>
            </a:r>
            <a:r>
              <a:rPr lang="en-US" dirty="0"/>
              <a:t>neuron has an internal state, which is called an activation signal. </a:t>
            </a:r>
            <a:endParaRPr lang="en-US" dirty="0" smtClean="0"/>
          </a:p>
          <a:p>
            <a:pPr algn="just"/>
            <a:r>
              <a:rPr lang="en-US" dirty="0" smtClean="0"/>
              <a:t>Output </a:t>
            </a:r>
            <a:r>
              <a:rPr lang="en-US" dirty="0"/>
              <a:t>signals, which are produced after combining the input signals and activation rule, may be sent to other units.</a:t>
            </a:r>
          </a:p>
        </p:txBody>
      </p:sp>
    </p:spTree>
    <p:extLst>
      <p:ext uri="{BB962C8B-B14F-4D97-AF65-F5344CB8AC3E}">
        <p14:creationId xmlns:p14="http://schemas.microsoft.com/office/powerpoint/2010/main" val="2489653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2505</TotalTime>
  <Words>756</Words>
  <Application>Microsoft Office PowerPoint</Application>
  <PresentationFormat>Widescreen</PresentationFormat>
  <Paragraphs>92</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Machine Learning</vt:lpstr>
      <vt:lpstr>Learning Objectives</vt:lpstr>
      <vt:lpstr>Neural Network: A Biological Background</vt:lpstr>
      <vt:lpstr>Working of Biological Neuron Network(BNN)</vt:lpstr>
      <vt:lpstr>Artificial Neural Network(ANN)</vt:lpstr>
      <vt:lpstr>ANN VS BNN</vt:lpstr>
      <vt:lpstr>ANN vs BNN</vt:lpstr>
      <vt:lpstr>History of ANN : </vt:lpstr>
      <vt:lpstr>ANN basic working</vt:lpstr>
      <vt:lpstr>Processing Information in ANN</vt:lpstr>
      <vt:lpstr>Advantages of ANN</vt:lpstr>
      <vt:lpstr>Limitations of ANN</vt:lpstr>
      <vt:lpstr>Applications of ANN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Windows User</dc:creator>
  <cp:lastModifiedBy>Windows User</cp:lastModifiedBy>
  <cp:revision>152</cp:revision>
  <dcterms:created xsi:type="dcterms:W3CDTF">2019-08-02T12:46:07Z</dcterms:created>
  <dcterms:modified xsi:type="dcterms:W3CDTF">2019-09-15T11:24:24Z</dcterms:modified>
</cp:coreProperties>
</file>