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5" r:id="rId2"/>
    <p:sldId id="258" r:id="rId3"/>
    <p:sldId id="281" r:id="rId4"/>
    <p:sldId id="282" r:id="rId5"/>
    <p:sldId id="277" r:id="rId6"/>
    <p:sldId id="280" r:id="rId7"/>
    <p:sldId id="278" r:id="rId8"/>
    <p:sldId id="283" r:id="rId9"/>
    <p:sldId id="279" r:id="rId10"/>
    <p:sldId id="284" r:id="rId11"/>
    <p:sldId id="286" r:id="rId12"/>
    <p:sldId id="259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381-106C-4AB8-B6A7-C5D00EA3E85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C719-27D3-4E13-9FB2-104A2387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AECEC93-B55C-4CA8-9997-22F7C5B42950}" type="slidenum"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21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ctivation-functions-neural-networks/" TargetMode="External"/><Relationship Id="rId2" Type="http://schemas.openxmlformats.org/officeDocument/2006/relationships/hyperlink" Target="https://en.wikipedia.org/wiki/Activation_func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0" y="3121957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Artificial Neural Networks – Activation Function, Learning Rules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learning in a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Perceptron Rule</a:t>
            </a:r>
            <a:r>
              <a:rPr lang="en-US" dirty="0" smtClean="0"/>
              <a:t>:</a:t>
            </a: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weight according to this rule:</a:t>
            </a:r>
          </a:p>
          <a:p>
            <a:pPr lvl="1"/>
            <a:r>
              <a:rPr lang="en-US" alt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Δw</a:t>
            </a:r>
            <a:r>
              <a:rPr lang="en-US" altLang="en-US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  <a:p>
            <a:pPr lvl="2"/>
            <a:r>
              <a:rPr lang="en-US" alt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Δw</a:t>
            </a:r>
            <a:r>
              <a:rPr lang="en-US" altLang="en-US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η (t-o) x</a:t>
            </a:r>
            <a:r>
              <a:rPr lang="en-US" altLang="en-US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</a:p>
          <a:p>
            <a:pPr lvl="2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target output 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output generated by the perceptron 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constant called the learning rate (e.g., 0.1) </a:t>
            </a: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examples are linearly separable and a small value for η is used, </a:t>
            </a: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is proved to classify all training examples correctly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0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[1] </a:t>
            </a:r>
            <a:r>
              <a:rPr lang="en-US" dirty="0" smtClean="0">
                <a:hlinkClick r:id="rId2"/>
              </a:rPr>
              <a:t>https://en.wikipedia.org/wiki/Activation_function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[2] </a:t>
            </a:r>
            <a:r>
              <a:rPr lang="en-US" dirty="0" smtClean="0">
                <a:hlinkClick r:id="rId3"/>
              </a:rPr>
              <a:t>https://www.geeksforgeeks.org/activation-functions-neural-networks/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altLang="en-US" dirty="0" smtClean="0"/>
              <a:t>Explain the concept of Activation Function.</a:t>
            </a:r>
          </a:p>
          <a:p>
            <a:pPr>
              <a:defRPr/>
            </a:pPr>
            <a:r>
              <a:rPr lang="en-US" altLang="en-US" dirty="0" smtClean="0"/>
              <a:t>Elaborate the Perceptron Learning Algorithm.</a:t>
            </a:r>
            <a:endParaRPr lang="en-US" altLang="en-US" dirty="0" smtClean="0"/>
          </a:p>
          <a:p>
            <a:pPr>
              <a:defRPr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type of neural network classifiers is the perceptron, consisting of a single artificial neuron (Rosenblatt, </a:t>
            </a:r>
            <a:r>
              <a:rPr lang="en-US" dirty="0" smtClean="0"/>
              <a:t>1957)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perceptron is a simple classifier that takes the weighted sum of the </a:t>
            </a:r>
            <a:r>
              <a:rPr lang="en-US" i="1" dirty="0"/>
              <a:t>D</a:t>
            </a:r>
            <a:r>
              <a:rPr lang="en-US" dirty="0"/>
              <a:t> input feature values (along with an additional constant input value) and outputs + 1 for </a:t>
            </a:r>
            <a:r>
              <a:rPr lang="en-US" i="1" dirty="0"/>
              <a:t>yes</a:t>
            </a:r>
            <a:r>
              <a:rPr lang="en-US" dirty="0"/>
              <a:t> if the result of the weighted sum is greater than some threshold </a:t>
            </a:r>
            <a:r>
              <a:rPr lang="en-US" i="1" dirty="0"/>
              <a:t>T</a:t>
            </a:r>
            <a:r>
              <a:rPr lang="en-US" dirty="0"/>
              <a:t> and outputs 0 for </a:t>
            </a:r>
            <a:r>
              <a:rPr lang="en-US" i="1" dirty="0"/>
              <a:t>no</a:t>
            </a:r>
            <a:r>
              <a:rPr lang="en-US" dirty="0"/>
              <a:t> otherwise.</a:t>
            </a:r>
          </a:p>
        </p:txBody>
      </p:sp>
    </p:spTree>
    <p:extLst>
      <p:ext uri="{BB962C8B-B14F-4D97-AF65-F5344CB8AC3E}">
        <p14:creationId xmlns:p14="http://schemas.microsoft.com/office/powerpoint/2010/main" val="97838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6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artificial neural networks, the </a:t>
            </a:r>
            <a:r>
              <a:rPr lang="en-US" b="1" dirty="0"/>
              <a:t>activation function</a:t>
            </a:r>
            <a:r>
              <a:rPr lang="en-US" dirty="0"/>
              <a:t> of a node defines the output of that node given an input or set of inputs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also known as transfer function.</a:t>
            </a:r>
          </a:p>
          <a:p>
            <a:r>
              <a:rPr lang="en-US" dirty="0"/>
              <a:t>Activation function decides, whether a neuron should be activated or not by calculating weighted sum and further adding bias with it.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purpose of the activation function is to </a:t>
            </a:r>
            <a:r>
              <a:rPr lang="en-US" b="1" dirty="0"/>
              <a:t>introduce non-linearity</a:t>
            </a:r>
            <a:r>
              <a:rPr lang="en-US" dirty="0"/>
              <a:t> into the output of a neuron.</a:t>
            </a:r>
          </a:p>
        </p:txBody>
      </p:sp>
    </p:spTree>
    <p:extLst>
      <p:ext uri="{BB962C8B-B14F-4D97-AF65-F5344CB8AC3E}">
        <p14:creationId xmlns:p14="http://schemas.microsoft.com/office/powerpoint/2010/main" val="9839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</a:t>
            </a:r>
            <a:r>
              <a:rPr lang="en-US" dirty="0" smtClean="0"/>
              <a:t>Function –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989"/>
            <a:ext cx="10515600" cy="4351338"/>
          </a:xfrm>
        </p:spPr>
        <p:txBody>
          <a:bodyPr/>
          <a:lstStyle/>
          <a:p>
            <a:r>
              <a:rPr lang="en-US" dirty="0" smtClean="0"/>
              <a:t>The most commonly used are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8527" y="5124018"/>
            <a:ext cx="6629400" cy="1470746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952500" algn="l"/>
              </a:tabLst>
            </a:pPr>
            <a:r>
              <a:rPr lang="en-US" altLang="en-US" b="1" dirty="0" err="1" smtClean="0">
                <a:solidFill>
                  <a:srgbClr val="0070C0"/>
                </a:solidFill>
              </a:rPr>
              <a:t>Step</a:t>
            </a:r>
            <a:r>
              <a:rPr lang="en-US" altLang="en-US" b="1" baseline="-25000" dirty="0" err="1" smtClean="0">
                <a:solidFill>
                  <a:srgbClr val="0070C0"/>
                </a:solidFill>
              </a:rPr>
              <a:t>t</a:t>
            </a:r>
            <a:r>
              <a:rPr lang="en-US" altLang="en-US" b="1" dirty="0" smtClean="0">
                <a:solidFill>
                  <a:srgbClr val="0070C0"/>
                </a:solidFill>
              </a:rPr>
              <a:t>(x)	=	1 if x &gt;= t, else 0</a:t>
            </a:r>
          </a:p>
          <a:p>
            <a:pPr>
              <a:tabLst>
                <a:tab pos="952500" algn="l"/>
              </a:tabLst>
            </a:pPr>
            <a:r>
              <a:rPr lang="en-US" altLang="en-US" b="1" dirty="0" smtClean="0">
                <a:solidFill>
                  <a:srgbClr val="0070C0"/>
                </a:solidFill>
              </a:rPr>
              <a:t>Sign(x)	=	+1 if x &gt;= 0, else –1</a:t>
            </a:r>
          </a:p>
          <a:p>
            <a:pPr>
              <a:tabLst>
                <a:tab pos="952500" algn="l"/>
              </a:tabLst>
            </a:pPr>
            <a:r>
              <a:rPr lang="en-US" altLang="en-US" b="1" dirty="0" smtClean="0">
                <a:solidFill>
                  <a:srgbClr val="0070C0"/>
                </a:solidFill>
              </a:rPr>
              <a:t>Sigmoid(x)	=	1/(1+e</a:t>
            </a:r>
            <a:r>
              <a:rPr lang="en-US" altLang="en-US" b="1" baseline="30000" dirty="0" smtClean="0">
                <a:solidFill>
                  <a:srgbClr val="0070C0"/>
                </a:solidFill>
              </a:rPr>
              <a:t>-x</a:t>
            </a:r>
            <a:r>
              <a:rPr lang="en-US" altLang="en-US" b="1" dirty="0" smtClean="0">
                <a:solidFill>
                  <a:srgbClr val="0070C0"/>
                </a:solidFill>
              </a:rPr>
              <a:t>)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861896"/>
              </p:ext>
            </p:extLst>
          </p:nvPr>
        </p:nvGraphicFramePr>
        <p:xfrm>
          <a:off x="1378527" y="1883353"/>
          <a:ext cx="8763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itmap Image" r:id="rId3" imgW="6990476" imgH="3057143" progId="Paint.Picture">
                  <p:embed/>
                </p:oleObj>
              </mc:Choice>
              <mc:Fallback>
                <p:oleObj name="Bitmap Image" r:id="rId3" imgW="6990476" imgH="3057143" progId="Paint.Picture">
                  <p:embed/>
                  <p:pic>
                    <p:nvPicPr>
                      <p:cNvPr id="2181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527" y="1883353"/>
                        <a:ext cx="8763000" cy="3048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817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389586" cy="1911927"/>
          </a:xfrm>
        </p:spPr>
        <p:txBody>
          <a:bodyPr/>
          <a:lstStyle/>
          <a:p>
            <a:r>
              <a:rPr lang="en-US" dirty="0" smtClean="0"/>
              <a:t>Activation Function –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2" y="0"/>
            <a:ext cx="9809019" cy="6863460"/>
          </a:xfrm>
        </p:spPr>
      </p:pic>
    </p:spTree>
    <p:extLst>
      <p:ext uri="{BB962C8B-B14F-4D97-AF65-F5344CB8AC3E}">
        <p14:creationId xmlns:p14="http://schemas.microsoft.com/office/powerpoint/2010/main" val="24888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23455" y="308883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 Supervised Learning Process</a:t>
            </a: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7467600" y="2244436"/>
            <a:ext cx="36576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random values to the weight vector </a:t>
            </a:r>
          </a:p>
          <a:p>
            <a:pPr>
              <a:buFontTx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weight update rule to every training example </a:t>
            </a:r>
          </a:p>
          <a:p>
            <a:pPr>
              <a:buFontTx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all training examples correctly classified? If  Yes. Quit or Go back to Step 2.</a:t>
            </a:r>
          </a:p>
        </p:txBody>
      </p:sp>
      <p:grpSp>
        <p:nvGrpSpPr>
          <p:cNvPr id="25604" name="Group 8"/>
          <p:cNvGrpSpPr>
            <a:grpSpLocks/>
          </p:cNvGrpSpPr>
          <p:nvPr/>
        </p:nvGrpSpPr>
        <p:grpSpPr bwMode="auto">
          <a:xfrm>
            <a:off x="1735138" y="838200"/>
            <a:ext cx="4818062" cy="5791200"/>
            <a:chOff x="211138" y="1143000"/>
            <a:chExt cx="4360862" cy="5140325"/>
          </a:xfrm>
        </p:grpSpPr>
        <p:pic>
          <p:nvPicPr>
            <p:cNvPr id="25605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38" y="1981200"/>
              <a:ext cx="4360862" cy="430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2666727" y="1143000"/>
              <a:ext cx="1448352" cy="5340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IN" sz="1200" b="1" dirty="0">
                  <a:solidFill>
                    <a:schemeClr val="tx1"/>
                  </a:solidFill>
                </a:rPr>
                <a:t>Assign random Weights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3275955" y="1677042"/>
              <a:ext cx="229897" cy="30436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51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62000"/>
          </a:xfrm>
        </p:spPr>
        <p:txBody>
          <a:bodyPr/>
          <a:lstStyle/>
          <a:p>
            <a:r>
              <a:rPr lang="en-US" dirty="0" smtClean="0"/>
              <a:t>A Perceptron Learning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" y="904295"/>
                <a:ext cx="11596255" cy="595370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Step 1: Initialize weights and bias(Generally the value is set to 0). Also initialize 	  the learning rate </a:t>
                </a:r>
                <a:r>
                  <a:rPr lang="en-US" altLang="en-US" i="1" dirty="0" smtClean="0">
                    <a:cs typeface="Times New Roman" panose="02020603050405020304" pitchFamily="18" charset="0"/>
                  </a:rPr>
                  <a:t>η</a:t>
                </a:r>
                <a:r>
                  <a:rPr lang="en-US" altLang="en-US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 smtClean="0">
                    <a:cs typeface="Times New Roman" panose="02020603050405020304" pitchFamily="18" charset="0"/>
                  </a:rPr>
                  <a:t>(0 &lt;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η</a:t>
                </a:r>
                <a:r>
                  <a:rPr lang="en-US" altLang="en-US" i="1" dirty="0" smtClean="0">
                    <a:cs typeface="Times New Roman" panose="02020603050405020304" pitchFamily="18" charset="0"/>
                  </a:rPr>
                  <a:t> ≤ 1). </a:t>
                </a:r>
              </a:p>
              <a:p>
                <a:pPr marL="0" indent="0">
                  <a:buNone/>
                </a:pPr>
                <a:r>
                  <a:rPr lang="en-US" dirty="0">
                    <a:cs typeface="Times New Roman" panose="02020603050405020304" pitchFamily="18" charset="0"/>
                  </a:rPr>
                  <a:t>Step </a:t>
                </a:r>
                <a:r>
                  <a:rPr lang="en-US" dirty="0" smtClean="0">
                    <a:cs typeface="Times New Roman" panose="02020603050405020304" pitchFamily="18" charset="0"/>
                  </a:rPr>
                  <a:t>2: </a:t>
                </a:r>
                <a:r>
                  <a:rPr lang="en-US" dirty="0">
                    <a:cs typeface="Times New Roman" panose="02020603050405020304" pitchFamily="18" charset="0"/>
                  </a:rPr>
                  <a:t>Repeat step </a:t>
                </a:r>
                <a:r>
                  <a:rPr lang="en-US" dirty="0" smtClean="0">
                    <a:cs typeface="Times New Roman" panose="02020603050405020304" pitchFamily="18" charset="0"/>
                  </a:rPr>
                  <a:t>3-5 </a:t>
                </a:r>
                <a:r>
                  <a:rPr lang="en-US" dirty="0">
                    <a:cs typeface="Times New Roman" panose="02020603050405020304" pitchFamily="18" charset="0"/>
                  </a:rPr>
                  <a:t>until convergence.</a:t>
                </a:r>
              </a:p>
              <a:p>
                <a:pPr marL="0" indent="0">
                  <a:buNone/>
                </a:pPr>
                <a:r>
                  <a:rPr lang="en-US" dirty="0" smtClean="0">
                    <a:cs typeface="Times New Roman" panose="02020603050405020304" pitchFamily="18" charset="0"/>
                  </a:rPr>
                  <a:t>Step 3: Calculate the output of the network. To do so, first calculate the net 	   	  input.</a:t>
                </a:r>
              </a:p>
              <a:p>
                <a:pPr marL="0" indent="0">
                  <a:buNone/>
                </a:pPr>
                <a:r>
                  <a:rPr lang="en-US" dirty="0"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cs typeface="Times New Roman" panose="02020603050405020304" pitchFamily="18" charset="0"/>
                  </a:rPr>
                  <a:t>  y</a:t>
                </a:r>
                <a:r>
                  <a:rPr lang="en-US" baseline="-25000" dirty="0" smtClean="0">
                    <a:cs typeface="Times New Roman" panose="02020603050405020304" pitchFamily="18" charset="0"/>
                  </a:rPr>
                  <a:t>in</a:t>
                </a:r>
                <a:r>
                  <a:rPr lang="en-US" dirty="0" smtClean="0">
                    <a:cs typeface="Times New Roman" panose="02020603050405020304" pitchFamily="18" charset="0"/>
                  </a:rPr>
                  <a:t> =    = b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baseline="-2500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W</a:t>
                </a:r>
                <a:r>
                  <a:rPr lang="en-US" dirty="0" smtClean="0">
                    <a:cs typeface="Times New Roman" panose="02020603050405020304" pitchFamily="18" charset="0"/>
                  </a:rPr>
                  <a:t>here </a:t>
                </a:r>
                <a:r>
                  <a:rPr lang="en-US" dirty="0">
                    <a:cs typeface="Times New Roman" panose="02020603050405020304" pitchFamily="18" charset="0"/>
                  </a:rPr>
                  <a:t>‘n’ is the number of input neurons in the </a:t>
                </a:r>
                <a:r>
                  <a:rPr lang="en-US" dirty="0" smtClean="0">
                    <a:cs typeface="Times New Roman" panose="02020603050405020304" pitchFamily="18" charset="0"/>
                  </a:rPr>
                  <a:t>input.</a:t>
                </a:r>
              </a:p>
              <a:p>
                <a:pPr marL="0" indent="0">
                  <a:buNone/>
                </a:pPr>
                <a:r>
                  <a:rPr lang="en-US" dirty="0" smtClean="0">
                    <a:cs typeface="Times New Roman" panose="02020603050405020304" pitchFamily="18" charset="0"/>
                  </a:rPr>
                  <a:t>Step 4: Now apply the activation function over the net input calculated to 	 	  obtain the output.</a:t>
                </a:r>
              </a:p>
              <a:p>
                <a:pPr marL="0" indent="0">
                  <a:buNone/>
                </a:pPr>
                <a:r>
                  <a:rPr lang="en-US" dirty="0"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cs typeface="Times New Roman" panose="02020603050405020304" pitchFamily="18" charset="0"/>
                  </a:rPr>
                  <a:t>			y’ = { 1, if    = 0</a:t>
                </a:r>
              </a:p>
              <a:p>
                <a:pPr marL="0" indent="0">
                  <a:buNone/>
                </a:pPr>
                <a:r>
                  <a:rPr lang="en-US" dirty="0" smtClean="0">
                    <a:cs typeface="Times New Roman" panose="02020603050405020304" pitchFamily="18" charset="0"/>
                  </a:rPr>
                  <a:t>				        { 0, else</a:t>
                </a:r>
              </a:p>
              <a:p>
                <a:pPr marL="0" indent="0">
                  <a:buNone/>
                </a:pPr>
                <a:r>
                  <a:rPr lang="en-US" dirty="0" smtClean="0">
                    <a:cs typeface="Times New Roman" panose="02020603050405020304" pitchFamily="18" charset="0"/>
                  </a:rPr>
                  <a:t>Step 5: Use </a:t>
                </a:r>
                <a:r>
                  <a:rPr lang="en-US" dirty="0" smtClean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Perceptron Rule, Delta Rule </a:t>
                </a:r>
                <a:r>
                  <a:rPr lang="en-US" dirty="0" smtClean="0">
                    <a:cs typeface="Times New Roman" panose="02020603050405020304" pitchFamily="18" charset="0"/>
                  </a:rPr>
                  <a:t>or</a:t>
                </a:r>
                <a:r>
                  <a:rPr lang="en-US" dirty="0" smtClean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Hebbian Rule </a:t>
                </a:r>
                <a:r>
                  <a:rPr lang="en-US" dirty="0" smtClean="0">
                    <a:cs typeface="Times New Roman" panose="02020603050405020304" pitchFamily="18" charset="0"/>
                  </a:rPr>
                  <a:t>to update the weights   	  and bias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04295"/>
                <a:ext cx="11596255" cy="5953705"/>
              </a:xfrm>
              <a:blipFill>
                <a:blip r:embed="rId2"/>
                <a:stretch>
                  <a:fillRect l="-1052" t="-2252" r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4781982"/>
            <a:ext cx="209550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444" y="2980388"/>
            <a:ext cx="284884" cy="42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368</Words>
  <Application>Microsoft Office PowerPoint</Application>
  <PresentationFormat>Widescreen</PresentationFormat>
  <Paragraphs>59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Bitmap Image</vt:lpstr>
      <vt:lpstr>Machine Learning</vt:lpstr>
      <vt:lpstr>Learning Objectives</vt:lpstr>
      <vt:lpstr>Perceptron</vt:lpstr>
      <vt:lpstr>Explanation</vt:lpstr>
      <vt:lpstr>Activation Function</vt:lpstr>
      <vt:lpstr>Activation Function – Contd…</vt:lpstr>
      <vt:lpstr>Activation Function – Contd…</vt:lpstr>
      <vt:lpstr>A Supervised Learning Process</vt:lpstr>
      <vt:lpstr>A Perceptron Learning Algorithm</vt:lpstr>
      <vt:lpstr>Rules of learning in a Perceptron</vt:lpstr>
      <vt:lpstr>Example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181</cp:revision>
  <dcterms:created xsi:type="dcterms:W3CDTF">2019-08-02T12:46:07Z</dcterms:created>
  <dcterms:modified xsi:type="dcterms:W3CDTF">2019-09-18T15:11:04Z</dcterms:modified>
</cp:coreProperties>
</file>