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258" r:id="rId3"/>
    <p:sldId id="293" r:id="rId4"/>
    <p:sldId id="294" r:id="rId5"/>
    <p:sldId id="295" r:id="rId6"/>
    <p:sldId id="296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0" y="3121957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Artificial Neural Networks – Multilayer Perceptron(MLP)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altLang="en-US" dirty="0" smtClean="0"/>
              <a:t>Elaborate the concept of MLP.</a:t>
            </a:r>
          </a:p>
          <a:p>
            <a:pPr>
              <a:defRPr/>
            </a:pPr>
            <a:r>
              <a:rPr lang="en-US" dirty="0" smtClean="0"/>
              <a:t>Illustrate the need of MLP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Perceptron is a simple but very powerful tool used in machine learning.</a:t>
            </a:r>
          </a:p>
          <a:p>
            <a:pPr algn="just"/>
            <a:r>
              <a:rPr lang="en-US" dirty="0" smtClean="0"/>
              <a:t>It can be used to solve the linear problems very efficiently but when it comes to non-linear problems it struggles.</a:t>
            </a:r>
          </a:p>
          <a:p>
            <a:pPr algn="just"/>
            <a:r>
              <a:rPr lang="en-US" dirty="0" smtClean="0"/>
              <a:t>To overcome this drawback</a:t>
            </a:r>
            <a:r>
              <a:rPr lang="en-US" dirty="0"/>
              <a:t> </a:t>
            </a:r>
            <a:r>
              <a:rPr lang="en-US" dirty="0" smtClean="0"/>
              <a:t>the concept of Multilayer Perceptron came.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621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a network of connected neurons which works together to solve complex(non-linear) problems.</a:t>
            </a:r>
          </a:p>
          <a:p>
            <a:pPr algn="just"/>
            <a:r>
              <a:rPr lang="en-US" dirty="0" smtClean="0"/>
              <a:t>Its inspiration was taken from the human brain where multiple neurons are connected which in itself is a very powerful model.</a:t>
            </a:r>
          </a:p>
          <a:p>
            <a:pPr algn="just"/>
            <a:r>
              <a:rPr lang="en-US" dirty="0" smtClean="0"/>
              <a:t>By using MLP which has enormous power we can came up with complex mathematical functions to solve our problem(especially regression problem).</a:t>
            </a:r>
          </a:p>
          <a:p>
            <a:pPr algn="just"/>
            <a:r>
              <a:rPr lang="en-US" dirty="0" smtClean="0"/>
              <a:t>MLP also provides a way to represent functional composition.</a:t>
            </a:r>
          </a:p>
          <a:p>
            <a:pPr algn="just"/>
            <a:r>
              <a:rPr lang="en-US" dirty="0" smtClean="0"/>
              <a:t>Despite being a powerful model, it is prone to overfitting.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7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60618" y="2313709"/>
            <a:ext cx="637309" cy="581891"/>
          </a:xfrm>
          <a:prstGeom prst="ellips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70214" y="3249834"/>
            <a:ext cx="637309" cy="581891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70763" y="2757053"/>
            <a:ext cx="637309" cy="581891"/>
          </a:xfrm>
          <a:prstGeom prst="ellips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60618" y="4342318"/>
            <a:ext cx="637309" cy="581891"/>
          </a:xfrm>
          <a:prstGeom prst="ellips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60618" y="3324404"/>
            <a:ext cx="637309" cy="581891"/>
          </a:xfrm>
          <a:prstGeom prst="ellips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098472" y="3710348"/>
            <a:ext cx="637309" cy="581891"/>
          </a:xfrm>
          <a:prstGeom prst="ellips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4368" y="2146612"/>
            <a:ext cx="595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i1</a:t>
            </a:r>
            <a:endParaRPr lang="en-US" sz="2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64368" y="2898071"/>
            <a:ext cx="595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i2</a:t>
            </a:r>
            <a:endParaRPr lang="en-US" sz="2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664368" y="3649530"/>
            <a:ext cx="595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i3</a:t>
            </a:r>
            <a:endParaRPr lang="en-US" sz="28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64368" y="4400989"/>
            <a:ext cx="595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i4</a:t>
            </a:r>
            <a:endParaRPr lang="en-US" sz="2800" baseline="-25000" dirty="0"/>
          </a:p>
        </p:txBody>
      </p:sp>
      <p:cxnSp>
        <p:nvCxnSpPr>
          <p:cNvPr id="15" name="Straight Arrow Connector 14"/>
          <p:cNvCxnSpPr>
            <a:endCxn id="4" idx="2"/>
          </p:cNvCxnSpPr>
          <p:nvPr/>
        </p:nvCxnSpPr>
        <p:spPr>
          <a:xfrm>
            <a:off x="2098964" y="2498375"/>
            <a:ext cx="1461654" cy="10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>
            <a:off x="2124849" y="3263146"/>
            <a:ext cx="1435769" cy="137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2"/>
          </p:cNvCxnSpPr>
          <p:nvPr/>
        </p:nvCxnSpPr>
        <p:spPr>
          <a:xfrm flipV="1">
            <a:off x="2138887" y="3615350"/>
            <a:ext cx="1421731" cy="44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2"/>
          </p:cNvCxnSpPr>
          <p:nvPr/>
        </p:nvCxnSpPr>
        <p:spPr>
          <a:xfrm>
            <a:off x="2120614" y="3277728"/>
            <a:ext cx="1440004" cy="33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7" idx="2"/>
          </p:cNvCxnSpPr>
          <p:nvPr/>
        </p:nvCxnSpPr>
        <p:spPr>
          <a:xfrm>
            <a:off x="2101608" y="2493057"/>
            <a:ext cx="1459010" cy="214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" idx="2"/>
          </p:cNvCxnSpPr>
          <p:nvPr/>
        </p:nvCxnSpPr>
        <p:spPr>
          <a:xfrm flipV="1">
            <a:off x="2123257" y="2604655"/>
            <a:ext cx="1437361" cy="65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8" idx="2"/>
          </p:cNvCxnSpPr>
          <p:nvPr/>
        </p:nvCxnSpPr>
        <p:spPr>
          <a:xfrm>
            <a:off x="2098964" y="2492624"/>
            <a:ext cx="1461654" cy="112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" idx="2"/>
          </p:cNvCxnSpPr>
          <p:nvPr/>
        </p:nvCxnSpPr>
        <p:spPr>
          <a:xfrm flipV="1">
            <a:off x="2131869" y="2604655"/>
            <a:ext cx="1428749" cy="222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7" idx="2"/>
          </p:cNvCxnSpPr>
          <p:nvPr/>
        </p:nvCxnSpPr>
        <p:spPr>
          <a:xfrm flipV="1">
            <a:off x="2148071" y="4633264"/>
            <a:ext cx="1412547" cy="19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" idx="2"/>
          </p:cNvCxnSpPr>
          <p:nvPr/>
        </p:nvCxnSpPr>
        <p:spPr>
          <a:xfrm flipV="1">
            <a:off x="2101608" y="2604655"/>
            <a:ext cx="1459010" cy="145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8" idx="2"/>
          </p:cNvCxnSpPr>
          <p:nvPr/>
        </p:nvCxnSpPr>
        <p:spPr>
          <a:xfrm flipV="1">
            <a:off x="2148071" y="3615350"/>
            <a:ext cx="1412547" cy="121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7" idx="2"/>
          </p:cNvCxnSpPr>
          <p:nvPr/>
        </p:nvCxnSpPr>
        <p:spPr>
          <a:xfrm>
            <a:off x="2120614" y="4071880"/>
            <a:ext cx="1440004" cy="56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" idx="2"/>
          </p:cNvCxnSpPr>
          <p:nvPr/>
        </p:nvCxnSpPr>
        <p:spPr>
          <a:xfrm>
            <a:off x="4197927" y="2604654"/>
            <a:ext cx="872836" cy="44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" idx="2"/>
          </p:cNvCxnSpPr>
          <p:nvPr/>
        </p:nvCxnSpPr>
        <p:spPr>
          <a:xfrm flipV="1">
            <a:off x="4197927" y="3047999"/>
            <a:ext cx="872836" cy="54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" idx="2"/>
          </p:cNvCxnSpPr>
          <p:nvPr/>
        </p:nvCxnSpPr>
        <p:spPr>
          <a:xfrm flipV="1">
            <a:off x="4184073" y="3047999"/>
            <a:ext cx="886690" cy="155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" idx="6"/>
            <a:endCxn id="9" idx="2"/>
          </p:cNvCxnSpPr>
          <p:nvPr/>
        </p:nvCxnSpPr>
        <p:spPr>
          <a:xfrm>
            <a:off x="4197927" y="2604655"/>
            <a:ext cx="900545" cy="139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9" idx="2"/>
          </p:cNvCxnSpPr>
          <p:nvPr/>
        </p:nvCxnSpPr>
        <p:spPr>
          <a:xfrm flipV="1">
            <a:off x="4197927" y="4001294"/>
            <a:ext cx="900545" cy="59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9" idx="2"/>
          </p:cNvCxnSpPr>
          <p:nvPr/>
        </p:nvCxnSpPr>
        <p:spPr>
          <a:xfrm>
            <a:off x="4170218" y="3591733"/>
            <a:ext cx="928254" cy="40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5" idx="2"/>
          </p:cNvCxnSpPr>
          <p:nvPr/>
        </p:nvCxnSpPr>
        <p:spPr>
          <a:xfrm>
            <a:off x="5708072" y="3081301"/>
            <a:ext cx="1162142" cy="45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5" idx="2"/>
          </p:cNvCxnSpPr>
          <p:nvPr/>
        </p:nvCxnSpPr>
        <p:spPr>
          <a:xfrm flipV="1">
            <a:off x="5735781" y="3540780"/>
            <a:ext cx="1134433" cy="50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7520557" y="3540779"/>
            <a:ext cx="1121399" cy="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636659" y="2175164"/>
            <a:ext cx="511412" cy="286789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279659" y="5387576"/>
            <a:ext cx="12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Input Layer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15052" y="5341409"/>
            <a:ext cx="520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L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77879" y="5387576"/>
            <a:ext cx="14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Output Layer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677198" y="5346765"/>
            <a:ext cx="520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L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326731" y="2145322"/>
            <a:ext cx="2630724" cy="286789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927588" y="1674927"/>
            <a:ext cx="142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Hidden Layer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641956" y="3958486"/>
            <a:ext cx="91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Output</a:t>
            </a:r>
            <a:endParaRPr 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8641956" y="3247359"/>
                <a:ext cx="474335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b="1" baseline="-25000" dirty="0" smtClean="0">
                    <a:solidFill>
                      <a:srgbClr val="7030A0"/>
                    </a:solidFill>
                  </a:rPr>
                  <a:t>i</a:t>
                </a:r>
                <a:endParaRPr lang="en-US" sz="2800" b="1" baseline="-25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956" y="3247359"/>
                <a:ext cx="474335" cy="513282"/>
              </a:xfrm>
              <a:prstGeom prst="rect">
                <a:avLst/>
              </a:prstGeom>
              <a:blipFill>
                <a:blip r:embed="rId2"/>
                <a:stretch>
                  <a:fillRect r="-7792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09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Diagrammatic representation of complex problems through MLP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7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3599</TotalTime>
  <Words>223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Machine Learning</vt:lpstr>
      <vt:lpstr>Learning Objectives</vt:lpstr>
      <vt:lpstr>Why MLP?</vt:lpstr>
      <vt:lpstr>What is MLP?</vt:lpstr>
      <vt:lpstr>MLP diagram</vt:lpstr>
      <vt:lpstr>Diagrammatic representation of complex problems through MLP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209</cp:revision>
  <dcterms:created xsi:type="dcterms:W3CDTF">2019-08-02T12:46:07Z</dcterms:created>
  <dcterms:modified xsi:type="dcterms:W3CDTF">2019-09-24T11:04:44Z</dcterms:modified>
</cp:coreProperties>
</file>