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5" r:id="rId2"/>
    <p:sldId id="258" r:id="rId3"/>
    <p:sldId id="293" r:id="rId4"/>
    <p:sldId id="294" r:id="rId5"/>
    <p:sldId id="296" r:id="rId6"/>
    <p:sldId id="297" r:id="rId7"/>
    <p:sldId id="298" r:id="rId8"/>
    <p:sldId id="300" r:id="rId9"/>
    <p:sldId id="295"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82" autoAdjust="0"/>
    <p:restoredTop sz="94660"/>
  </p:normalViewPr>
  <p:slideViewPr>
    <p:cSldViewPr snapToGrid="0">
      <p:cViewPr varScale="1">
        <p:scale>
          <a:sx n="80" d="100"/>
          <a:sy n="80"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5D8381-106C-4AB8-B6A7-C5D00EA3E85D}" type="datetimeFigureOut">
              <a:rPr lang="en-US" smtClean="0"/>
              <a:t>10/4/2019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DBC719-27D3-4E13-9FB2-104A23871238}" type="slidenum">
              <a:rPr lang="en-US" smtClean="0"/>
              <a:t>‹#›</a:t>
            </a:fld>
            <a:endParaRPr lang="en-US"/>
          </a:p>
        </p:txBody>
      </p:sp>
    </p:spTree>
    <p:extLst>
      <p:ext uri="{BB962C8B-B14F-4D97-AF65-F5344CB8AC3E}">
        <p14:creationId xmlns:p14="http://schemas.microsoft.com/office/powerpoint/2010/main" val="2887352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DBC719-27D3-4E13-9FB2-104A23871238}" type="slidenum">
              <a:rPr lang="en-US" smtClean="0"/>
              <a:t>8</a:t>
            </a:fld>
            <a:endParaRPr lang="en-US"/>
          </a:p>
        </p:txBody>
      </p:sp>
    </p:spTree>
    <p:extLst>
      <p:ext uri="{BB962C8B-B14F-4D97-AF65-F5344CB8AC3E}">
        <p14:creationId xmlns:p14="http://schemas.microsoft.com/office/powerpoint/2010/main" val="204583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AFEAB1-26D3-4941-9100-E3A774675940}" type="datetimeFigureOut">
              <a:rPr lang="en-US" smtClean="0"/>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02572-D887-4C6D-9A85-E2364EE2668F}" type="slidenum">
              <a:rPr lang="en-US" smtClean="0"/>
              <a:t>‹#›</a:t>
            </a:fld>
            <a:endParaRPr lang="en-US"/>
          </a:p>
        </p:txBody>
      </p:sp>
    </p:spTree>
    <p:extLst>
      <p:ext uri="{BB962C8B-B14F-4D97-AF65-F5344CB8AC3E}">
        <p14:creationId xmlns:p14="http://schemas.microsoft.com/office/powerpoint/2010/main" val="3676556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AFEAB1-26D3-4941-9100-E3A774675940}" type="datetimeFigureOut">
              <a:rPr lang="en-US" smtClean="0"/>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02572-D887-4C6D-9A85-E2364EE2668F}" type="slidenum">
              <a:rPr lang="en-US" smtClean="0"/>
              <a:t>‹#›</a:t>
            </a:fld>
            <a:endParaRPr lang="en-US"/>
          </a:p>
        </p:txBody>
      </p:sp>
    </p:spTree>
    <p:extLst>
      <p:ext uri="{BB962C8B-B14F-4D97-AF65-F5344CB8AC3E}">
        <p14:creationId xmlns:p14="http://schemas.microsoft.com/office/powerpoint/2010/main" val="88999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AFEAB1-26D3-4941-9100-E3A774675940}" type="datetimeFigureOut">
              <a:rPr lang="en-US" smtClean="0"/>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02572-D887-4C6D-9A85-E2364EE2668F}" type="slidenum">
              <a:rPr lang="en-US" smtClean="0"/>
              <a:t>‹#›</a:t>
            </a:fld>
            <a:endParaRPr lang="en-US"/>
          </a:p>
        </p:txBody>
      </p:sp>
    </p:spTree>
    <p:extLst>
      <p:ext uri="{BB962C8B-B14F-4D97-AF65-F5344CB8AC3E}">
        <p14:creationId xmlns:p14="http://schemas.microsoft.com/office/powerpoint/2010/main" val="3059153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AFEAB1-26D3-4941-9100-E3A774675940}" type="datetimeFigureOut">
              <a:rPr lang="en-US" smtClean="0"/>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02572-D887-4C6D-9A85-E2364EE2668F}" type="slidenum">
              <a:rPr lang="en-US" smtClean="0"/>
              <a:t>‹#›</a:t>
            </a:fld>
            <a:endParaRPr lang="en-US"/>
          </a:p>
        </p:txBody>
      </p:sp>
    </p:spTree>
    <p:extLst>
      <p:ext uri="{BB962C8B-B14F-4D97-AF65-F5344CB8AC3E}">
        <p14:creationId xmlns:p14="http://schemas.microsoft.com/office/powerpoint/2010/main" val="732708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AFEAB1-26D3-4941-9100-E3A774675940}" type="datetimeFigureOut">
              <a:rPr lang="en-US" smtClean="0"/>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02572-D887-4C6D-9A85-E2364EE2668F}" type="slidenum">
              <a:rPr lang="en-US" smtClean="0"/>
              <a:t>‹#›</a:t>
            </a:fld>
            <a:endParaRPr lang="en-US"/>
          </a:p>
        </p:txBody>
      </p:sp>
    </p:spTree>
    <p:extLst>
      <p:ext uri="{BB962C8B-B14F-4D97-AF65-F5344CB8AC3E}">
        <p14:creationId xmlns:p14="http://schemas.microsoft.com/office/powerpoint/2010/main" val="3438792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AFEAB1-26D3-4941-9100-E3A774675940}" type="datetimeFigureOut">
              <a:rPr lang="en-US" smtClean="0"/>
              <a:t>10/4/2019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02572-D887-4C6D-9A85-E2364EE2668F}" type="slidenum">
              <a:rPr lang="en-US" smtClean="0"/>
              <a:t>‹#›</a:t>
            </a:fld>
            <a:endParaRPr lang="en-US"/>
          </a:p>
        </p:txBody>
      </p:sp>
    </p:spTree>
    <p:extLst>
      <p:ext uri="{BB962C8B-B14F-4D97-AF65-F5344CB8AC3E}">
        <p14:creationId xmlns:p14="http://schemas.microsoft.com/office/powerpoint/2010/main" val="1384491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AFEAB1-26D3-4941-9100-E3A774675940}" type="datetimeFigureOut">
              <a:rPr lang="en-US" smtClean="0"/>
              <a:t>10/4/2019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302572-D887-4C6D-9A85-E2364EE2668F}" type="slidenum">
              <a:rPr lang="en-US" smtClean="0"/>
              <a:t>‹#›</a:t>
            </a:fld>
            <a:endParaRPr lang="en-US"/>
          </a:p>
        </p:txBody>
      </p:sp>
    </p:spTree>
    <p:extLst>
      <p:ext uri="{BB962C8B-B14F-4D97-AF65-F5344CB8AC3E}">
        <p14:creationId xmlns:p14="http://schemas.microsoft.com/office/powerpoint/2010/main" val="3839862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AFEAB1-26D3-4941-9100-E3A774675940}" type="datetimeFigureOut">
              <a:rPr lang="en-US" smtClean="0"/>
              <a:t>10/4/2019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302572-D887-4C6D-9A85-E2364EE2668F}" type="slidenum">
              <a:rPr lang="en-US" smtClean="0"/>
              <a:t>‹#›</a:t>
            </a:fld>
            <a:endParaRPr lang="en-US"/>
          </a:p>
        </p:txBody>
      </p:sp>
    </p:spTree>
    <p:extLst>
      <p:ext uri="{BB962C8B-B14F-4D97-AF65-F5344CB8AC3E}">
        <p14:creationId xmlns:p14="http://schemas.microsoft.com/office/powerpoint/2010/main" val="2903793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AFEAB1-26D3-4941-9100-E3A774675940}" type="datetimeFigureOut">
              <a:rPr lang="en-US" smtClean="0"/>
              <a:t>10/4/2019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302572-D887-4C6D-9A85-E2364EE2668F}" type="slidenum">
              <a:rPr lang="en-US" smtClean="0"/>
              <a:t>‹#›</a:t>
            </a:fld>
            <a:endParaRPr lang="en-US"/>
          </a:p>
        </p:txBody>
      </p:sp>
    </p:spTree>
    <p:extLst>
      <p:ext uri="{BB962C8B-B14F-4D97-AF65-F5344CB8AC3E}">
        <p14:creationId xmlns:p14="http://schemas.microsoft.com/office/powerpoint/2010/main" val="374376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AFEAB1-26D3-4941-9100-E3A774675940}" type="datetimeFigureOut">
              <a:rPr lang="en-US" smtClean="0"/>
              <a:t>10/4/2019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02572-D887-4C6D-9A85-E2364EE2668F}" type="slidenum">
              <a:rPr lang="en-US" smtClean="0"/>
              <a:t>‹#›</a:t>
            </a:fld>
            <a:endParaRPr lang="en-US"/>
          </a:p>
        </p:txBody>
      </p:sp>
    </p:spTree>
    <p:extLst>
      <p:ext uri="{BB962C8B-B14F-4D97-AF65-F5344CB8AC3E}">
        <p14:creationId xmlns:p14="http://schemas.microsoft.com/office/powerpoint/2010/main" val="1567351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AFEAB1-26D3-4941-9100-E3A774675940}" type="datetimeFigureOut">
              <a:rPr lang="en-US" smtClean="0"/>
              <a:t>10/4/2019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02572-D887-4C6D-9A85-E2364EE2668F}" type="slidenum">
              <a:rPr lang="en-US" smtClean="0"/>
              <a:t>‹#›</a:t>
            </a:fld>
            <a:endParaRPr lang="en-US"/>
          </a:p>
        </p:txBody>
      </p:sp>
    </p:spTree>
    <p:extLst>
      <p:ext uri="{BB962C8B-B14F-4D97-AF65-F5344CB8AC3E}">
        <p14:creationId xmlns:p14="http://schemas.microsoft.com/office/powerpoint/2010/main" val="1329397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FEAB1-26D3-4941-9100-E3A774675940}" type="datetimeFigureOut">
              <a:rPr lang="en-US" smtClean="0"/>
              <a:t>10/4/2019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2572-D887-4C6D-9A85-E2364EE2668F}" type="slidenum">
              <a:rPr lang="en-US" smtClean="0"/>
              <a:t>‹#›</a:t>
            </a:fld>
            <a:endParaRPr lang="en-US"/>
          </a:p>
        </p:txBody>
      </p:sp>
    </p:spTree>
    <p:extLst>
      <p:ext uri="{BB962C8B-B14F-4D97-AF65-F5344CB8AC3E}">
        <p14:creationId xmlns:p14="http://schemas.microsoft.com/office/powerpoint/2010/main" val="3635911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hyperlink" Target="http://creativecommons.org/licenses/by-nc/4.0/"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Feedforward_neural_network" TargetMode="External"/><Relationship Id="rId2" Type="http://schemas.openxmlformats.org/officeDocument/2006/relationships/hyperlink" Target="https://docs.roguewave.com/imsl/c/6.0/stat/default.htm?turl=multilayerfeedforwardneuralnetworks.htm" TargetMode="External"/><Relationship Id="rId1" Type="http://schemas.openxmlformats.org/officeDocument/2006/relationships/slideLayout" Target="../slideLayouts/slideLayout2.xml"/><Relationship Id="rId5" Type="http://schemas.openxmlformats.org/officeDocument/2006/relationships/hyperlink" Target="https://brilliant.org/wiki/backpropagation/" TargetMode="External"/><Relationship Id="rId4" Type="http://schemas.openxmlformats.org/officeDocument/2006/relationships/hyperlink" Target="https://en.wikipedia.org/wiki/Backpropag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6824" y="1389583"/>
            <a:ext cx="8915399" cy="1049061"/>
          </a:xfrm>
        </p:spPr>
        <p:txBody>
          <a:bodyPr/>
          <a:lstStyle/>
          <a:p>
            <a:pPr algn="ctr"/>
            <a:r>
              <a:rPr lang="en-US" dirty="0" smtClean="0"/>
              <a:t>Machine Learning</a:t>
            </a:r>
            <a:endParaRPr lang="en-US" dirty="0"/>
          </a:p>
        </p:txBody>
      </p:sp>
      <p:sp>
        <p:nvSpPr>
          <p:cNvPr id="3" name="Subtitle 2"/>
          <p:cNvSpPr>
            <a:spLocks noGrp="1"/>
          </p:cNvSpPr>
          <p:nvPr>
            <p:ph type="subTitle" idx="1"/>
          </p:nvPr>
        </p:nvSpPr>
        <p:spPr>
          <a:xfrm>
            <a:off x="1792521" y="5562258"/>
            <a:ext cx="9144000" cy="803564"/>
          </a:xfrm>
        </p:spPr>
        <p:txBody>
          <a:bodyPr/>
          <a:lstStyle/>
          <a:p>
            <a:pPr algn="ctr"/>
            <a:r>
              <a:rPr lang="en-US" b="1" dirty="0" smtClean="0"/>
              <a:t>Lecture Slides by Kumar </a:t>
            </a:r>
            <a:r>
              <a:rPr lang="en-US" b="1" dirty="0" err="1" smtClean="0"/>
              <a:t>Anurupam</a:t>
            </a:r>
            <a:endParaRPr lang="en-US" b="1" dirty="0"/>
          </a:p>
        </p:txBody>
      </p:sp>
      <p:sp>
        <p:nvSpPr>
          <p:cNvPr id="4" name="TextBox 3"/>
          <p:cNvSpPr txBox="1"/>
          <p:nvPr/>
        </p:nvSpPr>
        <p:spPr>
          <a:xfrm>
            <a:off x="4799870" y="4861341"/>
            <a:ext cx="3129303" cy="369332"/>
          </a:xfrm>
          <a:prstGeom prst="rect">
            <a:avLst/>
          </a:prstGeom>
          <a:noFill/>
        </p:spPr>
        <p:txBody>
          <a:bodyPr wrap="square" rtlCol="0">
            <a:spAutoFit/>
          </a:bodyPr>
          <a:lstStyle/>
          <a:p>
            <a:pPr algn="ctr"/>
            <a:r>
              <a:rPr lang="en-US" dirty="0" smtClean="0"/>
              <a:t>CS 3104 Fall 2019</a:t>
            </a:r>
            <a:endParaRPr lang="en-US" dirty="0"/>
          </a:p>
        </p:txBody>
      </p:sp>
      <p:sp>
        <p:nvSpPr>
          <p:cNvPr id="5" name="Title 1"/>
          <p:cNvSpPr txBox="1">
            <a:spLocks/>
          </p:cNvSpPr>
          <p:nvPr/>
        </p:nvSpPr>
        <p:spPr>
          <a:xfrm>
            <a:off x="1906820" y="3121957"/>
            <a:ext cx="8915399" cy="1049061"/>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smtClean="0"/>
              <a:t>Artificial Neural Networks – MLP Memoization, Backpropagation</a:t>
            </a:r>
            <a:endParaRPr lang="en-US" sz="3600" dirty="0"/>
          </a:p>
        </p:txBody>
      </p:sp>
      <p:sp>
        <p:nvSpPr>
          <p:cNvPr id="8" name="AutoShape 2" descr="Creative Commons License">
            <a:hlinkClick r:id="rId2"/>
          </p:cNvPr>
          <p:cNvSpPr>
            <a:spLocks noChangeAspect="1" noChangeArrowheads="1"/>
          </p:cNvSpPr>
          <p:nvPr/>
        </p:nvSpPr>
        <p:spPr bwMode="auto">
          <a:xfrm>
            <a:off x="538397" y="376152"/>
            <a:ext cx="283453"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3"/>
          <p:cNvSpPr>
            <a:spLocks noChangeArrowheads="1"/>
          </p:cNvSpPr>
          <p:nvPr/>
        </p:nvSpPr>
        <p:spPr bwMode="auto">
          <a:xfrm>
            <a:off x="1253175" y="56052"/>
            <a:ext cx="102226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rPr>
              <a:t>Machine Learning Introduction to Machine Learning</a:t>
            </a:r>
            <a:r>
              <a:rPr kumimoji="0" lang="en-US" altLang="en-US" sz="1200" b="0" i="0" u="none" strike="noStrike" cap="none" normalizeH="0" dirty="0" smtClean="0">
                <a:ln>
                  <a:noFill/>
                </a:ln>
                <a:solidFill>
                  <a:schemeClr val="tx1"/>
                </a:solidFill>
                <a:effectLst/>
                <a:latin typeface="Arial" panose="020B0604020202020204" pitchFamily="34" charset="0"/>
              </a:rPr>
              <a:t> </a:t>
            </a:r>
            <a:r>
              <a:rPr kumimoji="0" lang="en-US" altLang="en-US" sz="1200" b="0" i="0" u="none" strike="noStrike" cap="none" normalizeH="0" baseline="0" dirty="0" smtClean="0">
                <a:ln>
                  <a:noFill/>
                </a:ln>
                <a:solidFill>
                  <a:schemeClr val="tx1"/>
                </a:solidFill>
                <a:effectLst/>
                <a:latin typeface="Arial" panose="020B0604020202020204" pitchFamily="34" charset="0"/>
              </a:rPr>
              <a:t>by Kumar </a:t>
            </a:r>
            <a:r>
              <a:rPr kumimoji="0" lang="en-US" altLang="en-US" sz="1200" b="0" i="0" u="none" strike="noStrike" cap="none" normalizeH="0" baseline="0" dirty="0" err="1" smtClean="0">
                <a:ln>
                  <a:noFill/>
                </a:ln>
                <a:solidFill>
                  <a:schemeClr val="tx1"/>
                </a:solidFill>
                <a:effectLst/>
                <a:latin typeface="Arial" panose="020B0604020202020204" pitchFamily="34" charset="0"/>
              </a:rPr>
              <a:t>Anurupam</a:t>
            </a:r>
            <a:r>
              <a:rPr kumimoji="0" lang="en-US" altLang="en-US" sz="1200" b="0" i="0" u="none" strike="noStrike" cap="none" normalizeH="0" baseline="0" dirty="0" smtClean="0">
                <a:ln>
                  <a:noFill/>
                </a:ln>
                <a:solidFill>
                  <a:schemeClr val="tx1"/>
                </a:solidFill>
                <a:effectLst/>
                <a:latin typeface="Arial" panose="020B0604020202020204" pitchFamily="34" charset="0"/>
              </a:rPr>
              <a:t> is licensed under a </a:t>
            </a:r>
            <a:r>
              <a:rPr kumimoji="0" lang="en-US" altLang="en-US" sz="1200" b="0" i="0" u="none" strike="noStrike" cap="none" normalizeH="0" baseline="0" dirty="0" smtClean="0">
                <a:ln>
                  <a:noFill/>
                </a:ln>
                <a:solidFill>
                  <a:schemeClr val="tx1"/>
                </a:solidFill>
                <a:effectLst/>
                <a:latin typeface="Arial" panose="020B0604020202020204" pitchFamily="34" charset="0"/>
                <a:hlinkClick r:id="rId2"/>
              </a:rPr>
              <a:t>Creative Commons Attribution-4.0 International License</a:t>
            </a:r>
            <a:r>
              <a:rPr kumimoji="0" lang="en-US" altLang="en-US" sz="1200" b="0" i="0" u="none" strike="noStrike" cap="none" normalizeH="0" baseline="0" dirty="0" smtClean="0">
                <a:ln>
                  <a:noFill/>
                </a:ln>
                <a:solidFill>
                  <a:schemeClr val="tx1"/>
                </a:solidFill>
                <a:effectLst/>
                <a:latin typeface="Arial" panose="020B0604020202020204" pitchFamily="34" charset="0"/>
              </a:rPr>
              <a:t>. </a:t>
            </a:r>
          </a:p>
        </p:txBody>
      </p:sp>
      <p:sp>
        <p:nvSpPr>
          <p:cNvPr id="10" name="AutoShape 4" descr="Creative Commons License">
            <a:hlinkClick r:id="rId2"/>
          </p:cNvPr>
          <p:cNvSpPr>
            <a:spLocks noChangeAspect="1" noChangeArrowheads="1"/>
          </p:cNvSpPr>
          <p:nvPr/>
        </p:nvSpPr>
        <p:spPr bwMode="auto">
          <a:xfrm>
            <a:off x="155575" y="-419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4"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4" y="35249"/>
            <a:ext cx="1097501" cy="386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520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smtClean="0"/>
          </a:p>
          <a:p>
            <a:pPr marL="0" indent="0" algn="ctr">
              <a:buNone/>
            </a:pPr>
            <a:r>
              <a:rPr lang="en-US" smtClean="0"/>
              <a:t>Thanks</a:t>
            </a:r>
            <a:endParaRPr lang="en-US"/>
          </a:p>
        </p:txBody>
      </p:sp>
    </p:spTree>
    <p:extLst>
      <p:ext uri="{BB962C8B-B14F-4D97-AF65-F5344CB8AC3E}">
        <p14:creationId xmlns:p14="http://schemas.microsoft.com/office/powerpoint/2010/main" val="2400316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pPr marL="0" indent="0">
              <a:buNone/>
              <a:defRPr/>
            </a:pPr>
            <a:r>
              <a:rPr lang="en-US" altLang="en-US" dirty="0"/>
              <a:t>After completion of today’s session you will be able to:</a:t>
            </a:r>
          </a:p>
          <a:p>
            <a:pPr>
              <a:defRPr/>
            </a:pPr>
            <a:r>
              <a:rPr lang="en-US" dirty="0" smtClean="0"/>
              <a:t>Describe the use of </a:t>
            </a:r>
            <a:r>
              <a:rPr lang="en-US" dirty="0" err="1" smtClean="0"/>
              <a:t>Memoization</a:t>
            </a:r>
            <a:r>
              <a:rPr lang="en-US" dirty="0" smtClean="0"/>
              <a:t>.</a:t>
            </a:r>
          </a:p>
          <a:p>
            <a:pPr>
              <a:defRPr/>
            </a:pPr>
            <a:r>
              <a:rPr lang="en-US" dirty="0" smtClean="0"/>
              <a:t>Illustrate the algorithm of Backpropagation.</a:t>
            </a:r>
            <a:endParaRPr lang="en-US" dirty="0"/>
          </a:p>
        </p:txBody>
      </p:sp>
    </p:spTree>
    <p:extLst>
      <p:ext uri="{BB962C8B-B14F-4D97-AF65-F5344CB8AC3E}">
        <p14:creationId xmlns:p14="http://schemas.microsoft.com/office/powerpoint/2010/main" val="879044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Memoization</a:t>
            </a:r>
            <a:endParaRPr lang="en-US" dirty="0"/>
          </a:p>
        </p:txBody>
      </p:sp>
      <p:sp>
        <p:nvSpPr>
          <p:cNvPr id="3" name="Content Placeholder 2"/>
          <p:cNvSpPr>
            <a:spLocks noGrp="1"/>
          </p:cNvSpPr>
          <p:nvPr>
            <p:ph idx="1"/>
          </p:nvPr>
        </p:nvSpPr>
        <p:spPr/>
        <p:txBody>
          <a:bodyPr/>
          <a:lstStyle/>
          <a:p>
            <a:pPr algn="just"/>
            <a:r>
              <a:rPr lang="en-US" dirty="0"/>
              <a:t>In computing, </a:t>
            </a:r>
            <a:r>
              <a:rPr lang="en-US" b="1" dirty="0"/>
              <a:t>memoization</a:t>
            </a:r>
            <a:r>
              <a:rPr lang="en-US" dirty="0"/>
              <a:t> </a:t>
            </a:r>
            <a:r>
              <a:rPr lang="en-US" dirty="0" smtClean="0"/>
              <a:t>is </a:t>
            </a:r>
            <a:r>
              <a:rPr lang="en-US" dirty="0"/>
              <a:t>an optimization technique used primarily to speed up computer programs by storing the results of expensive function calls and returning the cached result when the same inputs occur again</a:t>
            </a:r>
            <a:endParaRPr lang="en-US" dirty="0" smtClean="0"/>
          </a:p>
          <a:p>
            <a:pPr algn="just"/>
            <a:r>
              <a:rPr lang="en-US" dirty="0" smtClean="0"/>
              <a:t>It follows the idea of:</a:t>
            </a:r>
          </a:p>
          <a:p>
            <a:pPr lvl="1" algn="just"/>
            <a:r>
              <a:rPr lang="en-US" dirty="0" smtClean="0"/>
              <a:t>Compute once</a:t>
            </a:r>
          </a:p>
          <a:p>
            <a:pPr lvl="1" algn="just"/>
            <a:r>
              <a:rPr lang="en-US" dirty="0" smtClean="0"/>
              <a:t>Store the results</a:t>
            </a:r>
          </a:p>
          <a:p>
            <a:pPr lvl="1" algn="just"/>
            <a:r>
              <a:rPr lang="en-US" dirty="0" smtClean="0"/>
              <a:t>Reuse the stored results</a:t>
            </a:r>
            <a:endParaRPr lang="en-US" dirty="0"/>
          </a:p>
          <a:p>
            <a:pPr algn="just"/>
            <a:r>
              <a:rPr lang="en-US" dirty="0" smtClean="0"/>
              <a:t>It can be used in the backpropagation algorithm to </a:t>
            </a:r>
            <a:r>
              <a:rPr lang="en-US" dirty="0" smtClean="0">
                <a:solidFill>
                  <a:srgbClr val="0070C0"/>
                </a:solidFill>
              </a:rPr>
              <a:t>speed up the process</a:t>
            </a:r>
            <a:r>
              <a:rPr lang="en-US" dirty="0" smtClean="0"/>
              <a:t> by taking </a:t>
            </a:r>
            <a:r>
              <a:rPr lang="en-US" dirty="0" smtClean="0">
                <a:solidFill>
                  <a:schemeClr val="accent2">
                    <a:lumMod val="75000"/>
                  </a:schemeClr>
                </a:solidFill>
              </a:rPr>
              <a:t>slightly more memory</a:t>
            </a:r>
            <a:r>
              <a:rPr lang="en-US" dirty="0" smtClean="0"/>
              <a:t>.</a:t>
            </a:r>
          </a:p>
        </p:txBody>
      </p:sp>
    </p:spTree>
    <p:extLst>
      <p:ext uri="{BB962C8B-B14F-4D97-AF65-F5344CB8AC3E}">
        <p14:creationId xmlns:p14="http://schemas.microsoft.com/office/powerpoint/2010/main" val="1996216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Feedforward Neural Network</a:t>
            </a:r>
            <a:endParaRPr lang="en-US" dirty="0"/>
          </a:p>
        </p:txBody>
      </p:sp>
      <p:sp>
        <p:nvSpPr>
          <p:cNvPr id="3" name="Content Placeholder 2"/>
          <p:cNvSpPr>
            <a:spLocks noGrp="1"/>
          </p:cNvSpPr>
          <p:nvPr>
            <p:ph idx="1"/>
          </p:nvPr>
        </p:nvSpPr>
        <p:spPr/>
        <p:txBody>
          <a:bodyPr>
            <a:normAutofit/>
          </a:bodyPr>
          <a:lstStyle/>
          <a:p>
            <a:pPr algn="just"/>
            <a:r>
              <a:rPr lang="en-US" dirty="0"/>
              <a:t>The feedforward neural network was the first and simplest type of artificial neural network devised.</a:t>
            </a:r>
            <a:endParaRPr lang="en-US" dirty="0" smtClean="0"/>
          </a:p>
          <a:p>
            <a:pPr algn="just"/>
            <a:r>
              <a:rPr lang="en-US" dirty="0" smtClean="0"/>
              <a:t>A </a:t>
            </a:r>
            <a:r>
              <a:rPr lang="en-US" dirty="0"/>
              <a:t>multilayer feedforward neural network is an interconnection of perceptrons in which data and calculations flow in a single </a:t>
            </a:r>
            <a:r>
              <a:rPr lang="en-US" dirty="0" smtClean="0"/>
              <a:t>direction which is forward, </a:t>
            </a:r>
            <a:r>
              <a:rPr lang="en-US" dirty="0"/>
              <a:t>from the input nodes, through the hidden nodes (if any) and to the output nodes. </a:t>
            </a:r>
            <a:endParaRPr lang="en-US" dirty="0" smtClean="0"/>
          </a:p>
          <a:p>
            <a:pPr algn="just"/>
            <a:r>
              <a:rPr lang="en-US" dirty="0" smtClean="0"/>
              <a:t>A </a:t>
            </a:r>
            <a:r>
              <a:rPr lang="en-US" b="1" dirty="0"/>
              <a:t>feedforward neural network</a:t>
            </a:r>
            <a:r>
              <a:rPr lang="en-US" dirty="0"/>
              <a:t> is an artificial neural network wherein connections between the nodes do </a:t>
            </a:r>
            <a:r>
              <a:rPr lang="en-US" i="1" dirty="0"/>
              <a:t>not</a:t>
            </a:r>
            <a:r>
              <a:rPr lang="en-US" dirty="0"/>
              <a:t> form a </a:t>
            </a:r>
            <a:r>
              <a:rPr lang="en-US" dirty="0" smtClean="0"/>
              <a:t>cycle.</a:t>
            </a:r>
          </a:p>
          <a:p>
            <a:pPr marL="0" indent="0" algn="just">
              <a:buNone/>
            </a:pPr>
            <a:r>
              <a:rPr lang="en-US" dirty="0" smtClean="0"/>
              <a:t> </a:t>
            </a:r>
            <a:endParaRPr lang="en-US" dirty="0"/>
          </a:p>
        </p:txBody>
      </p:sp>
    </p:spTree>
    <p:extLst>
      <p:ext uri="{BB962C8B-B14F-4D97-AF65-F5344CB8AC3E}">
        <p14:creationId xmlns:p14="http://schemas.microsoft.com/office/powerpoint/2010/main" val="2550253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Backpropagation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smtClean="0"/>
              <a:t>Backpropagation, </a:t>
            </a:r>
            <a:r>
              <a:rPr lang="en-US" dirty="0"/>
              <a:t>short for "backward propagation of errors,"</a:t>
            </a:r>
            <a:r>
              <a:rPr lang="en-US" dirty="0" smtClean="0"/>
              <a:t> </a:t>
            </a:r>
            <a:r>
              <a:rPr lang="en-US" dirty="0"/>
              <a:t>algorithms are a family of methods used to efficiently train artificial neural networks (ANNs) following a gradient-based optimization algorithm </a:t>
            </a:r>
            <a:r>
              <a:rPr lang="en-US"/>
              <a:t>that </a:t>
            </a:r>
            <a:r>
              <a:rPr lang="en-US" smtClean="0"/>
              <a:t>uses</a:t>
            </a:r>
            <a:r>
              <a:rPr lang="en-US" smtClean="0"/>
              <a:t> </a:t>
            </a:r>
            <a:r>
              <a:rPr lang="en-US" dirty="0"/>
              <a:t>the chain </a:t>
            </a:r>
            <a:r>
              <a:rPr lang="en-US" dirty="0" smtClean="0"/>
              <a:t>rule and memoization. </a:t>
            </a:r>
          </a:p>
          <a:p>
            <a:pPr algn="just"/>
            <a:r>
              <a:rPr lang="en-US" dirty="0" smtClean="0"/>
              <a:t>It is a supervised learning algorithm.</a:t>
            </a:r>
          </a:p>
          <a:p>
            <a:pPr algn="just"/>
            <a:r>
              <a:rPr lang="en-US" dirty="0" smtClean="0"/>
              <a:t>The </a:t>
            </a:r>
            <a:r>
              <a:rPr lang="en-US" dirty="0"/>
              <a:t>main feature of backpropagation is its iterative, recursive and efficient method for calculating the weights updates to improve the network until it is able to perform the task for which it is being </a:t>
            </a:r>
            <a:r>
              <a:rPr lang="en-US" dirty="0" smtClean="0"/>
              <a:t>trained.</a:t>
            </a:r>
          </a:p>
          <a:p>
            <a:pPr algn="just"/>
            <a:r>
              <a:rPr lang="en-US" dirty="0" smtClean="0"/>
              <a:t>Given </a:t>
            </a:r>
            <a:r>
              <a:rPr lang="en-US" dirty="0"/>
              <a:t>an artificial neural network and an error function, the method calculates the gradient of the error function with respect to the neural network's weights. </a:t>
            </a:r>
            <a:endParaRPr lang="en-US" dirty="0" smtClean="0"/>
          </a:p>
          <a:p>
            <a:pPr algn="just"/>
            <a:r>
              <a:rPr lang="en-US" dirty="0" smtClean="0"/>
              <a:t>It </a:t>
            </a:r>
            <a:r>
              <a:rPr lang="en-US" dirty="0"/>
              <a:t>is a generalization of the delta rule for perceptrons to multilayer feedforward neural networks.</a:t>
            </a:r>
          </a:p>
        </p:txBody>
      </p:sp>
    </p:spTree>
    <p:extLst>
      <p:ext uri="{BB962C8B-B14F-4D97-AF65-F5344CB8AC3E}">
        <p14:creationId xmlns:p14="http://schemas.microsoft.com/office/powerpoint/2010/main" val="1812139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Backpropagation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824557"/>
              </a:xfrm>
            </p:spPr>
            <p:txBody>
              <a:bodyPr>
                <a:normAutofit fontScale="92500" lnSpcReduction="10000"/>
              </a:bodyPr>
              <a:lstStyle/>
              <a:p>
                <a:pPr marL="0" indent="0">
                  <a:buNone/>
                </a:pPr>
                <a:r>
                  <a:rPr lang="en-US" dirty="0" smtClean="0"/>
                  <a:t>For the given set of points D={</a:t>
                </a:r>
                <a:r>
                  <a:rPr lang="en-US" dirty="0" err="1" smtClean="0"/>
                  <a:t>x</a:t>
                </a:r>
                <a:r>
                  <a:rPr lang="en-US" baseline="-25000" dirty="0" err="1" smtClean="0"/>
                  <a:t>i</a:t>
                </a:r>
                <a:r>
                  <a:rPr lang="en-US" dirty="0" err="1" smtClean="0"/>
                  <a:t>,y</a:t>
                </a:r>
                <a:r>
                  <a:rPr lang="en-US" baseline="-25000" dirty="0" err="1" smtClean="0"/>
                  <a:t>i</a:t>
                </a:r>
                <a:r>
                  <a:rPr lang="en-US" dirty="0" smtClean="0"/>
                  <a:t>}</a:t>
                </a:r>
              </a:p>
              <a:p>
                <a:pPr marL="0" indent="0">
                  <a:buNone/>
                </a:pPr>
                <a:r>
                  <a:rPr lang="en-US" dirty="0" smtClean="0"/>
                  <a:t>Step 1: Initialize </a:t>
                </a:r>
                <a:r>
                  <a:rPr lang="en-US" dirty="0" err="1" smtClean="0"/>
                  <a:t>w</a:t>
                </a:r>
                <a:r>
                  <a:rPr lang="en-US" baseline="30000" dirty="0" err="1" smtClean="0"/>
                  <a:t>k</a:t>
                </a:r>
                <a:r>
                  <a:rPr lang="en-US" baseline="-25000" dirty="0" err="1" smtClean="0"/>
                  <a:t>ij</a:t>
                </a:r>
                <a:endParaRPr lang="en-US" baseline="-25000" dirty="0" smtClean="0"/>
              </a:p>
              <a:p>
                <a:pPr marL="0" indent="0">
                  <a:buNone/>
                </a:pPr>
                <a:r>
                  <a:rPr lang="en-US" dirty="0" smtClean="0"/>
                  <a:t>Step 2: For each x</a:t>
                </a:r>
                <a:r>
                  <a:rPr lang="en-US" baseline="-25000" dirty="0" smtClean="0"/>
                  <a:t>i</a:t>
                </a:r>
                <a:r>
                  <a:rPr lang="en-US" dirty="0" smtClean="0"/>
                  <a:t> in D</a:t>
                </a:r>
              </a:p>
              <a:p>
                <a:pPr marL="0" indent="0">
                  <a:buNone/>
                </a:pPr>
                <a:r>
                  <a:rPr lang="en-US" dirty="0"/>
                  <a:t>	</a:t>
                </a:r>
                <a:r>
                  <a:rPr lang="en-US" dirty="0" smtClean="0"/>
                  <a:t>a. Pass x</a:t>
                </a:r>
                <a:r>
                  <a:rPr lang="en-US" baseline="-25000" dirty="0" smtClean="0"/>
                  <a:t>i</a:t>
                </a:r>
                <a:r>
                  <a:rPr lang="en-US" dirty="0" smtClean="0"/>
                  <a:t> forward through the network – </a:t>
                </a:r>
                <a:endParaRPr lang="en-US" dirty="0" smtClean="0">
                  <a:solidFill>
                    <a:srgbClr val="0070C0"/>
                  </a:solidFill>
                </a:endParaRPr>
              </a:p>
              <a:p>
                <a:pPr marL="0" indent="0">
                  <a:buNone/>
                </a:pPr>
                <a:r>
                  <a:rPr lang="en-US" dirty="0"/>
                  <a:t>	</a:t>
                </a:r>
                <a:r>
                  <a:rPr lang="en-US" dirty="0" smtClean="0"/>
                  <a:t>b. Compute L(</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r>
                          <a:rPr lang="en-US" b="0" i="1" baseline="-25000" smtClean="0">
                            <a:latin typeface="Cambria Math" panose="02040503050406030204" pitchFamily="18" charset="0"/>
                          </a:rPr>
                          <m:t>𝑖</m:t>
                        </m:r>
                      </m:e>
                    </m:acc>
                  </m:oMath>
                </a14:m>
                <a:r>
                  <a:rPr lang="en-US" dirty="0" smtClean="0"/>
                  <a:t>,y</a:t>
                </a:r>
                <a:r>
                  <a:rPr lang="en-US" baseline="-25000" dirty="0" smtClean="0"/>
                  <a:t>i</a:t>
                </a:r>
                <a:r>
                  <a:rPr lang="en-US" dirty="0" smtClean="0"/>
                  <a:t>)</a:t>
                </a:r>
              </a:p>
              <a:p>
                <a:pPr marL="0" indent="0">
                  <a:buNone/>
                </a:pPr>
                <a:r>
                  <a:rPr lang="en-US" dirty="0"/>
                  <a:t>	</a:t>
                </a:r>
                <a:r>
                  <a:rPr lang="en-US" dirty="0" smtClean="0"/>
                  <a:t>c. Compute all the derivatives –  								        </a:t>
                </a:r>
                <a:endParaRPr lang="en-US" dirty="0" smtClean="0">
                  <a:solidFill>
                    <a:srgbClr val="0070C0"/>
                  </a:solidFill>
                </a:endParaRPr>
              </a:p>
              <a:p>
                <a:pPr marL="0" indent="0">
                  <a:buNone/>
                </a:pPr>
                <a:r>
                  <a:rPr lang="en-US" dirty="0" smtClean="0"/>
                  <a:t>	d. Update weights from the end of the network to the start - 										</a:t>
                </a:r>
                <a:endParaRPr lang="en-US" dirty="0" smtClean="0">
                  <a:solidFill>
                    <a:srgbClr val="0070C0"/>
                  </a:solidFill>
                </a:endParaRPr>
              </a:p>
              <a:p>
                <a:pPr marL="0" indent="0">
                  <a:buNone/>
                </a:pPr>
                <a:r>
                  <a:rPr lang="en-US" dirty="0" smtClean="0"/>
                  <a:t>Step 3: Repeat Step 2 till convergence.</a:t>
                </a:r>
              </a:p>
              <a:p>
                <a:pPr marL="0" indent="0">
                  <a:buNone/>
                </a:pPr>
                <a:r>
                  <a:rPr lang="en-US" dirty="0"/>
                  <a:t>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824557"/>
              </a:xfrm>
              <a:blipFill>
                <a:blip r:embed="rId2"/>
                <a:stretch>
                  <a:fillRect l="-1043" t="-2525"/>
                </a:stretch>
              </a:blipFill>
            </p:spPr>
            <p:txBody>
              <a:bodyPr/>
              <a:lstStyle/>
              <a:p>
                <a:r>
                  <a:rPr lang="en-US">
                    <a:noFill/>
                  </a:rPr>
                  <a:t> </a:t>
                </a:r>
              </a:p>
            </p:txBody>
          </p:sp>
        </mc:Fallback>
      </mc:AlternateContent>
      <p:sp>
        <p:nvSpPr>
          <p:cNvPr id="4" name="Left Brace 3"/>
          <p:cNvSpPr/>
          <p:nvPr/>
        </p:nvSpPr>
        <p:spPr>
          <a:xfrm>
            <a:off x="1246909" y="3214255"/>
            <a:ext cx="678873" cy="18703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Content Placeholder 2"/>
          <p:cNvSpPr txBox="1">
            <a:spLocks/>
          </p:cNvSpPr>
          <p:nvPr/>
        </p:nvSpPr>
        <p:spPr>
          <a:xfrm>
            <a:off x="7266708" y="3103419"/>
            <a:ext cx="2639292" cy="5541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smtClean="0">
                <a:solidFill>
                  <a:srgbClr val="0070C0"/>
                </a:solidFill>
              </a:rPr>
              <a:t>Feed forwarding</a:t>
            </a:r>
          </a:p>
          <a:p>
            <a:pPr marL="0" indent="0">
              <a:buFont typeface="Arial" panose="020B0604020202020204" pitchFamily="34" charset="0"/>
              <a:buNone/>
            </a:pPr>
            <a:r>
              <a:rPr lang="en-US" sz="2600" dirty="0"/>
              <a:t>	</a:t>
            </a:r>
          </a:p>
        </p:txBody>
      </p:sp>
      <p:sp>
        <p:nvSpPr>
          <p:cNvPr id="7" name="Content Placeholder 2"/>
          <p:cNvSpPr txBox="1">
            <a:spLocks/>
          </p:cNvSpPr>
          <p:nvPr/>
        </p:nvSpPr>
        <p:spPr>
          <a:xfrm>
            <a:off x="6096000" y="4016232"/>
            <a:ext cx="3387436" cy="13352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Using </a:t>
            </a:r>
            <a:r>
              <a:rPr lang="en-US" sz="2400" dirty="0">
                <a:solidFill>
                  <a:srgbClr val="0070C0"/>
                </a:solidFill>
              </a:rPr>
              <a:t>Chain Rule </a:t>
            </a:r>
            <a:r>
              <a:rPr lang="en-US" sz="2400" dirty="0"/>
              <a:t>and 	</a:t>
            </a:r>
            <a:r>
              <a:rPr lang="en-US" sz="2400" dirty="0" smtClean="0"/>
              <a:t>        </a:t>
            </a:r>
            <a:r>
              <a:rPr lang="en-US" sz="2400" dirty="0" err="1">
                <a:solidFill>
                  <a:srgbClr val="0070C0"/>
                </a:solidFill>
              </a:rPr>
              <a:t>Memoization</a:t>
            </a:r>
            <a:endParaRPr lang="en-US" sz="2400" dirty="0">
              <a:solidFill>
                <a:srgbClr val="0070C0"/>
              </a:solidFill>
            </a:endParaRPr>
          </a:p>
        </p:txBody>
      </p:sp>
      <p:sp>
        <p:nvSpPr>
          <p:cNvPr id="8" name="Content Placeholder 2"/>
          <p:cNvSpPr txBox="1">
            <a:spLocks/>
          </p:cNvSpPr>
          <p:nvPr/>
        </p:nvSpPr>
        <p:spPr>
          <a:xfrm>
            <a:off x="8163790" y="5209310"/>
            <a:ext cx="2639292" cy="5541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smtClean="0">
                <a:solidFill>
                  <a:srgbClr val="0070C0"/>
                </a:solidFill>
              </a:rPr>
              <a:t>Backpropagation</a:t>
            </a:r>
          </a:p>
          <a:p>
            <a:pPr marL="0" indent="0">
              <a:buFont typeface="Arial" panose="020B0604020202020204" pitchFamily="34" charset="0"/>
              <a:buNone/>
            </a:pPr>
            <a:r>
              <a:rPr lang="en-US" sz="2600" dirty="0"/>
              <a:t>	</a:t>
            </a:r>
          </a:p>
        </p:txBody>
      </p:sp>
      <p:sp>
        <p:nvSpPr>
          <p:cNvPr id="9" name="Content Placeholder 2"/>
          <p:cNvSpPr txBox="1">
            <a:spLocks/>
          </p:cNvSpPr>
          <p:nvPr/>
        </p:nvSpPr>
        <p:spPr>
          <a:xfrm>
            <a:off x="135081" y="3872345"/>
            <a:ext cx="1111828" cy="5541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smtClean="0">
                <a:solidFill>
                  <a:srgbClr val="FF0000"/>
                </a:solidFill>
              </a:rPr>
              <a:t>Epoch</a:t>
            </a:r>
            <a:endParaRPr lang="en-US" sz="2600" dirty="0">
              <a:solidFill>
                <a:srgbClr val="FF0000"/>
              </a:solidFill>
            </a:endParaRPr>
          </a:p>
        </p:txBody>
      </p:sp>
      <p:sp>
        <p:nvSpPr>
          <p:cNvPr id="10" name="Content Placeholder 2"/>
          <p:cNvSpPr txBox="1">
            <a:spLocks/>
          </p:cNvSpPr>
          <p:nvPr/>
        </p:nvSpPr>
        <p:spPr>
          <a:xfrm>
            <a:off x="1818407" y="6096000"/>
            <a:ext cx="3446319" cy="5541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That is, </a:t>
            </a:r>
            <a:r>
              <a:rPr lang="en-US" sz="2400" dirty="0">
                <a:solidFill>
                  <a:srgbClr val="0070C0"/>
                </a:solidFill>
              </a:rPr>
              <a:t>(</a:t>
            </a:r>
            <a:r>
              <a:rPr lang="en-US" sz="2400" dirty="0" err="1">
                <a:solidFill>
                  <a:srgbClr val="0070C0"/>
                </a:solidFill>
              </a:rPr>
              <a:t>w</a:t>
            </a:r>
            <a:r>
              <a:rPr lang="en-US" sz="2400" baseline="30000" dirty="0" err="1">
                <a:solidFill>
                  <a:srgbClr val="0070C0"/>
                </a:solidFill>
              </a:rPr>
              <a:t>k</a:t>
            </a:r>
            <a:r>
              <a:rPr lang="en-US" sz="2400" baseline="-25000" dirty="0" err="1">
                <a:solidFill>
                  <a:srgbClr val="0070C0"/>
                </a:solidFill>
              </a:rPr>
              <a:t>ij</a:t>
            </a:r>
            <a:r>
              <a:rPr lang="en-US" sz="2400" dirty="0">
                <a:solidFill>
                  <a:srgbClr val="0070C0"/>
                </a:solidFill>
              </a:rPr>
              <a:t>)</a:t>
            </a:r>
            <a:r>
              <a:rPr lang="en-US" sz="2400" baseline="-25000" dirty="0">
                <a:solidFill>
                  <a:srgbClr val="0070C0"/>
                </a:solidFill>
              </a:rPr>
              <a:t>new</a:t>
            </a:r>
            <a:r>
              <a:rPr lang="en-US" sz="2400" dirty="0">
                <a:solidFill>
                  <a:srgbClr val="0070C0"/>
                </a:solidFill>
              </a:rPr>
              <a:t> ≈  (</a:t>
            </a:r>
            <a:r>
              <a:rPr lang="en-US" sz="2400" dirty="0" err="1">
                <a:solidFill>
                  <a:srgbClr val="0070C0"/>
                </a:solidFill>
              </a:rPr>
              <a:t>w</a:t>
            </a:r>
            <a:r>
              <a:rPr lang="en-US" sz="2400" baseline="30000" dirty="0" err="1">
                <a:solidFill>
                  <a:srgbClr val="0070C0"/>
                </a:solidFill>
              </a:rPr>
              <a:t>k</a:t>
            </a:r>
            <a:r>
              <a:rPr lang="en-US" sz="2400" baseline="-25000" dirty="0" err="1">
                <a:solidFill>
                  <a:srgbClr val="0070C0"/>
                </a:solidFill>
              </a:rPr>
              <a:t>ij</a:t>
            </a:r>
            <a:r>
              <a:rPr lang="en-US" sz="2400" dirty="0">
                <a:solidFill>
                  <a:srgbClr val="0070C0"/>
                </a:solidFill>
              </a:rPr>
              <a:t>)</a:t>
            </a:r>
            <a:r>
              <a:rPr lang="en-US" sz="2400" baseline="-25000" dirty="0">
                <a:solidFill>
                  <a:srgbClr val="0070C0"/>
                </a:solidFill>
              </a:rPr>
              <a:t>old</a:t>
            </a:r>
            <a:endParaRPr lang="en-US" sz="2600" dirty="0">
              <a:solidFill>
                <a:srgbClr val="0070C0"/>
              </a:solidFill>
            </a:endParaRPr>
          </a:p>
        </p:txBody>
      </p:sp>
    </p:spTree>
    <p:extLst>
      <p:ext uri="{BB962C8B-B14F-4D97-AF65-F5344CB8AC3E}">
        <p14:creationId xmlns:p14="http://schemas.microsoft.com/office/powerpoint/2010/main" val="354501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down)">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down)">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down)">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wipe(down)">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wipe(down)">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wipe(down)">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wipe(down)">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grpId="0" nodeType="click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randombar(horizontal)">
                                      <p:cBhvr>
                                        <p:cTn id="64" dur="500"/>
                                        <p:tgtEl>
                                          <p:spTgt spid="8"/>
                                        </p:tgtEl>
                                      </p:cBhvr>
                                    </p:animEffect>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circle(in)">
                                      <p:cBhvr>
                                        <p:cTn id="69" dur="2000"/>
                                        <p:tgtEl>
                                          <p:spTgt spid="10"/>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grpId="0" nodeType="click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barn(inVertical)">
                                      <p:cBhvr>
                                        <p:cTn id="74" dur="500"/>
                                        <p:tgtEl>
                                          <p:spTgt spid="4"/>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fade">
                                      <p:cBhvr>
                                        <p:cTn id="79" dur="1000"/>
                                        <p:tgtEl>
                                          <p:spTgt spid="9"/>
                                        </p:tgtEl>
                                      </p:cBhvr>
                                    </p:animEffect>
                                    <p:anim calcmode="lin" valueType="num">
                                      <p:cBhvr>
                                        <p:cTn id="80" dur="1000" fill="hold"/>
                                        <p:tgtEl>
                                          <p:spTgt spid="9"/>
                                        </p:tgtEl>
                                        <p:attrNameLst>
                                          <p:attrName>ppt_x</p:attrName>
                                        </p:attrNameLst>
                                      </p:cBhvr>
                                      <p:tavLst>
                                        <p:tav tm="0">
                                          <p:val>
                                            <p:strVal val="#ppt_x"/>
                                          </p:val>
                                        </p:tav>
                                        <p:tav tm="100000">
                                          <p:val>
                                            <p:strVal val="#ppt_x"/>
                                          </p:val>
                                        </p:tav>
                                      </p:tavLst>
                                    </p:anim>
                                    <p:anim calcmode="lin" valueType="num">
                                      <p:cBhvr>
                                        <p:cTn id="8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5" grpId="0"/>
      <p:bldP spid="7" grpId="0"/>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points in Backpropagation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activation function used in backpropagation needs to be differentiable. The differentiation must be easy and fast.</a:t>
                </a:r>
              </a:p>
              <a:p>
                <a:r>
                  <a:rPr lang="en-US" dirty="0" smtClean="0"/>
                  <a:t>A new approach came into application regarding backpropagation.</a:t>
                </a:r>
              </a:p>
              <a:p>
                <a:pPr lvl="1"/>
                <a:r>
                  <a:rPr lang="en-US" dirty="0" smtClean="0"/>
                  <a:t>Instead using a single point(using SGD) as an input to the neural network, send a batch of points(Mini-batch SGD).</a:t>
                </a:r>
              </a:p>
              <a:p>
                <a:pPr lvl="1"/>
                <a:r>
                  <a:rPr lang="en-US" dirty="0" smtClean="0"/>
                  <a:t>While using Mini-batch SGD we input a small set of points (S) to the network.</a:t>
                </a:r>
              </a:p>
              <a:p>
                <a:pPr lvl="2"/>
                <a:r>
                  <a:rPr lang="en-US" dirty="0" smtClean="0"/>
                  <a:t>S = {x</a:t>
                </a:r>
                <a:r>
                  <a:rPr lang="en-US" baseline="-25000" dirty="0" smtClean="0"/>
                  <a:t>1</a:t>
                </a:r>
                <a:r>
                  <a:rPr lang="en-US" dirty="0" smtClean="0"/>
                  <a:t>, x</a:t>
                </a:r>
                <a:r>
                  <a:rPr lang="en-US" baseline="-25000" dirty="0" smtClean="0"/>
                  <a:t>2</a:t>
                </a:r>
                <a:r>
                  <a:rPr lang="en-US" dirty="0" smtClean="0"/>
                  <a:t> ,x</a:t>
                </a:r>
                <a:r>
                  <a:rPr lang="en-US" baseline="-25000" dirty="0" smtClean="0"/>
                  <a:t>3</a:t>
                </a:r>
                <a:r>
                  <a:rPr lang="en-US" dirty="0" smtClean="0"/>
                  <a:t> , …, x</a:t>
                </a:r>
                <a:r>
                  <a:rPr lang="en-US" baseline="-25000" dirty="0" smtClean="0"/>
                  <a:t>i</a:t>
                </a:r>
                <a:r>
                  <a:rPr lang="en-US" dirty="0" smtClean="0"/>
                  <a:t>},, Where,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D</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oMath>
                </a14:m>
                <a:endParaRPr lang="en-US" dirty="0"/>
              </a:p>
              <a:p>
                <a:pPr lvl="1"/>
                <a:r>
                  <a:rPr lang="en-US" dirty="0" smtClean="0"/>
                  <a:t>The number of points are selected on factor like computational power of the machine etc.</a:t>
                </a:r>
              </a:p>
              <a:p>
                <a:pPr lvl="1"/>
                <a:endParaRPr lang="en-US" dirty="0" smtClean="0"/>
              </a:p>
              <a:p>
                <a:pPr lvl="1"/>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92777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Solve the following problem using Backpropagation algorithm</a:t>
            </a:r>
          </a:p>
        </p:txBody>
      </p:sp>
      <p:sp>
        <p:nvSpPr>
          <p:cNvPr id="5" name="Oval 4"/>
          <p:cNvSpPr/>
          <p:nvPr/>
        </p:nvSpPr>
        <p:spPr>
          <a:xfrm>
            <a:off x="7354304" y="3184125"/>
            <a:ext cx="673217" cy="532653"/>
          </a:xfrm>
          <a:prstGeom prst="ellipse">
            <a:avLst/>
          </a:prstGeom>
          <a:ln>
            <a:solidFill>
              <a:schemeClr val="tx1">
                <a:lumMod val="85000"/>
                <a:lumOff val="15000"/>
              </a:schemeClr>
            </a:solidFill>
          </a:ln>
          <a:scene3d>
            <a:camera prst="orthographicFront"/>
            <a:lightRig rig="threePt" dir="t"/>
          </a:scene3d>
          <a:sp3d>
            <a:bevelT prst="angle"/>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solidFill>
                  <a:srgbClr val="FF0000"/>
                </a:solidFill>
              </a:rPr>
              <a:t>f</a:t>
            </a:r>
            <a:r>
              <a:rPr lang="en-US" sz="2000" baseline="-25000" dirty="0">
                <a:solidFill>
                  <a:srgbClr val="FF0000"/>
                </a:solidFill>
              </a:rPr>
              <a:t>2</a:t>
            </a:r>
            <a:r>
              <a:rPr lang="en-US" sz="2000" baseline="-25000" dirty="0" smtClean="0">
                <a:solidFill>
                  <a:srgbClr val="FF0000"/>
                </a:solidFill>
              </a:rPr>
              <a:t>1</a:t>
            </a:r>
            <a:endParaRPr lang="en-US" sz="2000" baseline="-25000" dirty="0">
              <a:solidFill>
                <a:srgbClr val="FF0000"/>
              </a:solidFill>
            </a:endParaRPr>
          </a:p>
        </p:txBody>
      </p:sp>
      <p:sp>
        <p:nvSpPr>
          <p:cNvPr id="6" name="Oval 5"/>
          <p:cNvSpPr/>
          <p:nvPr/>
        </p:nvSpPr>
        <p:spPr>
          <a:xfrm>
            <a:off x="5098472" y="2219799"/>
            <a:ext cx="637309" cy="581891"/>
          </a:xfrm>
          <a:prstGeom prst="ellipse">
            <a:avLst/>
          </a:prstGeom>
          <a:effectLst>
            <a:glow rad="228600">
              <a:schemeClr val="accent5">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solidFill>
                  <a:srgbClr val="FF0000"/>
                </a:solidFill>
              </a:rPr>
              <a:t>f</a:t>
            </a:r>
            <a:r>
              <a:rPr lang="en-US" sz="2000" baseline="-25000" dirty="0" smtClean="0">
                <a:solidFill>
                  <a:srgbClr val="FF0000"/>
                </a:solidFill>
              </a:rPr>
              <a:t>11</a:t>
            </a:r>
            <a:endParaRPr lang="en-US" sz="2000" baseline="-25000" dirty="0">
              <a:solidFill>
                <a:srgbClr val="FF0000"/>
              </a:solidFill>
            </a:endParaRPr>
          </a:p>
        </p:txBody>
      </p:sp>
      <p:sp>
        <p:nvSpPr>
          <p:cNvPr id="9" name="Oval 8"/>
          <p:cNvSpPr/>
          <p:nvPr/>
        </p:nvSpPr>
        <p:spPr>
          <a:xfrm>
            <a:off x="5124543" y="4307533"/>
            <a:ext cx="637309" cy="581891"/>
          </a:xfrm>
          <a:prstGeom prst="ellipse">
            <a:avLst/>
          </a:prstGeom>
          <a:effectLst>
            <a:glow rad="228600">
              <a:schemeClr val="accent5">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solidFill>
                  <a:srgbClr val="FF0000"/>
                </a:solidFill>
              </a:rPr>
              <a:t>f</a:t>
            </a:r>
            <a:r>
              <a:rPr lang="en-US" sz="2000" baseline="-25000" dirty="0" smtClean="0">
                <a:solidFill>
                  <a:srgbClr val="FF0000"/>
                </a:solidFill>
              </a:rPr>
              <a:t>12</a:t>
            </a:r>
            <a:endParaRPr lang="en-US" sz="2000" baseline="-25000" dirty="0">
              <a:solidFill>
                <a:srgbClr val="FF0000"/>
              </a:solidFill>
            </a:endParaRPr>
          </a:p>
        </p:txBody>
      </p:sp>
      <p:sp>
        <p:nvSpPr>
          <p:cNvPr id="10" name="TextBox 9"/>
          <p:cNvSpPr txBox="1"/>
          <p:nvPr/>
        </p:nvSpPr>
        <p:spPr>
          <a:xfrm>
            <a:off x="2715807" y="2227778"/>
            <a:ext cx="595746" cy="523220"/>
          </a:xfrm>
          <a:prstGeom prst="rect">
            <a:avLst/>
          </a:prstGeom>
          <a:noFill/>
        </p:spPr>
        <p:txBody>
          <a:bodyPr wrap="square" rtlCol="0">
            <a:spAutoFit/>
          </a:bodyPr>
          <a:lstStyle/>
          <a:p>
            <a:r>
              <a:rPr lang="en-US" sz="2800" dirty="0" smtClean="0">
                <a:solidFill>
                  <a:schemeClr val="accent4"/>
                </a:solidFill>
              </a:rPr>
              <a:t>X</a:t>
            </a:r>
            <a:r>
              <a:rPr lang="en-US" sz="2800" baseline="-25000" dirty="0" smtClean="0">
                <a:solidFill>
                  <a:schemeClr val="accent4"/>
                </a:solidFill>
              </a:rPr>
              <a:t>i1</a:t>
            </a:r>
            <a:endParaRPr lang="en-US" sz="2800" baseline="-25000" dirty="0">
              <a:solidFill>
                <a:schemeClr val="accent4"/>
              </a:solidFill>
            </a:endParaRPr>
          </a:p>
        </p:txBody>
      </p:sp>
      <p:sp>
        <p:nvSpPr>
          <p:cNvPr id="11" name="TextBox 10"/>
          <p:cNvSpPr txBox="1"/>
          <p:nvPr/>
        </p:nvSpPr>
        <p:spPr>
          <a:xfrm>
            <a:off x="2715807" y="4318920"/>
            <a:ext cx="595746" cy="523220"/>
          </a:xfrm>
          <a:prstGeom prst="rect">
            <a:avLst/>
          </a:prstGeom>
          <a:noFill/>
        </p:spPr>
        <p:txBody>
          <a:bodyPr wrap="square" rtlCol="0">
            <a:spAutoFit/>
          </a:bodyPr>
          <a:lstStyle/>
          <a:p>
            <a:r>
              <a:rPr lang="en-US" sz="2800" dirty="0" smtClean="0">
                <a:solidFill>
                  <a:schemeClr val="accent4"/>
                </a:solidFill>
              </a:rPr>
              <a:t>X</a:t>
            </a:r>
            <a:r>
              <a:rPr lang="en-US" sz="2800" baseline="-25000" dirty="0" smtClean="0">
                <a:solidFill>
                  <a:schemeClr val="accent4"/>
                </a:solidFill>
              </a:rPr>
              <a:t>i2</a:t>
            </a:r>
            <a:endParaRPr lang="en-US" sz="2800" baseline="-25000" dirty="0">
              <a:solidFill>
                <a:schemeClr val="accent4"/>
              </a:solidFill>
            </a:endParaRPr>
          </a:p>
        </p:txBody>
      </p:sp>
      <p:cxnSp>
        <p:nvCxnSpPr>
          <p:cNvPr id="57" name="Straight Arrow Connector 56"/>
          <p:cNvCxnSpPr>
            <a:stCxn id="10" idx="3"/>
            <a:endCxn id="6" idx="2"/>
          </p:cNvCxnSpPr>
          <p:nvPr/>
        </p:nvCxnSpPr>
        <p:spPr>
          <a:xfrm>
            <a:off x="3311553" y="2489388"/>
            <a:ext cx="1786919" cy="21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1" idx="3"/>
            <a:endCxn id="6" idx="2"/>
          </p:cNvCxnSpPr>
          <p:nvPr/>
        </p:nvCxnSpPr>
        <p:spPr>
          <a:xfrm flipV="1">
            <a:off x="3311553" y="2510745"/>
            <a:ext cx="1786919" cy="206978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0" idx="3"/>
            <a:endCxn id="9" idx="2"/>
          </p:cNvCxnSpPr>
          <p:nvPr/>
        </p:nvCxnSpPr>
        <p:spPr>
          <a:xfrm>
            <a:off x="3311553" y="2489388"/>
            <a:ext cx="1812990" cy="2109091"/>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1" idx="3"/>
            <a:endCxn id="9" idx="2"/>
          </p:cNvCxnSpPr>
          <p:nvPr/>
        </p:nvCxnSpPr>
        <p:spPr>
          <a:xfrm>
            <a:off x="3311553" y="4580530"/>
            <a:ext cx="1812990" cy="1794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6" idx="6"/>
            <a:endCxn id="5" idx="2"/>
          </p:cNvCxnSpPr>
          <p:nvPr/>
        </p:nvCxnSpPr>
        <p:spPr>
          <a:xfrm>
            <a:off x="5735781" y="2510745"/>
            <a:ext cx="1618523" cy="9397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p:cNvCxnSpPr>
            <a:stCxn id="9" idx="6"/>
          </p:cNvCxnSpPr>
          <p:nvPr/>
        </p:nvCxnSpPr>
        <p:spPr>
          <a:xfrm flipV="1">
            <a:off x="5761852" y="3479360"/>
            <a:ext cx="1574187" cy="1119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p:cNvCxnSpPr/>
          <p:nvPr/>
        </p:nvCxnSpPr>
        <p:spPr>
          <a:xfrm flipV="1">
            <a:off x="8009878" y="3472574"/>
            <a:ext cx="1121399" cy="2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2501658" y="1601821"/>
            <a:ext cx="1275322" cy="369332"/>
          </a:xfrm>
          <a:prstGeom prst="rect">
            <a:avLst/>
          </a:prstGeom>
          <a:noFill/>
        </p:spPr>
        <p:txBody>
          <a:bodyPr wrap="square" rtlCol="0">
            <a:spAutoFit/>
          </a:bodyPr>
          <a:lstStyle/>
          <a:p>
            <a:r>
              <a:rPr lang="en-US" b="1" dirty="0" smtClean="0">
                <a:solidFill>
                  <a:srgbClr val="7030A0"/>
                </a:solidFill>
              </a:rPr>
              <a:t>Input Layer</a:t>
            </a:r>
            <a:endParaRPr lang="en-US" b="1" dirty="0">
              <a:solidFill>
                <a:srgbClr val="7030A0"/>
              </a:solidFill>
            </a:endParaRPr>
          </a:p>
        </p:txBody>
      </p:sp>
      <p:sp>
        <p:nvSpPr>
          <p:cNvPr id="96" name="TextBox 95"/>
          <p:cNvSpPr txBox="1"/>
          <p:nvPr/>
        </p:nvSpPr>
        <p:spPr>
          <a:xfrm>
            <a:off x="6934016" y="1620057"/>
            <a:ext cx="1421977" cy="369332"/>
          </a:xfrm>
          <a:prstGeom prst="rect">
            <a:avLst/>
          </a:prstGeom>
          <a:noFill/>
        </p:spPr>
        <p:txBody>
          <a:bodyPr wrap="square" rtlCol="0">
            <a:spAutoFit/>
          </a:bodyPr>
          <a:lstStyle/>
          <a:p>
            <a:r>
              <a:rPr lang="en-US" b="1" dirty="0" smtClean="0">
                <a:solidFill>
                  <a:srgbClr val="7030A0"/>
                </a:solidFill>
              </a:rPr>
              <a:t>Output Layer</a:t>
            </a:r>
            <a:endParaRPr lang="en-US" b="1" dirty="0">
              <a:solidFill>
                <a:srgbClr val="7030A0"/>
              </a:solidFill>
            </a:endParaRPr>
          </a:p>
        </p:txBody>
      </p:sp>
      <p:sp>
        <p:nvSpPr>
          <p:cNvPr id="99" name="TextBox 98"/>
          <p:cNvSpPr txBox="1"/>
          <p:nvPr/>
        </p:nvSpPr>
        <p:spPr>
          <a:xfrm>
            <a:off x="4728692" y="1606806"/>
            <a:ext cx="1429010" cy="369332"/>
          </a:xfrm>
          <a:prstGeom prst="rect">
            <a:avLst/>
          </a:prstGeom>
          <a:noFill/>
        </p:spPr>
        <p:txBody>
          <a:bodyPr wrap="square" rtlCol="0">
            <a:spAutoFit/>
          </a:bodyPr>
          <a:lstStyle/>
          <a:p>
            <a:r>
              <a:rPr lang="en-US" b="1" dirty="0" smtClean="0">
                <a:solidFill>
                  <a:srgbClr val="7030A0"/>
                </a:solidFill>
              </a:rPr>
              <a:t>Hidden Layer</a:t>
            </a:r>
            <a:endParaRPr lang="en-US" b="1" dirty="0">
              <a:solidFill>
                <a:srgbClr val="7030A0"/>
              </a:solidFill>
            </a:endParaRPr>
          </a:p>
        </p:txBody>
      </p:sp>
      <p:sp>
        <p:nvSpPr>
          <p:cNvPr id="101" name="TextBox 100"/>
          <p:cNvSpPr txBox="1"/>
          <p:nvPr/>
        </p:nvSpPr>
        <p:spPr>
          <a:xfrm>
            <a:off x="8927869" y="4037765"/>
            <a:ext cx="917680" cy="369332"/>
          </a:xfrm>
          <a:prstGeom prst="rect">
            <a:avLst/>
          </a:prstGeom>
          <a:noFill/>
        </p:spPr>
        <p:txBody>
          <a:bodyPr wrap="square" rtlCol="0">
            <a:spAutoFit/>
          </a:bodyPr>
          <a:lstStyle/>
          <a:p>
            <a:r>
              <a:rPr lang="en-US" b="1" dirty="0" smtClean="0">
                <a:solidFill>
                  <a:schemeClr val="accent2"/>
                </a:solidFill>
              </a:rPr>
              <a:t>Output</a:t>
            </a:r>
            <a:endParaRPr lang="en-US" b="1" dirty="0">
              <a:solidFill>
                <a:schemeClr val="accent2"/>
              </a:solidFill>
            </a:endParaRPr>
          </a:p>
        </p:txBody>
      </p:sp>
      <mc:AlternateContent xmlns:mc="http://schemas.openxmlformats.org/markup-compatibility/2006" xmlns:a14="http://schemas.microsoft.com/office/drawing/2010/main">
        <mc:Choice Requires="a14">
          <p:sp>
            <p:nvSpPr>
              <p:cNvPr id="102" name="TextBox 101"/>
              <p:cNvSpPr txBox="1"/>
              <p:nvPr/>
            </p:nvSpPr>
            <p:spPr>
              <a:xfrm>
                <a:off x="9149542" y="3203496"/>
                <a:ext cx="474335" cy="513282"/>
              </a:xfrm>
              <a:prstGeom prst="rect">
                <a:avLst/>
              </a:prstGeom>
              <a:noFill/>
            </p:spPr>
            <p:txBody>
              <a:bodyPr wrap="square" rtlCol="0">
                <a:spAutoFit/>
              </a:bodyPr>
              <a:lstStyle/>
              <a:p>
                <a14:m>
                  <m:oMath xmlns:m="http://schemas.openxmlformats.org/officeDocument/2006/math">
                    <m:acc>
                      <m:accPr>
                        <m:chr m:val="̂"/>
                        <m:ctrlPr>
                          <a:rPr lang="en-US" sz="2800" b="1" i="1" smtClean="0">
                            <a:solidFill>
                              <a:srgbClr val="7030A0"/>
                            </a:solidFill>
                            <a:latin typeface="Cambria Math" panose="02040503050406030204" pitchFamily="18" charset="0"/>
                          </a:rPr>
                        </m:ctrlPr>
                      </m:accPr>
                      <m:e>
                        <m:r>
                          <a:rPr lang="en-US" sz="2800" b="1" i="1" smtClean="0">
                            <a:solidFill>
                              <a:srgbClr val="7030A0"/>
                            </a:solidFill>
                            <a:latin typeface="Cambria Math" panose="02040503050406030204" pitchFamily="18" charset="0"/>
                          </a:rPr>
                          <m:t>𝑦</m:t>
                        </m:r>
                      </m:e>
                    </m:acc>
                  </m:oMath>
                </a14:m>
                <a:r>
                  <a:rPr lang="en-US" sz="2800" b="1" baseline="-25000" dirty="0" smtClean="0">
                    <a:solidFill>
                      <a:srgbClr val="7030A0"/>
                    </a:solidFill>
                  </a:rPr>
                  <a:t>i</a:t>
                </a:r>
                <a:endParaRPr lang="en-US" sz="2800" b="1" baseline="-25000" dirty="0">
                  <a:solidFill>
                    <a:srgbClr val="7030A0"/>
                  </a:solidFill>
                </a:endParaRPr>
              </a:p>
            </p:txBody>
          </p:sp>
        </mc:Choice>
        <mc:Fallback xmlns="">
          <p:sp>
            <p:nvSpPr>
              <p:cNvPr id="102" name="TextBox 101"/>
              <p:cNvSpPr txBox="1">
                <a:spLocks noRot="1" noChangeAspect="1" noMove="1" noResize="1" noEditPoints="1" noAdjustHandles="1" noChangeArrowheads="1" noChangeShapeType="1" noTextEdit="1"/>
              </p:cNvSpPr>
              <p:nvPr/>
            </p:nvSpPr>
            <p:spPr>
              <a:xfrm>
                <a:off x="9149542" y="3203496"/>
                <a:ext cx="474335" cy="513282"/>
              </a:xfrm>
              <a:prstGeom prst="rect">
                <a:avLst/>
              </a:prstGeom>
              <a:blipFill>
                <a:blip r:embed="rId3"/>
                <a:stretch>
                  <a:fillRect r="-6410" b="-30952"/>
                </a:stretch>
              </a:blipFill>
            </p:spPr>
            <p:txBody>
              <a:bodyPr/>
              <a:lstStyle/>
              <a:p>
                <a:r>
                  <a:rPr lang="en-US">
                    <a:noFill/>
                  </a:rPr>
                  <a:t> </a:t>
                </a:r>
              </a:p>
            </p:txBody>
          </p:sp>
        </mc:Fallback>
      </mc:AlternateContent>
      <p:sp>
        <p:nvSpPr>
          <p:cNvPr id="23" name="TextBox 22"/>
          <p:cNvSpPr txBox="1"/>
          <p:nvPr/>
        </p:nvSpPr>
        <p:spPr>
          <a:xfrm>
            <a:off x="4061032" y="2159358"/>
            <a:ext cx="586997" cy="307777"/>
          </a:xfrm>
          <a:prstGeom prst="rect">
            <a:avLst/>
          </a:prstGeom>
          <a:noFill/>
        </p:spPr>
        <p:txBody>
          <a:bodyPr wrap="square" rtlCol="0">
            <a:spAutoFit/>
          </a:bodyPr>
          <a:lstStyle/>
          <a:p>
            <a:r>
              <a:rPr lang="en-US" sz="1400" dirty="0" smtClean="0">
                <a:solidFill>
                  <a:schemeClr val="accent1"/>
                </a:solidFill>
              </a:rPr>
              <a:t>0.11</a:t>
            </a:r>
            <a:endParaRPr lang="en-US" sz="1400" dirty="0">
              <a:solidFill>
                <a:schemeClr val="accent1"/>
              </a:solidFill>
            </a:endParaRPr>
          </a:p>
        </p:txBody>
      </p:sp>
      <p:sp>
        <p:nvSpPr>
          <p:cNvPr id="51" name="TextBox 50"/>
          <p:cNvSpPr txBox="1"/>
          <p:nvPr/>
        </p:nvSpPr>
        <p:spPr>
          <a:xfrm>
            <a:off x="6350536" y="4122242"/>
            <a:ext cx="586997" cy="307777"/>
          </a:xfrm>
          <a:prstGeom prst="rect">
            <a:avLst/>
          </a:prstGeom>
          <a:noFill/>
        </p:spPr>
        <p:txBody>
          <a:bodyPr wrap="square" rtlCol="0">
            <a:spAutoFit/>
          </a:bodyPr>
          <a:lstStyle/>
          <a:p>
            <a:r>
              <a:rPr lang="en-US" sz="1400" dirty="0" smtClean="0"/>
              <a:t>0.15</a:t>
            </a:r>
            <a:endParaRPr lang="en-US" sz="1400" dirty="0"/>
          </a:p>
        </p:txBody>
      </p:sp>
      <p:sp>
        <p:nvSpPr>
          <p:cNvPr id="52" name="TextBox 51"/>
          <p:cNvSpPr txBox="1"/>
          <p:nvPr/>
        </p:nvSpPr>
        <p:spPr>
          <a:xfrm>
            <a:off x="3723909" y="2781916"/>
            <a:ext cx="586997" cy="307777"/>
          </a:xfrm>
          <a:prstGeom prst="rect">
            <a:avLst/>
          </a:prstGeom>
          <a:noFill/>
        </p:spPr>
        <p:txBody>
          <a:bodyPr wrap="square" rtlCol="0">
            <a:spAutoFit/>
          </a:bodyPr>
          <a:lstStyle/>
          <a:p>
            <a:r>
              <a:rPr lang="en-US" sz="1400" dirty="0" smtClean="0">
                <a:solidFill>
                  <a:schemeClr val="accent6"/>
                </a:solidFill>
              </a:rPr>
              <a:t>0.12</a:t>
            </a:r>
            <a:endParaRPr lang="en-US" sz="1400" dirty="0">
              <a:solidFill>
                <a:schemeClr val="accent6"/>
              </a:solidFill>
            </a:endParaRPr>
          </a:p>
        </p:txBody>
      </p:sp>
      <p:sp>
        <p:nvSpPr>
          <p:cNvPr id="54" name="TextBox 53"/>
          <p:cNvSpPr txBox="1"/>
          <p:nvPr/>
        </p:nvSpPr>
        <p:spPr>
          <a:xfrm>
            <a:off x="6347019" y="2643303"/>
            <a:ext cx="586997" cy="307777"/>
          </a:xfrm>
          <a:prstGeom prst="rect">
            <a:avLst/>
          </a:prstGeom>
          <a:noFill/>
        </p:spPr>
        <p:txBody>
          <a:bodyPr wrap="square" rtlCol="0">
            <a:spAutoFit/>
          </a:bodyPr>
          <a:lstStyle/>
          <a:p>
            <a:r>
              <a:rPr lang="en-US" sz="1400" dirty="0" smtClean="0"/>
              <a:t>0.14</a:t>
            </a:r>
            <a:endParaRPr lang="en-US" sz="1400" dirty="0"/>
          </a:p>
        </p:txBody>
      </p:sp>
      <p:sp>
        <p:nvSpPr>
          <p:cNvPr id="55" name="TextBox 54"/>
          <p:cNvSpPr txBox="1"/>
          <p:nvPr/>
        </p:nvSpPr>
        <p:spPr>
          <a:xfrm>
            <a:off x="3723910" y="3925623"/>
            <a:ext cx="586997" cy="307777"/>
          </a:xfrm>
          <a:prstGeom prst="rect">
            <a:avLst/>
          </a:prstGeom>
          <a:noFill/>
        </p:spPr>
        <p:txBody>
          <a:bodyPr wrap="square" rtlCol="0">
            <a:spAutoFit/>
          </a:bodyPr>
          <a:lstStyle/>
          <a:p>
            <a:r>
              <a:rPr lang="en-US" sz="1400" dirty="0" smtClean="0">
                <a:solidFill>
                  <a:schemeClr val="accent2">
                    <a:lumMod val="75000"/>
                  </a:schemeClr>
                </a:solidFill>
              </a:rPr>
              <a:t>0.21</a:t>
            </a:r>
            <a:endParaRPr lang="en-US" sz="1400" dirty="0">
              <a:solidFill>
                <a:schemeClr val="accent2">
                  <a:lumMod val="75000"/>
                </a:schemeClr>
              </a:solidFill>
            </a:endParaRPr>
          </a:p>
        </p:txBody>
      </p:sp>
      <p:sp>
        <p:nvSpPr>
          <p:cNvPr id="56" name="TextBox 55"/>
          <p:cNvSpPr txBox="1"/>
          <p:nvPr/>
        </p:nvSpPr>
        <p:spPr>
          <a:xfrm>
            <a:off x="3723908" y="4672102"/>
            <a:ext cx="586997" cy="307777"/>
          </a:xfrm>
          <a:prstGeom prst="rect">
            <a:avLst/>
          </a:prstGeom>
          <a:noFill/>
        </p:spPr>
        <p:txBody>
          <a:bodyPr wrap="square" rtlCol="0">
            <a:spAutoFit/>
          </a:bodyPr>
          <a:lstStyle/>
          <a:p>
            <a:r>
              <a:rPr lang="en-US" sz="1400" dirty="0" smtClean="0">
                <a:solidFill>
                  <a:schemeClr val="tx1">
                    <a:lumMod val="65000"/>
                    <a:lumOff val="35000"/>
                  </a:schemeClr>
                </a:solidFill>
              </a:rPr>
              <a:t>0.08</a:t>
            </a:r>
            <a:endParaRPr lang="en-US" sz="1400" dirty="0">
              <a:solidFill>
                <a:schemeClr val="tx1">
                  <a:lumMod val="65000"/>
                  <a:lumOff val="35000"/>
                </a:schemeClr>
              </a:solidFill>
            </a:endParaRPr>
          </a:p>
        </p:txBody>
      </p:sp>
      <p:sp>
        <p:nvSpPr>
          <p:cNvPr id="66" name="Oval 65"/>
          <p:cNvSpPr/>
          <p:nvPr/>
        </p:nvSpPr>
        <p:spPr>
          <a:xfrm>
            <a:off x="3899393" y="5648278"/>
            <a:ext cx="637309" cy="581891"/>
          </a:xfrm>
          <a:prstGeom prst="ellipse">
            <a:avLst/>
          </a:prstGeom>
          <a:ln>
            <a:noFill/>
          </a:ln>
          <a:effectLst>
            <a:outerShdw blurRad="107950" dist="12700" dir="5400000" algn="ctr">
              <a:srgbClr val="000000"/>
            </a:outerShdw>
            <a:reflection blurRad="6350" stA="52000" endA="300" endPos="35000" dir="5400000" sy="-100000" algn="bl" rotWithShape="0"/>
          </a:effectLst>
          <a:scene3d>
            <a:camera prst="orthographicFront">
              <a:rot lat="0" lon="0" rev="0"/>
            </a:camera>
            <a:lightRig rig="soft" dir="t">
              <a:rot lat="0" lon="0" rev="0"/>
            </a:lightRig>
          </a:scene3d>
          <a:sp3d contourW="44450" prstMaterial="matte">
            <a:bevelT w="63500" h="63500" prst="slope"/>
            <a:contourClr>
              <a:srgbClr val="FFFFFF"/>
            </a:contourClr>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solidFill>
                  <a:srgbClr val="FF0000"/>
                </a:solidFill>
              </a:rPr>
              <a:t>1</a:t>
            </a:r>
            <a:endParaRPr lang="en-US" sz="2800" dirty="0">
              <a:solidFill>
                <a:srgbClr val="FF0000"/>
              </a:solidFill>
            </a:endParaRPr>
          </a:p>
        </p:txBody>
      </p:sp>
      <p:sp>
        <p:nvSpPr>
          <p:cNvPr id="68" name="Oval 67"/>
          <p:cNvSpPr/>
          <p:nvPr/>
        </p:nvSpPr>
        <p:spPr>
          <a:xfrm>
            <a:off x="5967910" y="5651298"/>
            <a:ext cx="637309" cy="581891"/>
          </a:xfrm>
          <a:prstGeom prst="ellipse">
            <a:avLst/>
          </a:prstGeom>
          <a:ln>
            <a:noFill/>
          </a:ln>
          <a:effectLst>
            <a:outerShdw blurRad="107950" dist="12700" dir="5400000" algn="ctr">
              <a:srgbClr val="000000"/>
            </a:outerShdw>
            <a:reflection blurRad="6350" stA="52000" endA="300" endPos="35000" dir="5400000" sy="-100000" algn="bl" rotWithShape="0"/>
          </a:effectLst>
          <a:scene3d>
            <a:camera prst="orthographicFront">
              <a:rot lat="0" lon="0" rev="0"/>
            </a:camera>
            <a:lightRig rig="soft" dir="t">
              <a:rot lat="0" lon="0" rev="0"/>
            </a:lightRig>
          </a:scene3d>
          <a:sp3d contourW="44450" prstMaterial="matte">
            <a:bevelT w="63500" h="63500" prst="slope"/>
            <a:contourClr>
              <a:srgbClr val="FFFFFF"/>
            </a:contourClr>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solidFill>
                  <a:srgbClr val="FF0000"/>
                </a:solidFill>
              </a:rPr>
              <a:t>1</a:t>
            </a:r>
            <a:endParaRPr lang="en-US" sz="2800" dirty="0">
              <a:solidFill>
                <a:srgbClr val="FF0000"/>
              </a:solidFill>
            </a:endParaRPr>
          </a:p>
        </p:txBody>
      </p:sp>
      <p:cxnSp>
        <p:nvCxnSpPr>
          <p:cNvPr id="70" name="Straight Arrow Connector 69"/>
          <p:cNvCxnSpPr>
            <a:stCxn id="66" idx="0"/>
            <a:endCxn id="6" idx="2"/>
          </p:cNvCxnSpPr>
          <p:nvPr/>
        </p:nvCxnSpPr>
        <p:spPr>
          <a:xfrm flipV="1">
            <a:off x="4218048" y="2510745"/>
            <a:ext cx="880424" cy="313753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1" name="Straight Arrow Connector 70"/>
          <p:cNvCxnSpPr>
            <a:stCxn id="66" idx="0"/>
            <a:endCxn id="9" idx="2"/>
          </p:cNvCxnSpPr>
          <p:nvPr/>
        </p:nvCxnSpPr>
        <p:spPr>
          <a:xfrm flipV="1">
            <a:off x="4218048" y="4598479"/>
            <a:ext cx="906495" cy="104979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5" name="Straight Arrow Connector 74"/>
          <p:cNvCxnSpPr>
            <a:stCxn id="68" idx="0"/>
          </p:cNvCxnSpPr>
          <p:nvPr/>
        </p:nvCxnSpPr>
        <p:spPr>
          <a:xfrm flipV="1">
            <a:off x="6286565" y="3517055"/>
            <a:ext cx="1067117" cy="2134243"/>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762809" y="6377319"/>
            <a:ext cx="956316" cy="369332"/>
          </a:xfrm>
          <a:prstGeom prst="rect">
            <a:avLst/>
          </a:prstGeom>
          <a:noFill/>
        </p:spPr>
        <p:txBody>
          <a:bodyPr wrap="square" rtlCol="0">
            <a:spAutoFit/>
          </a:bodyPr>
          <a:lstStyle/>
          <a:p>
            <a:r>
              <a:rPr lang="en-US" b="1" dirty="0" smtClean="0">
                <a:solidFill>
                  <a:srgbClr val="7030A0"/>
                </a:solidFill>
              </a:rPr>
              <a:t>Bias(b</a:t>
            </a:r>
            <a:r>
              <a:rPr lang="en-US" b="1" baseline="-25000" dirty="0" smtClean="0">
                <a:solidFill>
                  <a:srgbClr val="7030A0"/>
                </a:solidFill>
              </a:rPr>
              <a:t>1</a:t>
            </a:r>
            <a:r>
              <a:rPr lang="en-US" b="1" dirty="0" smtClean="0">
                <a:solidFill>
                  <a:srgbClr val="7030A0"/>
                </a:solidFill>
              </a:rPr>
              <a:t>)</a:t>
            </a:r>
            <a:endParaRPr lang="en-US" b="1" dirty="0">
              <a:solidFill>
                <a:srgbClr val="7030A0"/>
              </a:solidFill>
            </a:endParaRPr>
          </a:p>
        </p:txBody>
      </p:sp>
      <p:sp>
        <p:nvSpPr>
          <p:cNvPr id="79" name="TextBox 78"/>
          <p:cNvSpPr txBox="1"/>
          <p:nvPr/>
        </p:nvSpPr>
        <p:spPr>
          <a:xfrm>
            <a:off x="5863807" y="6377319"/>
            <a:ext cx="956316" cy="369332"/>
          </a:xfrm>
          <a:prstGeom prst="rect">
            <a:avLst/>
          </a:prstGeom>
          <a:noFill/>
        </p:spPr>
        <p:txBody>
          <a:bodyPr wrap="square" rtlCol="0">
            <a:spAutoFit/>
          </a:bodyPr>
          <a:lstStyle/>
          <a:p>
            <a:r>
              <a:rPr lang="en-US" b="1" dirty="0" smtClean="0">
                <a:solidFill>
                  <a:srgbClr val="7030A0"/>
                </a:solidFill>
              </a:rPr>
              <a:t>Bias(b</a:t>
            </a:r>
            <a:r>
              <a:rPr lang="en-US" b="1" baseline="-25000" dirty="0">
                <a:solidFill>
                  <a:srgbClr val="7030A0"/>
                </a:solidFill>
              </a:rPr>
              <a:t>2</a:t>
            </a:r>
            <a:r>
              <a:rPr lang="en-US" b="1" dirty="0" smtClean="0">
                <a:solidFill>
                  <a:srgbClr val="7030A0"/>
                </a:solidFill>
              </a:rPr>
              <a:t>)</a:t>
            </a:r>
            <a:endParaRPr lang="en-US" b="1" dirty="0">
              <a:solidFill>
                <a:srgbClr val="7030A0"/>
              </a:solidFill>
            </a:endParaRPr>
          </a:p>
        </p:txBody>
      </p:sp>
      <p:sp>
        <p:nvSpPr>
          <p:cNvPr id="80" name="TextBox 79"/>
          <p:cNvSpPr txBox="1"/>
          <p:nvPr/>
        </p:nvSpPr>
        <p:spPr>
          <a:xfrm>
            <a:off x="4393723" y="5420815"/>
            <a:ext cx="586997" cy="307777"/>
          </a:xfrm>
          <a:prstGeom prst="rect">
            <a:avLst/>
          </a:prstGeom>
          <a:noFill/>
        </p:spPr>
        <p:txBody>
          <a:bodyPr wrap="square" rtlCol="0">
            <a:spAutoFit/>
          </a:bodyPr>
          <a:lstStyle/>
          <a:p>
            <a:r>
              <a:rPr lang="en-US" sz="1400" dirty="0" smtClean="0">
                <a:solidFill>
                  <a:srgbClr val="FFC000"/>
                </a:solidFill>
              </a:rPr>
              <a:t>0.35</a:t>
            </a:r>
            <a:endParaRPr lang="en-US" sz="1400" dirty="0">
              <a:solidFill>
                <a:srgbClr val="FFC000"/>
              </a:solidFill>
            </a:endParaRPr>
          </a:p>
        </p:txBody>
      </p:sp>
      <p:sp>
        <p:nvSpPr>
          <p:cNvPr id="82" name="TextBox 81"/>
          <p:cNvSpPr txBox="1"/>
          <p:nvPr/>
        </p:nvSpPr>
        <p:spPr>
          <a:xfrm>
            <a:off x="6473498" y="5180121"/>
            <a:ext cx="586997" cy="307777"/>
          </a:xfrm>
          <a:prstGeom prst="rect">
            <a:avLst/>
          </a:prstGeom>
          <a:noFill/>
        </p:spPr>
        <p:txBody>
          <a:bodyPr wrap="square" rtlCol="0">
            <a:spAutoFit/>
          </a:bodyPr>
          <a:lstStyle/>
          <a:p>
            <a:r>
              <a:rPr lang="en-US" sz="1400" dirty="0" smtClean="0">
                <a:solidFill>
                  <a:srgbClr val="C00000"/>
                </a:solidFill>
              </a:rPr>
              <a:t>0.60</a:t>
            </a:r>
            <a:endParaRPr lang="en-US" sz="1400" dirty="0">
              <a:solidFill>
                <a:srgbClr val="C00000"/>
              </a:solidFill>
            </a:endParaRPr>
          </a:p>
        </p:txBody>
      </p:sp>
      <p:sp>
        <p:nvSpPr>
          <p:cNvPr id="83" name="TextBox 82"/>
          <p:cNvSpPr txBox="1"/>
          <p:nvPr/>
        </p:nvSpPr>
        <p:spPr>
          <a:xfrm>
            <a:off x="8229600" y="3071181"/>
            <a:ext cx="742605" cy="400110"/>
          </a:xfrm>
          <a:prstGeom prst="rect">
            <a:avLst/>
          </a:prstGeom>
          <a:noFill/>
        </p:spPr>
        <p:txBody>
          <a:bodyPr wrap="square" rtlCol="0">
            <a:spAutoFit/>
          </a:bodyPr>
          <a:lstStyle/>
          <a:p>
            <a:r>
              <a:rPr lang="en-US" sz="2000" dirty="0"/>
              <a:t>y</a:t>
            </a:r>
            <a:r>
              <a:rPr lang="en-US" sz="2000" baseline="-25000" dirty="0"/>
              <a:t>i</a:t>
            </a:r>
            <a:r>
              <a:rPr lang="en-US" sz="2000" dirty="0"/>
              <a:t> = 1</a:t>
            </a:r>
          </a:p>
        </p:txBody>
      </p:sp>
      <p:sp>
        <p:nvSpPr>
          <p:cNvPr id="84" name="TextBox 83"/>
          <p:cNvSpPr txBox="1"/>
          <p:nvPr/>
        </p:nvSpPr>
        <p:spPr>
          <a:xfrm>
            <a:off x="2784945" y="2671070"/>
            <a:ext cx="568673" cy="400110"/>
          </a:xfrm>
          <a:prstGeom prst="rect">
            <a:avLst/>
          </a:prstGeom>
          <a:noFill/>
        </p:spPr>
        <p:txBody>
          <a:bodyPr wrap="square" rtlCol="0">
            <a:spAutoFit/>
          </a:bodyPr>
          <a:lstStyle/>
          <a:p>
            <a:r>
              <a:rPr lang="en-US" sz="2000" dirty="0"/>
              <a:t>2</a:t>
            </a:r>
          </a:p>
        </p:txBody>
      </p:sp>
      <p:sp>
        <p:nvSpPr>
          <p:cNvPr id="88" name="TextBox 87"/>
          <p:cNvSpPr txBox="1"/>
          <p:nvPr/>
        </p:nvSpPr>
        <p:spPr>
          <a:xfrm>
            <a:off x="2781722" y="4752390"/>
            <a:ext cx="568673" cy="400110"/>
          </a:xfrm>
          <a:prstGeom prst="rect">
            <a:avLst/>
          </a:prstGeom>
          <a:noFill/>
        </p:spPr>
        <p:txBody>
          <a:bodyPr wrap="square" rtlCol="0">
            <a:spAutoFit/>
          </a:bodyPr>
          <a:lstStyle/>
          <a:p>
            <a:r>
              <a:rPr lang="en-US" sz="2000" dirty="0" smtClean="0"/>
              <a:t>3</a:t>
            </a:r>
            <a:endParaRPr lang="en-US" sz="2000" dirty="0"/>
          </a:p>
        </p:txBody>
      </p:sp>
      <mc:AlternateContent xmlns:mc="http://schemas.openxmlformats.org/markup-compatibility/2006" xmlns:a14="http://schemas.microsoft.com/office/drawing/2010/main">
        <mc:Choice Requires="a14">
          <p:sp>
            <p:nvSpPr>
              <p:cNvPr id="90" name="TextBox 89"/>
              <p:cNvSpPr txBox="1"/>
              <p:nvPr/>
            </p:nvSpPr>
            <p:spPr>
              <a:xfrm>
                <a:off x="10015198" y="3025015"/>
                <a:ext cx="1868122" cy="1938992"/>
              </a:xfrm>
              <a:prstGeom prst="rect">
                <a:avLst/>
              </a:prstGeom>
              <a:noFill/>
            </p:spPr>
            <p:txBody>
              <a:bodyPr wrap="square" rtlCol="0">
                <a:spAutoFit/>
              </a:bodyPr>
              <a:lstStyle/>
              <a:p>
                <a:r>
                  <a:rPr lang="en-US" sz="2000" dirty="0" smtClean="0"/>
                  <a:t>Learning rate</a:t>
                </a:r>
              </a:p>
              <a:p>
                <a:pPr/>
                <a14:m>
                  <m:oMathPara xmlns:m="http://schemas.openxmlformats.org/officeDocument/2006/math">
                    <m:oMathParaPr>
                      <m:jc m:val="left"/>
                    </m:oMathParaPr>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rPr>
                        <m:t>𝜂</m:t>
                      </m:r>
                      <m:r>
                        <a:rPr lang="en-US" sz="2000" b="0" i="1" smtClean="0">
                          <a:solidFill>
                            <a:srgbClr val="FF0000"/>
                          </a:solidFill>
                          <a:latin typeface="Cambria Math" panose="02040503050406030204" pitchFamily="18" charset="0"/>
                          <a:ea typeface="Cambria Math" panose="02040503050406030204" pitchFamily="18" charset="0"/>
                        </a:rPr>
                        <m:t>=0.05</m:t>
                      </m:r>
                    </m:oMath>
                  </m:oMathPara>
                </a14:m>
                <a:endParaRPr lang="en-US" sz="2000" dirty="0" smtClean="0">
                  <a:solidFill>
                    <a:srgbClr val="FF0000"/>
                  </a:solidFill>
                </a:endParaRPr>
              </a:p>
              <a:p>
                <a:r>
                  <a:rPr lang="en-US" sz="2000" dirty="0" smtClean="0"/>
                  <a:t>Activation Function</a:t>
                </a:r>
              </a:p>
              <a:p>
                <a:r>
                  <a:rPr lang="en-US" sz="2000" dirty="0" smtClean="0">
                    <a:solidFill>
                      <a:srgbClr val="FF0000"/>
                    </a:solidFill>
                  </a:rPr>
                  <a:t>Sigmoid </a:t>
                </a:r>
              </a:p>
              <a:p>
                <a:endParaRPr lang="en-US" sz="2000" dirty="0">
                  <a:solidFill>
                    <a:srgbClr val="FF0000"/>
                  </a:solidFill>
                </a:endParaRPr>
              </a:p>
            </p:txBody>
          </p:sp>
        </mc:Choice>
        <mc:Fallback xmlns="">
          <p:sp>
            <p:nvSpPr>
              <p:cNvPr id="90" name="TextBox 89"/>
              <p:cNvSpPr txBox="1">
                <a:spLocks noRot="1" noChangeAspect="1" noMove="1" noResize="1" noEditPoints="1" noAdjustHandles="1" noChangeArrowheads="1" noChangeShapeType="1" noTextEdit="1"/>
              </p:cNvSpPr>
              <p:nvPr/>
            </p:nvSpPr>
            <p:spPr>
              <a:xfrm>
                <a:off x="10015198" y="3025015"/>
                <a:ext cx="1868122" cy="1938992"/>
              </a:xfrm>
              <a:prstGeom prst="rect">
                <a:avLst/>
              </a:prstGeom>
              <a:blipFill>
                <a:blip r:embed="rId4"/>
                <a:stretch>
                  <a:fillRect l="-3595" t="-1572"/>
                </a:stretch>
              </a:blipFill>
            </p:spPr>
            <p:txBody>
              <a:bodyPr/>
              <a:lstStyle/>
              <a:p>
                <a:r>
                  <a:rPr lang="en-US">
                    <a:noFill/>
                  </a:rPr>
                  <a:t> </a:t>
                </a:r>
              </a:p>
            </p:txBody>
          </p:sp>
        </mc:Fallback>
      </mc:AlternateContent>
    </p:spTree>
    <p:extLst>
      <p:ext uri="{BB962C8B-B14F-4D97-AF65-F5344CB8AC3E}">
        <p14:creationId xmlns:p14="http://schemas.microsoft.com/office/powerpoint/2010/main" val="612572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a:t>[</a:t>
            </a:r>
            <a:r>
              <a:rPr lang="en-US" sz="1800" dirty="0" smtClean="0"/>
              <a:t>1] </a:t>
            </a:r>
            <a:r>
              <a:rPr lang="en-US" sz="1800" dirty="0" smtClean="0">
                <a:hlinkClick r:id="rId2"/>
              </a:rPr>
              <a:t>https://docs.roguewave.com/imsl/c/6.0/stat/default.htm?turl=multilayerfeedforwardneuralnetworks.htm</a:t>
            </a:r>
            <a:r>
              <a:rPr lang="en-US" sz="1800" dirty="0" smtClean="0"/>
              <a:t> </a:t>
            </a:r>
          </a:p>
          <a:p>
            <a:pPr marL="0" indent="0">
              <a:buNone/>
            </a:pPr>
            <a:r>
              <a:rPr lang="en-US" sz="1800" dirty="0" smtClean="0"/>
              <a:t>[2</a:t>
            </a:r>
            <a:r>
              <a:rPr lang="en-US" sz="1800" dirty="0"/>
              <a:t>] </a:t>
            </a:r>
            <a:r>
              <a:rPr lang="en-US" sz="1800" dirty="0">
                <a:hlinkClick r:id="rId3"/>
              </a:rPr>
              <a:t>https://</a:t>
            </a:r>
            <a:r>
              <a:rPr lang="en-US" sz="1800" dirty="0" smtClean="0">
                <a:hlinkClick r:id="rId3"/>
              </a:rPr>
              <a:t>en.wikipedia.org/wiki/Feedforward_neural_network</a:t>
            </a:r>
            <a:r>
              <a:rPr lang="en-US" sz="1800" dirty="0" smtClean="0"/>
              <a:t> </a:t>
            </a:r>
          </a:p>
          <a:p>
            <a:pPr marL="0" indent="0">
              <a:buNone/>
            </a:pPr>
            <a:r>
              <a:rPr lang="en-US" sz="1800" dirty="0"/>
              <a:t>[3] </a:t>
            </a:r>
            <a:r>
              <a:rPr lang="en-US" sz="1800" dirty="0">
                <a:hlinkClick r:id="rId4"/>
              </a:rPr>
              <a:t>https://</a:t>
            </a:r>
            <a:r>
              <a:rPr lang="en-US" sz="1800" dirty="0" smtClean="0">
                <a:hlinkClick r:id="rId4"/>
              </a:rPr>
              <a:t>en.wikipedia.org/wiki/Backpropagation</a:t>
            </a:r>
            <a:r>
              <a:rPr lang="en-US" sz="1800" dirty="0" smtClean="0"/>
              <a:t> </a:t>
            </a:r>
          </a:p>
          <a:p>
            <a:pPr marL="0" indent="0">
              <a:buNone/>
            </a:pPr>
            <a:r>
              <a:rPr lang="en-US" sz="1800" dirty="0"/>
              <a:t>[4] </a:t>
            </a:r>
            <a:r>
              <a:rPr lang="en-US" sz="1800" dirty="0">
                <a:hlinkClick r:id="rId5"/>
              </a:rPr>
              <a:t>https://brilliant.org/wiki/backpropagation</a:t>
            </a:r>
            <a:r>
              <a:rPr lang="en-US" sz="1800" dirty="0" smtClean="0">
                <a:hlinkClick r:id="rId5"/>
              </a:rPr>
              <a:t>/</a:t>
            </a:r>
            <a:r>
              <a:rPr lang="en-US" sz="1800" dirty="0" smtClean="0"/>
              <a:t> </a:t>
            </a:r>
            <a:endParaRPr lang="en-US" sz="1800" dirty="0"/>
          </a:p>
        </p:txBody>
      </p:sp>
    </p:spTree>
    <p:extLst>
      <p:ext uri="{BB962C8B-B14F-4D97-AF65-F5344CB8AC3E}">
        <p14:creationId xmlns:p14="http://schemas.microsoft.com/office/powerpoint/2010/main" val="40384107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3969</TotalTime>
  <Words>562</Words>
  <Application>Microsoft Office PowerPoint</Application>
  <PresentationFormat>Widescreen</PresentationFormat>
  <Paragraphs>92</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Machine Learning</vt:lpstr>
      <vt:lpstr>Learning Objectives</vt:lpstr>
      <vt:lpstr>Memoization</vt:lpstr>
      <vt:lpstr>Feedforward Neural Network</vt:lpstr>
      <vt:lpstr>Backpropagation</vt:lpstr>
      <vt:lpstr>Backpropagation Algorithm</vt:lpstr>
      <vt:lpstr>Important points in Backpropagation</vt:lpstr>
      <vt:lpstr>Solve the following problem using Backpropagation algorithm</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Windows User</dc:creator>
  <cp:lastModifiedBy>HEMANTH</cp:lastModifiedBy>
  <cp:revision>237</cp:revision>
  <dcterms:created xsi:type="dcterms:W3CDTF">2019-08-02T12:46:07Z</dcterms:created>
  <dcterms:modified xsi:type="dcterms:W3CDTF">2019-10-04T09:52:03Z</dcterms:modified>
</cp:coreProperties>
</file>