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5" r:id="rId2"/>
    <p:sldId id="258" r:id="rId3"/>
    <p:sldId id="293" r:id="rId4"/>
    <p:sldId id="298" r:id="rId5"/>
    <p:sldId id="297" r:id="rId6"/>
    <p:sldId id="296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295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D8381-106C-4AB8-B6A7-C5D00EA3E85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BC719-27D3-4E13-9FB2-104A2387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5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BC719-27D3-4E13-9FB2-104A238712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0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5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5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0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9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6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9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6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5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9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FEAB1-26D3-4941-9100-E3A77467594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1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ontiersin.org/files/Articles/34845/fpsyg-04-00124-HTML/image_m/fpsyg-04-00124-g001.jpg" TargetMode="External"/><Relationship Id="rId3" Type="http://schemas.openxmlformats.org/officeDocument/2006/relationships/hyperlink" Target="https://papers.nips.cc/paper/4824-imagenet-classification-with-deep-convolutional-neural-networks.pdf" TargetMode="External"/><Relationship Id="rId7" Type="http://schemas.openxmlformats.org/officeDocument/2006/relationships/hyperlink" Target="https://www.worldcat.org/issn/0001-0782" TargetMode="External"/><Relationship Id="rId2" Type="http://schemas.openxmlformats.org/officeDocument/2006/relationships/hyperlink" Target="https://en.wikipedia.org/wiki/Convolutional_neural_networ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nternational_Standard_Serial_Number" TargetMode="External"/><Relationship Id="rId5" Type="http://schemas.openxmlformats.org/officeDocument/2006/relationships/hyperlink" Target="https://doi.org/10.1145/3065386" TargetMode="External"/><Relationship Id="rId4" Type="http://schemas.openxmlformats.org/officeDocument/2006/relationships/hyperlink" Target="https://en.wikipedia.org/wiki/Digital_object_identifier" TargetMode="External"/><Relationship Id="rId9" Type="http://schemas.openxmlformats.org/officeDocument/2006/relationships/hyperlink" Target="https://en.wikipedia.org/wiki/Sobel_operator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824" y="1389583"/>
            <a:ext cx="8915399" cy="1049061"/>
          </a:xfrm>
        </p:spPr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2521" y="5562258"/>
            <a:ext cx="9144000" cy="803564"/>
          </a:xfrm>
        </p:spPr>
        <p:txBody>
          <a:bodyPr/>
          <a:lstStyle/>
          <a:p>
            <a:pPr algn="ctr"/>
            <a:r>
              <a:rPr lang="en-US" b="1" dirty="0" smtClean="0"/>
              <a:t>Lecture Slides by Kumar </a:t>
            </a:r>
            <a:r>
              <a:rPr lang="en-US" b="1" dirty="0" err="1" smtClean="0"/>
              <a:t>Anurupam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99870" y="4861341"/>
            <a:ext cx="31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 3104 Fall 2019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6820" y="3121957"/>
            <a:ext cx="8915399" cy="1049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Artificial Neural Networks – CNN - I</a:t>
            </a:r>
            <a:endParaRPr lang="en-US" sz="3600" dirty="0"/>
          </a:p>
        </p:txBody>
      </p:sp>
      <p:sp>
        <p:nvSpPr>
          <p:cNvPr id="8" name="AutoShape 2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8397" y="376152"/>
            <a:ext cx="283453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53175" y="56052"/>
            <a:ext cx="102226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Introduction to Machine Learning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Kumar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Anurupam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licensed under 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Creative Commons Attribution-4.0 International License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0" name="AutoShape 4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4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" y="35249"/>
            <a:ext cx="1097501" cy="3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5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Convolution : Edge detection in images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679873"/>
              </p:ext>
            </p:extLst>
          </p:nvPr>
        </p:nvGraphicFramePr>
        <p:xfrm>
          <a:off x="339437" y="1889121"/>
          <a:ext cx="4107870" cy="3568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645">
                  <a:extLst>
                    <a:ext uri="{9D8B030D-6E8A-4147-A177-3AD203B41FA5}">
                      <a16:colId xmlns:a16="http://schemas.microsoft.com/office/drawing/2014/main" val="1233314129"/>
                    </a:ext>
                  </a:extLst>
                </a:gridCol>
                <a:gridCol w="684645">
                  <a:extLst>
                    <a:ext uri="{9D8B030D-6E8A-4147-A177-3AD203B41FA5}">
                      <a16:colId xmlns:a16="http://schemas.microsoft.com/office/drawing/2014/main" val="486893201"/>
                    </a:ext>
                  </a:extLst>
                </a:gridCol>
                <a:gridCol w="684645">
                  <a:extLst>
                    <a:ext uri="{9D8B030D-6E8A-4147-A177-3AD203B41FA5}">
                      <a16:colId xmlns:a16="http://schemas.microsoft.com/office/drawing/2014/main" val="2741666316"/>
                    </a:ext>
                  </a:extLst>
                </a:gridCol>
                <a:gridCol w="684645">
                  <a:extLst>
                    <a:ext uri="{9D8B030D-6E8A-4147-A177-3AD203B41FA5}">
                      <a16:colId xmlns:a16="http://schemas.microsoft.com/office/drawing/2014/main" val="2342705631"/>
                    </a:ext>
                  </a:extLst>
                </a:gridCol>
                <a:gridCol w="684645">
                  <a:extLst>
                    <a:ext uri="{9D8B030D-6E8A-4147-A177-3AD203B41FA5}">
                      <a16:colId xmlns:a16="http://schemas.microsoft.com/office/drawing/2014/main" val="2783689301"/>
                    </a:ext>
                  </a:extLst>
                </a:gridCol>
                <a:gridCol w="684645">
                  <a:extLst>
                    <a:ext uri="{9D8B030D-6E8A-4147-A177-3AD203B41FA5}">
                      <a16:colId xmlns:a16="http://schemas.microsoft.com/office/drawing/2014/main" val="51723382"/>
                    </a:ext>
                  </a:extLst>
                </a:gridCol>
              </a:tblGrid>
              <a:tr h="556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334050"/>
                  </a:ext>
                </a:extLst>
              </a:tr>
              <a:tr h="5894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313730"/>
                  </a:ext>
                </a:extLst>
              </a:tr>
              <a:tr h="6056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347394"/>
                  </a:ext>
                </a:extLst>
              </a:tr>
              <a:tr h="6056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208851"/>
                  </a:ext>
                </a:extLst>
              </a:tr>
              <a:tr h="6056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998720"/>
                  </a:ext>
                </a:extLst>
              </a:tr>
              <a:tr h="6056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83521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4699907"/>
              </p:ext>
            </p:extLst>
          </p:nvPr>
        </p:nvGraphicFramePr>
        <p:xfrm>
          <a:off x="5721925" y="1889121"/>
          <a:ext cx="4038606" cy="3582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101">
                  <a:extLst>
                    <a:ext uri="{9D8B030D-6E8A-4147-A177-3AD203B41FA5}">
                      <a16:colId xmlns:a16="http://schemas.microsoft.com/office/drawing/2014/main" val="1233314129"/>
                    </a:ext>
                  </a:extLst>
                </a:gridCol>
                <a:gridCol w="673101">
                  <a:extLst>
                    <a:ext uri="{9D8B030D-6E8A-4147-A177-3AD203B41FA5}">
                      <a16:colId xmlns:a16="http://schemas.microsoft.com/office/drawing/2014/main" val="486893201"/>
                    </a:ext>
                  </a:extLst>
                </a:gridCol>
                <a:gridCol w="673101">
                  <a:extLst>
                    <a:ext uri="{9D8B030D-6E8A-4147-A177-3AD203B41FA5}">
                      <a16:colId xmlns:a16="http://schemas.microsoft.com/office/drawing/2014/main" val="2741666316"/>
                    </a:ext>
                  </a:extLst>
                </a:gridCol>
                <a:gridCol w="673101">
                  <a:extLst>
                    <a:ext uri="{9D8B030D-6E8A-4147-A177-3AD203B41FA5}">
                      <a16:colId xmlns:a16="http://schemas.microsoft.com/office/drawing/2014/main" val="2342705631"/>
                    </a:ext>
                  </a:extLst>
                </a:gridCol>
                <a:gridCol w="673101">
                  <a:extLst>
                    <a:ext uri="{9D8B030D-6E8A-4147-A177-3AD203B41FA5}">
                      <a16:colId xmlns:a16="http://schemas.microsoft.com/office/drawing/2014/main" val="2783689301"/>
                    </a:ext>
                  </a:extLst>
                </a:gridCol>
                <a:gridCol w="673101">
                  <a:extLst>
                    <a:ext uri="{9D8B030D-6E8A-4147-A177-3AD203B41FA5}">
                      <a16:colId xmlns:a16="http://schemas.microsoft.com/office/drawing/2014/main" val="51723382"/>
                    </a:ext>
                  </a:extLst>
                </a:gridCol>
              </a:tblGrid>
              <a:tr h="5492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334050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313730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347394"/>
                  </a:ext>
                </a:extLst>
              </a:tr>
              <a:tr h="7021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208851"/>
                  </a:ext>
                </a:extLst>
              </a:tr>
              <a:tr h="576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998720"/>
                  </a:ext>
                </a:extLst>
              </a:tr>
              <a:tr h="576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83521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47307" y="5576380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 X 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60531" y="5576380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 X 6</a:t>
            </a:r>
            <a:endParaRPr lang="en-US" dirty="0"/>
          </a:p>
        </p:txBody>
      </p:sp>
      <p:sp>
        <p:nvSpPr>
          <p:cNvPr id="8" name="Equal 7"/>
          <p:cNvSpPr/>
          <p:nvPr/>
        </p:nvSpPr>
        <p:spPr>
          <a:xfrm>
            <a:off x="4682836" y="3394364"/>
            <a:ext cx="775855" cy="47105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39437" y="5251544"/>
            <a:ext cx="242453" cy="50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10392" y="5761046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pixel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058400" y="2092036"/>
            <a:ext cx="1731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Grayscale image: 0 to 255</a:t>
            </a:r>
          </a:p>
          <a:p>
            <a:r>
              <a:rPr lang="en-US" dirty="0" smtClean="0"/>
              <a:t>After normalization:</a:t>
            </a:r>
          </a:p>
          <a:p>
            <a:r>
              <a:rPr lang="en-US" dirty="0" smtClean="0"/>
              <a:t>0 to 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15845" y="5761046"/>
            <a:ext cx="134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Image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69285" y="5761046"/>
            <a:ext cx="152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0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Horizontal edge detection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826748"/>
              </p:ext>
            </p:extLst>
          </p:nvPr>
        </p:nvGraphicFramePr>
        <p:xfrm>
          <a:off x="5144655" y="2513696"/>
          <a:ext cx="1990434" cy="1206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3478">
                  <a:extLst>
                    <a:ext uri="{9D8B030D-6E8A-4147-A177-3AD203B41FA5}">
                      <a16:colId xmlns:a16="http://schemas.microsoft.com/office/drawing/2014/main" val="3097846349"/>
                    </a:ext>
                  </a:extLst>
                </a:gridCol>
                <a:gridCol w="663478">
                  <a:extLst>
                    <a:ext uri="{9D8B030D-6E8A-4147-A177-3AD203B41FA5}">
                      <a16:colId xmlns:a16="http://schemas.microsoft.com/office/drawing/2014/main" val="798854766"/>
                    </a:ext>
                  </a:extLst>
                </a:gridCol>
                <a:gridCol w="663478">
                  <a:extLst>
                    <a:ext uri="{9D8B030D-6E8A-4147-A177-3AD203B41FA5}">
                      <a16:colId xmlns:a16="http://schemas.microsoft.com/office/drawing/2014/main" val="411357952"/>
                    </a:ext>
                  </a:extLst>
                </a:gridCol>
              </a:tblGrid>
              <a:tr h="4020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20161"/>
                  </a:ext>
                </a:extLst>
              </a:tr>
              <a:tr h="4020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469661"/>
                  </a:ext>
                </a:extLst>
              </a:tr>
              <a:tr h="4020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7364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22618" y="2881745"/>
            <a:ext cx="429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*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4092866" y="1273940"/>
            <a:ext cx="131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Convolution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91630" y="1629376"/>
            <a:ext cx="0" cy="127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891413"/>
              </p:ext>
            </p:extLst>
          </p:nvPr>
        </p:nvGraphicFramePr>
        <p:xfrm>
          <a:off x="8711039" y="811896"/>
          <a:ext cx="2842485" cy="2215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495">
                  <a:extLst>
                    <a:ext uri="{9D8B030D-6E8A-4147-A177-3AD203B41FA5}">
                      <a16:colId xmlns:a16="http://schemas.microsoft.com/office/drawing/2014/main" val="3097846349"/>
                    </a:ext>
                  </a:extLst>
                </a:gridCol>
                <a:gridCol w="947495">
                  <a:extLst>
                    <a:ext uri="{9D8B030D-6E8A-4147-A177-3AD203B41FA5}">
                      <a16:colId xmlns:a16="http://schemas.microsoft.com/office/drawing/2014/main" val="798854766"/>
                    </a:ext>
                  </a:extLst>
                </a:gridCol>
                <a:gridCol w="947495">
                  <a:extLst>
                    <a:ext uri="{9D8B030D-6E8A-4147-A177-3AD203B41FA5}">
                      <a16:colId xmlns:a16="http://schemas.microsoft.com/office/drawing/2014/main" val="411357952"/>
                    </a:ext>
                  </a:extLst>
                </a:gridCol>
              </a:tblGrid>
              <a:tr h="5758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20161"/>
                  </a:ext>
                </a:extLst>
              </a:tr>
              <a:tr h="5829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-1020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469661"/>
                  </a:ext>
                </a:extLst>
              </a:tr>
              <a:tr h="5283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-1020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73641"/>
                  </a:ext>
                </a:extLst>
              </a:tr>
              <a:tr h="5283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1314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161021" y="3467446"/>
            <a:ext cx="71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X 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529038" y="2750365"/>
            <a:ext cx="71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X 4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139872" y="1911927"/>
            <a:ext cx="0" cy="50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80363" y="1190905"/>
            <a:ext cx="1814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Sobel horizontal edge detector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-1920000">
            <a:off x="7342909" y="2646218"/>
            <a:ext cx="1052946" cy="38114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9623935" y="3212030"/>
            <a:ext cx="368710" cy="744873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033714"/>
              </p:ext>
            </p:extLst>
          </p:nvPr>
        </p:nvGraphicFramePr>
        <p:xfrm>
          <a:off x="8370388" y="4135098"/>
          <a:ext cx="2842485" cy="2215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495">
                  <a:extLst>
                    <a:ext uri="{9D8B030D-6E8A-4147-A177-3AD203B41FA5}">
                      <a16:colId xmlns:a16="http://schemas.microsoft.com/office/drawing/2014/main" val="3097846349"/>
                    </a:ext>
                  </a:extLst>
                </a:gridCol>
                <a:gridCol w="947495">
                  <a:extLst>
                    <a:ext uri="{9D8B030D-6E8A-4147-A177-3AD203B41FA5}">
                      <a16:colId xmlns:a16="http://schemas.microsoft.com/office/drawing/2014/main" val="798854766"/>
                    </a:ext>
                  </a:extLst>
                </a:gridCol>
                <a:gridCol w="947495">
                  <a:extLst>
                    <a:ext uri="{9D8B030D-6E8A-4147-A177-3AD203B41FA5}">
                      <a16:colId xmlns:a16="http://schemas.microsoft.com/office/drawing/2014/main" val="411357952"/>
                    </a:ext>
                  </a:extLst>
                </a:gridCol>
              </a:tblGrid>
              <a:tr h="5758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20161"/>
                  </a:ext>
                </a:extLst>
              </a:tr>
              <a:tr h="5829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469661"/>
                  </a:ext>
                </a:extLst>
              </a:tr>
              <a:tr h="5283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73641"/>
                  </a:ext>
                </a:extLst>
              </a:tr>
              <a:tr h="5283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1314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752108" y="4279193"/>
            <a:ext cx="295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(kernel/filter/mask/operator)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4577589"/>
              </p:ext>
            </p:extLst>
          </p:nvPr>
        </p:nvGraphicFramePr>
        <p:xfrm>
          <a:off x="0" y="1325563"/>
          <a:ext cx="4038606" cy="3582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101">
                  <a:extLst>
                    <a:ext uri="{9D8B030D-6E8A-4147-A177-3AD203B41FA5}">
                      <a16:colId xmlns:a16="http://schemas.microsoft.com/office/drawing/2014/main" val="1233314129"/>
                    </a:ext>
                  </a:extLst>
                </a:gridCol>
                <a:gridCol w="673101">
                  <a:extLst>
                    <a:ext uri="{9D8B030D-6E8A-4147-A177-3AD203B41FA5}">
                      <a16:colId xmlns:a16="http://schemas.microsoft.com/office/drawing/2014/main" val="486893201"/>
                    </a:ext>
                  </a:extLst>
                </a:gridCol>
                <a:gridCol w="673101">
                  <a:extLst>
                    <a:ext uri="{9D8B030D-6E8A-4147-A177-3AD203B41FA5}">
                      <a16:colId xmlns:a16="http://schemas.microsoft.com/office/drawing/2014/main" val="2741666316"/>
                    </a:ext>
                  </a:extLst>
                </a:gridCol>
                <a:gridCol w="673101">
                  <a:extLst>
                    <a:ext uri="{9D8B030D-6E8A-4147-A177-3AD203B41FA5}">
                      <a16:colId xmlns:a16="http://schemas.microsoft.com/office/drawing/2014/main" val="2342705631"/>
                    </a:ext>
                  </a:extLst>
                </a:gridCol>
                <a:gridCol w="673101">
                  <a:extLst>
                    <a:ext uri="{9D8B030D-6E8A-4147-A177-3AD203B41FA5}">
                      <a16:colId xmlns:a16="http://schemas.microsoft.com/office/drawing/2014/main" val="2783689301"/>
                    </a:ext>
                  </a:extLst>
                </a:gridCol>
                <a:gridCol w="673101">
                  <a:extLst>
                    <a:ext uri="{9D8B030D-6E8A-4147-A177-3AD203B41FA5}">
                      <a16:colId xmlns:a16="http://schemas.microsoft.com/office/drawing/2014/main" val="51723382"/>
                    </a:ext>
                  </a:extLst>
                </a:gridCol>
              </a:tblGrid>
              <a:tr h="5492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334050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313730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347394"/>
                  </a:ext>
                </a:extLst>
              </a:tr>
              <a:tr h="7021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208851"/>
                  </a:ext>
                </a:extLst>
              </a:tr>
              <a:tr h="576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998720"/>
                  </a:ext>
                </a:extLst>
              </a:tr>
              <a:tr h="576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83521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038606" y="4665813"/>
            <a:ext cx="71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 X 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6916" y="5150900"/>
            <a:ext cx="157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Matrix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231572" y="3396696"/>
            <a:ext cx="1578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Normalization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(min and max)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551974" y="442564"/>
            <a:ext cx="154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Output Image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212873" y="6078489"/>
            <a:ext cx="71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X 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104765" y="6350566"/>
            <a:ext cx="337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Output Image after normalization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1325563"/>
            <a:ext cx="2008909" cy="1701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5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edge detection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237907"/>
              </p:ext>
            </p:extLst>
          </p:nvPr>
        </p:nvGraphicFramePr>
        <p:xfrm>
          <a:off x="1387697" y="2167752"/>
          <a:ext cx="2842485" cy="2215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495">
                  <a:extLst>
                    <a:ext uri="{9D8B030D-6E8A-4147-A177-3AD203B41FA5}">
                      <a16:colId xmlns:a16="http://schemas.microsoft.com/office/drawing/2014/main" val="3097846349"/>
                    </a:ext>
                  </a:extLst>
                </a:gridCol>
                <a:gridCol w="947495">
                  <a:extLst>
                    <a:ext uri="{9D8B030D-6E8A-4147-A177-3AD203B41FA5}">
                      <a16:colId xmlns:a16="http://schemas.microsoft.com/office/drawing/2014/main" val="798854766"/>
                    </a:ext>
                  </a:extLst>
                </a:gridCol>
                <a:gridCol w="947495">
                  <a:extLst>
                    <a:ext uri="{9D8B030D-6E8A-4147-A177-3AD203B41FA5}">
                      <a16:colId xmlns:a16="http://schemas.microsoft.com/office/drawing/2014/main" val="411357952"/>
                    </a:ext>
                  </a:extLst>
                </a:gridCol>
              </a:tblGrid>
              <a:tr h="5758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20161"/>
                  </a:ext>
                </a:extLst>
              </a:tr>
              <a:tr h="5829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469661"/>
                  </a:ext>
                </a:extLst>
              </a:tr>
              <a:tr h="5283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73641"/>
                  </a:ext>
                </a:extLst>
              </a:tr>
              <a:tr h="5283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1314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30182" y="4111143"/>
            <a:ext cx="71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X 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2074" y="4383220"/>
            <a:ext cx="337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Output Image after normalization</a:t>
            </a: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427729"/>
              </p:ext>
            </p:extLst>
          </p:nvPr>
        </p:nvGraphicFramePr>
        <p:xfrm>
          <a:off x="6630550" y="2167752"/>
          <a:ext cx="2842485" cy="2215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495">
                  <a:extLst>
                    <a:ext uri="{9D8B030D-6E8A-4147-A177-3AD203B41FA5}">
                      <a16:colId xmlns:a16="http://schemas.microsoft.com/office/drawing/2014/main" val="3097846349"/>
                    </a:ext>
                  </a:extLst>
                </a:gridCol>
                <a:gridCol w="947495">
                  <a:extLst>
                    <a:ext uri="{9D8B030D-6E8A-4147-A177-3AD203B41FA5}">
                      <a16:colId xmlns:a16="http://schemas.microsoft.com/office/drawing/2014/main" val="798854766"/>
                    </a:ext>
                  </a:extLst>
                </a:gridCol>
                <a:gridCol w="947495">
                  <a:extLst>
                    <a:ext uri="{9D8B030D-6E8A-4147-A177-3AD203B41FA5}">
                      <a16:colId xmlns:a16="http://schemas.microsoft.com/office/drawing/2014/main" val="411357952"/>
                    </a:ext>
                  </a:extLst>
                </a:gridCol>
              </a:tblGrid>
              <a:tr h="57586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20161"/>
                  </a:ext>
                </a:extLst>
              </a:tr>
              <a:tr h="58291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469661"/>
                  </a:ext>
                </a:extLst>
              </a:tr>
              <a:tr h="5283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73641"/>
                  </a:ext>
                </a:extLst>
              </a:tr>
              <a:tr h="5283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131400"/>
                  </a:ext>
                </a:extLst>
              </a:tr>
            </a:tbl>
          </a:graphicData>
        </a:graphic>
      </p:graphicFrame>
      <p:sp>
        <p:nvSpPr>
          <p:cNvPr id="12" name="Equal 11"/>
          <p:cNvSpPr/>
          <p:nvPr/>
        </p:nvSpPr>
        <p:spPr>
          <a:xfrm>
            <a:off x="4943685" y="3117273"/>
            <a:ext cx="778242" cy="44334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9739745" y="2743200"/>
            <a:ext cx="263237" cy="10945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051537" y="3105788"/>
            <a:ext cx="94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pixels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3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edge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vertical edge detection use the </a:t>
            </a:r>
            <a:r>
              <a:rPr lang="en-US" dirty="0"/>
              <a:t>S</a:t>
            </a:r>
            <a:r>
              <a:rPr lang="en-US" dirty="0" smtClean="0"/>
              <a:t>obel vertical edge detector. All the other steps are same.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000" b="1" dirty="0" smtClean="0"/>
              <a:t>Note: </a:t>
            </a:r>
            <a:r>
              <a:rPr lang="en-US" sz="2000" dirty="0" smtClean="0">
                <a:solidFill>
                  <a:srgbClr val="FF0000"/>
                </a:solidFill>
              </a:rPr>
              <a:t>There are many types edge detectors. We can use any one according to our requirement.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484679"/>
              </p:ext>
            </p:extLst>
          </p:nvPr>
        </p:nvGraphicFramePr>
        <p:xfrm>
          <a:off x="4853710" y="3247986"/>
          <a:ext cx="1990434" cy="1206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3478">
                  <a:extLst>
                    <a:ext uri="{9D8B030D-6E8A-4147-A177-3AD203B41FA5}">
                      <a16:colId xmlns:a16="http://schemas.microsoft.com/office/drawing/2014/main" val="3097846349"/>
                    </a:ext>
                  </a:extLst>
                </a:gridCol>
                <a:gridCol w="663478">
                  <a:extLst>
                    <a:ext uri="{9D8B030D-6E8A-4147-A177-3AD203B41FA5}">
                      <a16:colId xmlns:a16="http://schemas.microsoft.com/office/drawing/2014/main" val="798854766"/>
                    </a:ext>
                  </a:extLst>
                </a:gridCol>
                <a:gridCol w="663478">
                  <a:extLst>
                    <a:ext uri="{9D8B030D-6E8A-4147-A177-3AD203B41FA5}">
                      <a16:colId xmlns:a16="http://schemas.microsoft.com/office/drawing/2014/main" val="411357952"/>
                    </a:ext>
                  </a:extLst>
                </a:gridCol>
              </a:tblGrid>
              <a:tr h="4020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20161"/>
                  </a:ext>
                </a:extLst>
              </a:tr>
              <a:tr h="4020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469661"/>
                  </a:ext>
                </a:extLst>
              </a:tr>
              <a:tr h="4020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7364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70076" y="4201736"/>
            <a:ext cx="71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X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1138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After applying horizontal and vertical edge detection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25670"/>
            <a:ext cx="5873749" cy="44053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709" y="1011383"/>
            <a:ext cx="6068291" cy="441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0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/>
              <a:t>[</a:t>
            </a:r>
            <a:r>
              <a:rPr lang="en-US" sz="1800" dirty="0" smtClean="0"/>
              <a:t>1] 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en.wikipedia.org/wiki/Convolutional_neural_network</a:t>
            </a:r>
            <a:r>
              <a:rPr lang="en-US" sz="1800" dirty="0" smtClean="0"/>
              <a:t> </a:t>
            </a:r>
          </a:p>
          <a:p>
            <a:pPr marL="0" indent="0" algn="just">
              <a:buNone/>
            </a:pPr>
            <a:r>
              <a:rPr lang="en-US" sz="1800" dirty="0" smtClean="0"/>
              <a:t>[2] </a:t>
            </a:r>
            <a:r>
              <a:rPr lang="en-US" sz="1800" i="1" dirty="0" err="1"/>
              <a:t>Krizhevsky</a:t>
            </a:r>
            <a:r>
              <a:rPr lang="en-US" sz="1800" i="1" dirty="0"/>
              <a:t>, Alex; </a:t>
            </a:r>
            <a:r>
              <a:rPr lang="en-US" sz="1800" i="1" dirty="0" err="1"/>
              <a:t>Sutskever</a:t>
            </a:r>
            <a:r>
              <a:rPr lang="en-US" sz="1800" i="1" dirty="0"/>
              <a:t>, Ilya; Hinton, Geoffrey E. (June 2017). </a:t>
            </a:r>
            <a:r>
              <a:rPr lang="en-US" sz="1800" i="1" dirty="0">
                <a:hlinkClick r:id="rId3"/>
              </a:rPr>
              <a:t>"ImageNet classification with deep convolutional neural networks"</a:t>
            </a:r>
            <a:r>
              <a:rPr lang="en-US" sz="1800" i="1" dirty="0"/>
              <a:t> (PDF). Communications of the ACM. </a:t>
            </a:r>
            <a:r>
              <a:rPr lang="en-US" sz="1800" b="1" i="1" dirty="0"/>
              <a:t>60</a:t>
            </a:r>
            <a:r>
              <a:rPr lang="en-US" sz="1800" i="1" dirty="0"/>
              <a:t> (6): 84–90. </a:t>
            </a:r>
            <a:r>
              <a:rPr lang="en-US" sz="1800" i="1" dirty="0">
                <a:hlinkClick r:id="rId4" tooltip="Digital object identifier"/>
              </a:rPr>
              <a:t>doi</a:t>
            </a:r>
            <a:r>
              <a:rPr lang="en-US" sz="1800" i="1" dirty="0"/>
              <a:t>:</a:t>
            </a:r>
            <a:r>
              <a:rPr lang="en-US" sz="1800" i="1" dirty="0">
                <a:hlinkClick r:id="rId5"/>
              </a:rPr>
              <a:t>10.1145/3065386</a:t>
            </a:r>
            <a:r>
              <a:rPr lang="en-US" sz="1800" i="1" dirty="0"/>
              <a:t>. </a:t>
            </a:r>
            <a:r>
              <a:rPr lang="en-US" sz="1800" i="1" dirty="0">
                <a:hlinkClick r:id="rId6" tooltip="International Standard Serial Number"/>
              </a:rPr>
              <a:t>ISSN</a:t>
            </a:r>
            <a:r>
              <a:rPr lang="en-US" sz="1800" i="1" dirty="0"/>
              <a:t> </a:t>
            </a:r>
            <a:r>
              <a:rPr lang="en-US" sz="1800" i="1" dirty="0">
                <a:hlinkClick r:id="rId7"/>
              </a:rPr>
              <a:t>0001-0782</a:t>
            </a:r>
            <a:r>
              <a:rPr lang="en-US" sz="1800" i="1" dirty="0"/>
              <a:t>.</a:t>
            </a: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/>
              <a:t>[3</a:t>
            </a:r>
            <a:r>
              <a:rPr lang="en-US" sz="1800" dirty="0"/>
              <a:t>] </a:t>
            </a:r>
            <a:r>
              <a:rPr lang="en-US" sz="1800" dirty="0">
                <a:hlinkClick r:id="rId8"/>
              </a:rPr>
              <a:t>https://</a:t>
            </a:r>
            <a:r>
              <a:rPr lang="en-US" sz="1800" dirty="0" smtClean="0">
                <a:hlinkClick r:id="rId8"/>
              </a:rPr>
              <a:t>www.frontiersin.org/files/Articles/34845/fpsyg-04-00124-HTML/image_m/fpsyg-04-00124-g001.jpg</a:t>
            </a:r>
            <a:r>
              <a:rPr lang="en-US" sz="1800" dirty="0" smtClean="0"/>
              <a:t> </a:t>
            </a:r>
          </a:p>
          <a:p>
            <a:pPr marL="0" indent="0" algn="just">
              <a:buNone/>
            </a:pPr>
            <a:r>
              <a:rPr lang="en-US" sz="1800" dirty="0"/>
              <a:t>[4] </a:t>
            </a:r>
            <a:r>
              <a:rPr lang="en-US" sz="1800" dirty="0">
                <a:hlinkClick r:id="rId9"/>
              </a:rPr>
              <a:t>https://</a:t>
            </a:r>
            <a:r>
              <a:rPr lang="en-US" sz="1800" dirty="0" smtClean="0">
                <a:hlinkClick r:id="rId9"/>
              </a:rPr>
              <a:t>en.wikipedia.org/wiki/Sobel_operator</a:t>
            </a:r>
            <a:r>
              <a:rPr lang="en-US" sz="1800" dirty="0" smtClean="0"/>
              <a:t> </a:t>
            </a: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/>
              <a:t>[5] Slides inspired by the Applied AI Course</a:t>
            </a: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384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mtClean="0"/>
          </a:p>
          <a:p>
            <a:pPr marL="0" indent="0" algn="ctr">
              <a:buNone/>
            </a:pPr>
            <a:r>
              <a:rPr lang="en-US" smtClean="0"/>
              <a:t>Thanks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1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dirty="0"/>
              <a:t>After completion of today’s session you will be able to:</a:t>
            </a:r>
          </a:p>
          <a:p>
            <a:pPr>
              <a:defRPr/>
            </a:pPr>
            <a:r>
              <a:rPr lang="en-US" dirty="0" smtClean="0"/>
              <a:t>Explain the basics of CNN.</a:t>
            </a:r>
          </a:p>
          <a:p>
            <a:pPr>
              <a:defRPr/>
            </a:pPr>
            <a:r>
              <a:rPr lang="en-US" dirty="0" smtClean="0"/>
              <a:t>Elaborate the motivation behind using CNN.</a:t>
            </a:r>
          </a:p>
          <a:p>
            <a:pPr>
              <a:defRPr/>
            </a:pPr>
            <a:r>
              <a:rPr lang="en-US" dirty="0" smtClean="0"/>
              <a:t>Illustrate the process of Edge detection in images.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 (CNN)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deep learning, a </a:t>
            </a:r>
            <a:r>
              <a:rPr lang="en-US" b="1" dirty="0"/>
              <a:t>convolutional neural network</a:t>
            </a:r>
            <a:r>
              <a:rPr lang="en-US" dirty="0"/>
              <a:t> (</a:t>
            </a:r>
            <a:r>
              <a:rPr lang="en-US" b="1" dirty="0"/>
              <a:t>CNN</a:t>
            </a:r>
            <a:r>
              <a:rPr lang="en-US" dirty="0"/>
              <a:t>, or </a:t>
            </a:r>
            <a:r>
              <a:rPr lang="en-US" b="1" dirty="0" err="1"/>
              <a:t>ConvNet</a:t>
            </a:r>
            <a:r>
              <a:rPr lang="en-US" dirty="0"/>
              <a:t>) is a class of deep neural networks, most commonly applied to analyzing </a:t>
            </a:r>
            <a:r>
              <a:rPr lang="en-US" dirty="0">
                <a:solidFill>
                  <a:srgbClr val="0070C0"/>
                </a:solidFill>
              </a:rPr>
              <a:t>visual imagery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Became popular after 2012 (</a:t>
            </a:r>
            <a:r>
              <a:rPr lang="en-US" dirty="0" err="1" smtClean="0"/>
              <a:t>Imagenet</a:t>
            </a:r>
            <a:r>
              <a:rPr lang="en-US" dirty="0" smtClean="0"/>
              <a:t>).</a:t>
            </a:r>
          </a:p>
          <a:p>
            <a:pPr algn="just"/>
            <a:r>
              <a:rPr lang="en-US" dirty="0" smtClean="0"/>
              <a:t>It is an application of deep learning in the area of Computer/Machine Vision (ML/AI + Image/Video processing).</a:t>
            </a:r>
          </a:p>
          <a:p>
            <a:pPr algn="just"/>
            <a:r>
              <a:rPr lang="en-US" dirty="0"/>
              <a:t>The architecture of a </a:t>
            </a:r>
            <a:r>
              <a:rPr lang="en-US" dirty="0" err="1"/>
              <a:t>ConvNet</a:t>
            </a:r>
            <a:r>
              <a:rPr lang="en-US" dirty="0"/>
              <a:t> is analogous to that of the connectivity pattern of Neurons in the Human Brain and was inspired by the organization of the Visual Cortex.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621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Applications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well known application areas of CNN are:</a:t>
            </a:r>
          </a:p>
          <a:p>
            <a:r>
              <a:rPr lang="en-US" dirty="0" smtClean="0"/>
              <a:t>Image </a:t>
            </a:r>
            <a:r>
              <a:rPr lang="en-US" dirty="0"/>
              <a:t>and video </a:t>
            </a:r>
            <a:r>
              <a:rPr lang="en-US" dirty="0" smtClean="0"/>
              <a:t>recognition</a:t>
            </a:r>
          </a:p>
          <a:p>
            <a:r>
              <a:rPr lang="en-US" dirty="0"/>
              <a:t>R</a:t>
            </a:r>
            <a:r>
              <a:rPr lang="en-US" dirty="0" smtClean="0"/>
              <a:t>ecommender systems</a:t>
            </a:r>
          </a:p>
          <a:p>
            <a:r>
              <a:rPr lang="en-US" dirty="0"/>
              <a:t>I</a:t>
            </a:r>
            <a:r>
              <a:rPr lang="en-US" dirty="0" smtClean="0"/>
              <a:t>mage classification</a:t>
            </a:r>
          </a:p>
          <a:p>
            <a:r>
              <a:rPr lang="en-US" dirty="0" smtClean="0"/>
              <a:t>Medical </a:t>
            </a:r>
            <a:r>
              <a:rPr lang="en-US" dirty="0"/>
              <a:t>image </a:t>
            </a:r>
            <a:r>
              <a:rPr lang="en-US" dirty="0" smtClean="0"/>
              <a:t>analysis</a:t>
            </a:r>
          </a:p>
          <a:p>
            <a:r>
              <a:rPr lang="en-US" dirty="0"/>
              <a:t>N</a:t>
            </a:r>
            <a:r>
              <a:rPr lang="en-US" dirty="0" smtClean="0"/>
              <a:t>atural </a:t>
            </a:r>
            <a:r>
              <a:rPr lang="en-US" dirty="0"/>
              <a:t>language </a:t>
            </a:r>
            <a:r>
              <a:rPr lang="en-US" dirty="0" smtClean="0"/>
              <a:t>processing 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8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325"/>
            <a:ext cx="3934691" cy="6758775"/>
          </a:xfrm>
        </p:spPr>
        <p:txBody>
          <a:bodyPr>
            <a:normAutofit/>
          </a:bodyPr>
          <a:lstStyle/>
          <a:p>
            <a:r>
              <a:rPr lang="en-US" dirty="0" err="1" smtClean="0"/>
              <a:t>Imagenet</a:t>
            </a:r>
            <a:r>
              <a:rPr lang="en-US" dirty="0" smtClean="0"/>
              <a:t> classification through CNN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8837" y="-1"/>
            <a:ext cx="9033164" cy="681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1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In 1981, </a:t>
            </a:r>
            <a:r>
              <a:rPr lang="en-US" dirty="0">
                <a:solidFill>
                  <a:srgbClr val="0070C0"/>
                </a:solidFill>
              </a:rPr>
              <a:t>David Hunter Hubel </a:t>
            </a:r>
            <a:r>
              <a:rPr lang="en-US" dirty="0" smtClean="0"/>
              <a:t>and </a:t>
            </a:r>
            <a:r>
              <a:rPr lang="en-US" dirty="0">
                <a:solidFill>
                  <a:srgbClr val="0070C0"/>
                </a:solidFill>
              </a:rPr>
              <a:t>Torsten </a:t>
            </a:r>
            <a:r>
              <a:rPr lang="en-US" dirty="0" smtClean="0">
                <a:solidFill>
                  <a:srgbClr val="0070C0"/>
                </a:solidFill>
              </a:rPr>
              <a:t>Wiesel </a:t>
            </a:r>
            <a:r>
              <a:rPr lang="en-US" dirty="0" smtClean="0"/>
              <a:t>won Nobel </a:t>
            </a:r>
            <a:r>
              <a:rPr lang="en-US" dirty="0"/>
              <a:t>Prize in Physiology or Medicine </a:t>
            </a:r>
            <a:r>
              <a:rPr lang="en-US" dirty="0" smtClean="0"/>
              <a:t>for </a:t>
            </a:r>
            <a:r>
              <a:rPr lang="en-US" dirty="0"/>
              <a:t>their discoveries concerning information processing in the visual system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They did extraordinary work regarding the </a:t>
            </a:r>
            <a:r>
              <a:rPr lang="en-US" dirty="0"/>
              <a:t>structure and function of the </a:t>
            </a:r>
            <a:r>
              <a:rPr lang="en-US" dirty="0">
                <a:solidFill>
                  <a:srgbClr val="FF0000"/>
                </a:solidFill>
              </a:rPr>
              <a:t>visual </a:t>
            </a:r>
            <a:r>
              <a:rPr lang="en-US" dirty="0" smtClean="0">
                <a:solidFill>
                  <a:srgbClr val="FF0000"/>
                </a:solidFill>
              </a:rPr>
              <a:t>cortex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In one experiment, done in 1959, they inserted a microelectrode into the primary visual cortex of an anesthetized cat. </a:t>
            </a:r>
            <a:endParaRPr lang="en-US" dirty="0" smtClean="0"/>
          </a:p>
          <a:p>
            <a:pPr algn="just"/>
            <a:r>
              <a:rPr lang="en-US" dirty="0" smtClean="0"/>
              <a:t>They </a:t>
            </a:r>
            <a:r>
              <a:rPr lang="en-US" dirty="0"/>
              <a:t>then projected patterns of light and dark on a screen in front of the cat. </a:t>
            </a:r>
            <a:r>
              <a:rPr lang="en-US" dirty="0" smtClean="0"/>
              <a:t>They </a:t>
            </a:r>
            <a:r>
              <a:rPr lang="en-US" dirty="0"/>
              <a:t>found that some neurons fired rapidly when presented with lines at one angle, while others responded best to another angle. </a:t>
            </a:r>
            <a:endParaRPr lang="en-US" dirty="0" smtClean="0"/>
          </a:p>
          <a:p>
            <a:pPr algn="just"/>
            <a:r>
              <a:rPr lang="en-US" dirty="0" smtClean="0"/>
              <a:t>Some </a:t>
            </a:r>
            <a:r>
              <a:rPr lang="en-US" dirty="0"/>
              <a:t>of these neurons responded to light patterns and dark patterns differently.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791691" cy="1934730"/>
          </a:xfrm>
        </p:spPr>
        <p:txBody>
          <a:bodyPr/>
          <a:lstStyle/>
          <a:p>
            <a:r>
              <a:rPr lang="en-US" dirty="0" smtClean="0"/>
              <a:t>Hubel’s experiment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4145" y="0"/>
            <a:ext cx="9019311" cy="684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Subdivision of visual cortex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457" y="1545227"/>
            <a:ext cx="7951125" cy="5162511"/>
          </a:xfrm>
        </p:spPr>
      </p:pic>
    </p:spTree>
    <p:extLst>
      <p:ext uri="{BB962C8B-B14F-4D97-AF65-F5344CB8AC3E}">
        <p14:creationId xmlns:p14="http://schemas.microsoft.com/office/powerpoint/2010/main" val="86992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83089"/>
            <a:ext cx="2860964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 Cortex layers working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55" y="0"/>
            <a:ext cx="6456217" cy="6851492"/>
          </a:xfrm>
        </p:spPr>
      </p:pic>
    </p:spTree>
    <p:extLst>
      <p:ext uri="{BB962C8B-B14F-4D97-AF65-F5344CB8AC3E}">
        <p14:creationId xmlns:p14="http://schemas.microsoft.com/office/powerpoint/2010/main" val="303678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4272</TotalTime>
  <Words>652</Words>
  <Application>Microsoft Office PowerPoint</Application>
  <PresentationFormat>Widescreen</PresentationFormat>
  <Paragraphs>208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Machine Learning</vt:lpstr>
      <vt:lpstr>Learning Objectives</vt:lpstr>
      <vt:lpstr>Convolutional Neural Network (CNN)</vt:lpstr>
      <vt:lpstr>CNN Applications </vt:lpstr>
      <vt:lpstr>Imagenet classification through CNN</vt:lpstr>
      <vt:lpstr>Motivation</vt:lpstr>
      <vt:lpstr>Hubel’s experiment</vt:lpstr>
      <vt:lpstr>Subdivision of visual cortex</vt:lpstr>
      <vt:lpstr>Visual Cortex layers working</vt:lpstr>
      <vt:lpstr>Convolution : Edge detection in images</vt:lpstr>
      <vt:lpstr>Horizontal edge detection</vt:lpstr>
      <vt:lpstr>Horizontal edge detection</vt:lpstr>
      <vt:lpstr>Vertical edge detection</vt:lpstr>
      <vt:lpstr>After applying horizontal and vertical edge detection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Windows User</dc:creator>
  <cp:lastModifiedBy>Windows User</cp:lastModifiedBy>
  <cp:revision>255</cp:revision>
  <dcterms:created xsi:type="dcterms:W3CDTF">2019-08-02T12:46:07Z</dcterms:created>
  <dcterms:modified xsi:type="dcterms:W3CDTF">2019-09-29T17:44:35Z</dcterms:modified>
</cp:coreProperties>
</file>