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58" r:id="rId3"/>
    <p:sldId id="293" r:id="rId4"/>
    <p:sldId id="298" r:id="rId5"/>
    <p:sldId id="304" r:id="rId6"/>
    <p:sldId id="308" r:id="rId7"/>
    <p:sldId id="309" r:id="rId8"/>
    <p:sldId id="310" r:id="rId9"/>
    <p:sldId id="295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C719-27D3-4E13-9FB2-104A238712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C719-27D3-4E13-9FB2-104A238712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yscale#/media/File:Beyoglu_4671_tricolor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CNN - II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Explain about the padding and strides in CNN.</a:t>
            </a:r>
          </a:p>
          <a:p>
            <a:pPr>
              <a:defRPr/>
            </a:pPr>
            <a:r>
              <a:rPr lang="en-US" dirty="0" smtClean="0"/>
              <a:t>Elaborate how to perform convolution on colored images.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Strides 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Padding</a:t>
            </a:r>
            <a:r>
              <a:rPr lang="en-US" dirty="0" smtClean="0"/>
              <a:t> is an approach by which we can get the output image of the same size as the original input image after applying the kernel on the input image.</a:t>
            </a:r>
          </a:p>
          <a:p>
            <a:pPr algn="just"/>
            <a:r>
              <a:rPr lang="en-US" dirty="0" smtClean="0"/>
              <a:t>In some problems using CNN we may require to significantly reduce the size of the image after the processing done by the kernel. In order to achieve this the concept of </a:t>
            </a:r>
            <a:r>
              <a:rPr lang="en-US" dirty="0" smtClean="0">
                <a:solidFill>
                  <a:srgbClr val="0070C0"/>
                </a:solidFill>
              </a:rPr>
              <a:t>strides</a:t>
            </a:r>
            <a:r>
              <a:rPr lang="en-US" dirty="0" smtClean="0"/>
              <a:t> comes into play.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2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Padding can be done by these two following ways:</a:t>
            </a:r>
          </a:p>
          <a:p>
            <a:r>
              <a:rPr lang="en-US" dirty="0" smtClean="0"/>
              <a:t>Zero Padding</a:t>
            </a:r>
          </a:p>
          <a:p>
            <a:r>
              <a:rPr lang="en-US" dirty="0" smtClean="0"/>
              <a:t>Adjacent/Same value </a:t>
            </a:r>
            <a:r>
              <a:rPr lang="en-US" dirty="0" smtClean="0"/>
              <a:t>padding(</a:t>
            </a:r>
            <a:r>
              <a:rPr lang="en-US" i="1" dirty="0" smtClean="0"/>
              <a:t>Not preferred over zero padding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0490"/>
          </a:xfrm>
        </p:spPr>
        <p:txBody>
          <a:bodyPr/>
          <a:lstStyle/>
          <a:p>
            <a:r>
              <a:rPr lang="en-US" dirty="0" smtClean="0"/>
              <a:t>Zero Padding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72792"/>
              </p:ext>
            </p:extLst>
          </p:nvPr>
        </p:nvGraphicFramePr>
        <p:xfrm>
          <a:off x="5910166" y="2413903"/>
          <a:ext cx="1990434" cy="120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478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61876" y="2656000"/>
            <a:ext cx="42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*</a:t>
            </a:r>
            <a:endParaRPr lang="en-US" sz="4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5907"/>
              </p:ext>
            </p:extLst>
          </p:nvPr>
        </p:nvGraphicFramePr>
        <p:xfrm>
          <a:off x="8756651" y="842580"/>
          <a:ext cx="3345720" cy="3873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2995932687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384643437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696706963"/>
                    </a:ext>
                  </a:extLst>
                </a:gridCol>
              </a:tblGrid>
              <a:tr h="6086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799944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52685"/>
                  </a:ext>
                </a:extLst>
              </a:tr>
              <a:tr h="5584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1314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962648" y="3535144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88868" y="4823433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 X 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91368" y="3904476"/>
            <a:ext cx="29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(kernel/filter/mask/operator)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068080"/>
              </p:ext>
            </p:extLst>
          </p:nvPr>
        </p:nvGraphicFramePr>
        <p:xfrm>
          <a:off x="224984" y="1058949"/>
          <a:ext cx="4400048" cy="470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06">
                  <a:extLst>
                    <a:ext uri="{9D8B030D-6E8A-4147-A177-3AD203B41FA5}">
                      <a16:colId xmlns:a16="http://schemas.microsoft.com/office/drawing/2014/main" val="2905811413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1233314129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486893201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2741666316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2342705631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2783689301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51723382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3833710624"/>
                    </a:ext>
                  </a:extLst>
                </a:gridCol>
              </a:tblGrid>
              <a:tr h="549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55807"/>
                  </a:ext>
                </a:extLst>
              </a:tr>
              <a:tr h="549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3405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1373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47394"/>
                  </a:ext>
                </a:extLst>
              </a:tr>
              <a:tr h="702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08851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98720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35215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128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1448" y="5679508"/>
            <a:ext cx="163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Original: 6 X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35969" y="6055976"/>
            <a:ext cx="157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Matrix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42192" y="473248"/>
            <a:ext cx="15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 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325563"/>
            <a:ext cx="2008909" cy="1701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8073353" y="2842947"/>
            <a:ext cx="492092" cy="31865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01448" y="6048840"/>
            <a:ext cx="27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padding: 8 X 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6366" y="4512267"/>
            <a:ext cx="303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Padding, p = 1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One row/column on each side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23309" y="4793673"/>
            <a:ext cx="1013056" cy="16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63428"/>
          </a:xfrm>
        </p:spPr>
        <p:txBody>
          <a:bodyPr/>
          <a:lstStyle/>
          <a:p>
            <a:r>
              <a:rPr lang="en-US" dirty="0" smtClean="0"/>
              <a:t>Adjacent/same value Padding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72792"/>
              </p:ext>
            </p:extLst>
          </p:nvPr>
        </p:nvGraphicFramePr>
        <p:xfrm>
          <a:off x="5910166" y="2413903"/>
          <a:ext cx="1990434" cy="120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478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61876" y="2656000"/>
            <a:ext cx="42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*</a:t>
            </a:r>
            <a:endParaRPr lang="en-US" sz="4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5907"/>
              </p:ext>
            </p:extLst>
          </p:nvPr>
        </p:nvGraphicFramePr>
        <p:xfrm>
          <a:off x="8756651" y="842580"/>
          <a:ext cx="3345720" cy="3873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2995932687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384643437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696706963"/>
                    </a:ext>
                  </a:extLst>
                </a:gridCol>
              </a:tblGrid>
              <a:tr h="6086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799944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  <a:tr h="676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52685"/>
                  </a:ext>
                </a:extLst>
              </a:tr>
              <a:tr h="5584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1314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962648" y="3535144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88868" y="4823433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 X 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91368" y="3904476"/>
            <a:ext cx="29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(kernel/filter/mask/operator)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038824"/>
              </p:ext>
            </p:extLst>
          </p:nvPr>
        </p:nvGraphicFramePr>
        <p:xfrm>
          <a:off x="224984" y="1058949"/>
          <a:ext cx="4400048" cy="470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06">
                  <a:extLst>
                    <a:ext uri="{9D8B030D-6E8A-4147-A177-3AD203B41FA5}">
                      <a16:colId xmlns:a16="http://schemas.microsoft.com/office/drawing/2014/main" val="2905811413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1233314129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486893201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2741666316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2342705631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2783689301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51723382"/>
                    </a:ext>
                  </a:extLst>
                </a:gridCol>
                <a:gridCol w="550006">
                  <a:extLst>
                    <a:ext uri="{9D8B030D-6E8A-4147-A177-3AD203B41FA5}">
                      <a16:colId xmlns:a16="http://schemas.microsoft.com/office/drawing/2014/main" val="3833710624"/>
                    </a:ext>
                  </a:extLst>
                </a:gridCol>
              </a:tblGrid>
              <a:tr h="549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55807"/>
                  </a:ext>
                </a:extLst>
              </a:tr>
              <a:tr h="549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3405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1373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47394"/>
                  </a:ext>
                </a:extLst>
              </a:tr>
              <a:tr h="702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08851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98720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35215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128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1448" y="5679508"/>
            <a:ext cx="163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Original: 6 X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35969" y="6055976"/>
            <a:ext cx="157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Matrix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42192" y="473248"/>
            <a:ext cx="15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 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325563"/>
            <a:ext cx="2008909" cy="1701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8073353" y="2842947"/>
            <a:ext cx="492092" cy="31865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01448" y="6048840"/>
            <a:ext cx="27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padding: 8 X 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6366" y="4512267"/>
            <a:ext cx="303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Padding, p = 1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One row/column on each side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23309" y="4793673"/>
            <a:ext cx="1013056" cy="16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on Colored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grayscale images contains the values ranging from 0 – 255.</a:t>
            </a:r>
          </a:p>
          <a:p>
            <a:pPr algn="just"/>
            <a:r>
              <a:rPr lang="en-US" dirty="0" smtClean="0"/>
              <a:t>If we consider colored images then can be represented in one way as a combination of three colors i.e.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>
                <a:solidFill>
                  <a:srgbClr val="00B0F0"/>
                </a:solidFill>
              </a:rPr>
              <a:t>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Each pixel can be understood as a combination of all three of the above mentioned colors.</a:t>
            </a:r>
          </a:p>
          <a:p>
            <a:pPr algn="just"/>
            <a:r>
              <a:rPr lang="en-US" dirty="0" smtClean="0"/>
              <a:t>In deep learning the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>
                <a:solidFill>
                  <a:srgbClr val="00B0F0"/>
                </a:solidFill>
              </a:rPr>
              <a:t>B </a:t>
            </a:r>
            <a:r>
              <a:rPr lang="en-US" dirty="0"/>
              <a:t>are called as </a:t>
            </a:r>
            <a:r>
              <a:rPr lang="en-US" dirty="0" smtClean="0">
                <a:solidFill>
                  <a:srgbClr val="FFC000"/>
                </a:solidFill>
              </a:rPr>
              <a:t>channels.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4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3564"/>
          </a:xfrm>
        </p:spPr>
        <p:txBody>
          <a:bodyPr/>
          <a:lstStyle/>
          <a:p>
            <a:r>
              <a:rPr lang="en-US" dirty="0" smtClean="0"/>
              <a:t>Colored image in RGB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66" y="646550"/>
            <a:ext cx="9346834" cy="6152115"/>
          </a:xfrm>
        </p:spPr>
      </p:pic>
    </p:spTree>
    <p:extLst>
      <p:ext uri="{BB962C8B-B14F-4D97-AF65-F5344CB8AC3E}">
        <p14:creationId xmlns:p14="http://schemas.microsoft.com/office/powerpoint/2010/main" val="407770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[</a:t>
            </a:r>
            <a:r>
              <a:rPr lang="en-US" sz="1800" dirty="0" smtClean="0"/>
              <a:t>1</a:t>
            </a:r>
            <a:r>
              <a:rPr lang="en-US" sz="1800" dirty="0"/>
              <a:t>] </a:t>
            </a:r>
            <a:r>
              <a:rPr lang="en-US" sz="1800" dirty="0">
                <a:hlinkClick r:id="rId2"/>
              </a:rPr>
              <a:t>https://en.wikipedia.org/wiki/Grayscale#/</a:t>
            </a:r>
            <a:r>
              <a:rPr lang="en-US" sz="1800" dirty="0" smtClean="0">
                <a:hlinkClick r:id="rId2"/>
              </a:rPr>
              <a:t>media/File:Beyoglu_4671_tricolor.png</a:t>
            </a:r>
            <a:r>
              <a:rPr lang="en-US" sz="1800" dirty="0" smtClean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8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480</Words>
  <Application>Microsoft Office PowerPoint</Application>
  <PresentationFormat>Widescreen</PresentationFormat>
  <Paragraphs>198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</vt:lpstr>
      <vt:lpstr>Learning Objectives</vt:lpstr>
      <vt:lpstr>Padding and Strides on Images</vt:lpstr>
      <vt:lpstr>Padding</vt:lpstr>
      <vt:lpstr>Zero Padding</vt:lpstr>
      <vt:lpstr>Adjacent/same value Padding</vt:lpstr>
      <vt:lpstr>Convolution on Colored images</vt:lpstr>
      <vt:lpstr>Colored image in RGB format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269</cp:revision>
  <dcterms:created xsi:type="dcterms:W3CDTF">2019-08-02T12:46:07Z</dcterms:created>
  <dcterms:modified xsi:type="dcterms:W3CDTF">2019-09-30T13:59:09Z</dcterms:modified>
</cp:coreProperties>
</file>