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58" r:id="rId3"/>
    <p:sldId id="276" r:id="rId4"/>
    <p:sldId id="278" r:id="rId5"/>
    <p:sldId id="279" r:id="rId6"/>
    <p:sldId id="281" r:id="rId7"/>
    <p:sldId id="280" r:id="rId8"/>
    <p:sldId id="277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pport-vector_machin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0" y="3121957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SVM </a:t>
            </a:r>
            <a:r>
              <a:rPr lang="en-US" sz="3600" dirty="0" smtClean="0"/>
              <a:t>Introduction, </a:t>
            </a:r>
            <a:r>
              <a:rPr lang="en-US" sz="3600" smtClean="0"/>
              <a:t>Geometric Intuition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dirty="0" smtClean="0"/>
              <a:t>Explain the concept of SVM geometrically.</a:t>
            </a:r>
          </a:p>
          <a:p>
            <a:pPr>
              <a:defRPr/>
            </a:pPr>
            <a:r>
              <a:rPr lang="en-US" dirty="0" smtClean="0"/>
              <a:t>Discuss the advantages and disadvantages of SVM.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In machine learning, </a:t>
            </a:r>
            <a:r>
              <a:rPr lang="en-US" b="1" dirty="0"/>
              <a:t>support-vector machines</a:t>
            </a:r>
            <a:r>
              <a:rPr lang="en-US" dirty="0"/>
              <a:t> (</a:t>
            </a:r>
            <a:r>
              <a:rPr lang="en-US" b="1" dirty="0"/>
              <a:t>SVMs</a:t>
            </a:r>
            <a:r>
              <a:rPr lang="en-US" dirty="0"/>
              <a:t>, also </a:t>
            </a:r>
            <a:r>
              <a:rPr lang="en-US" b="1" dirty="0"/>
              <a:t>support-vector </a:t>
            </a:r>
            <a:r>
              <a:rPr lang="en-US" b="1" dirty="0" smtClean="0"/>
              <a:t>networks</a:t>
            </a:r>
            <a:r>
              <a:rPr lang="en-US" dirty="0" smtClean="0"/>
              <a:t>) </a:t>
            </a:r>
            <a:r>
              <a:rPr lang="en-US" dirty="0"/>
              <a:t>are </a:t>
            </a:r>
            <a:r>
              <a:rPr lang="en-US" dirty="0">
                <a:solidFill>
                  <a:srgbClr val="0070C0"/>
                </a:solidFill>
              </a:rPr>
              <a:t>supervised</a:t>
            </a:r>
            <a:r>
              <a:rPr lang="en-US" dirty="0"/>
              <a:t> learning models with associated learning algorithms that analyze data used for 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  <a:r>
              <a:rPr lang="en-US" dirty="0"/>
              <a:t> analysis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An SVM model is a representation of the examples as points in space, mapped so that the examples of the separate categories are divided by a clear gap that is as wide as possible. </a:t>
            </a:r>
            <a:endParaRPr lang="en-US" dirty="0" smtClean="0"/>
          </a:p>
          <a:p>
            <a:pPr algn="just"/>
            <a:r>
              <a:rPr lang="en-US" dirty="0" smtClean="0"/>
              <a:t>New </a:t>
            </a:r>
            <a:r>
              <a:rPr lang="en-US" dirty="0"/>
              <a:t>examples are then mapped into that same space and predicted to belong to a category based on the side of the gap on which they fall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This is achieved by using the concept of </a:t>
            </a:r>
            <a:r>
              <a:rPr lang="en-US" dirty="0" smtClean="0">
                <a:solidFill>
                  <a:srgbClr val="0070C0"/>
                </a:solidFill>
              </a:rPr>
              <a:t>hyperplane </a:t>
            </a:r>
            <a:r>
              <a:rPr lang="en-US" dirty="0" smtClean="0"/>
              <a:t>which acts as a decision boundary separating the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5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SVM?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75360" y="1551709"/>
            <a:ext cx="11216640" cy="51677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Baskerville Old Face" pitchFamily="18" charset="0"/>
              </a:rPr>
              <a:t>We </a:t>
            </a:r>
            <a:r>
              <a:rPr lang="en-US" sz="2400" dirty="0">
                <a:latin typeface="Baskerville Old Face" pitchFamily="18" charset="0"/>
              </a:rPr>
              <a:t>have many classifications algorithms like </a:t>
            </a:r>
            <a:r>
              <a:rPr lang="en-US" sz="2400" dirty="0" smtClean="0">
                <a:latin typeface="Baskerville Old Face" pitchFamily="18" charset="0"/>
              </a:rPr>
              <a:t>logistic regression, KNN</a:t>
            </a:r>
            <a:r>
              <a:rPr lang="en-US" sz="2400" dirty="0">
                <a:latin typeface="Baskerville Old Face" pitchFamily="18" charset="0"/>
              </a:rPr>
              <a:t>, Decision Tree etc. Those algorithm classify the data as follows.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 smtClean="0">
                <a:latin typeface="Baskerville Old Face" pitchFamily="18" charset="0"/>
              </a:rPr>
              <a:t>But</a:t>
            </a:r>
            <a:r>
              <a:rPr lang="en-US" sz="2400" dirty="0">
                <a:latin typeface="Baskerville Old Face" pitchFamily="18" charset="0"/>
              </a:rPr>
              <a:t>, the SVM algorithm classifies the data as below.</a:t>
            </a:r>
          </a:p>
          <a:p>
            <a:pPr>
              <a:buNone/>
            </a:pPr>
            <a:endParaRPr lang="en-US" sz="2400" dirty="0">
              <a:latin typeface="Baskerville Old Face" pitchFamily="18" charset="0"/>
            </a:endParaRPr>
          </a:p>
          <a:p>
            <a:pPr>
              <a:buNone/>
            </a:pPr>
            <a:endParaRPr lang="en-US" sz="2400" dirty="0">
              <a:latin typeface="Baskerville Old Face" pitchFamily="18" charset="0"/>
            </a:endParaRPr>
          </a:p>
          <a:p>
            <a:pPr>
              <a:buNone/>
            </a:pPr>
            <a:endParaRPr lang="en-US" sz="2400" dirty="0">
              <a:latin typeface="Baskerville Old Face" pitchFamily="18" charset="0"/>
            </a:endParaRPr>
          </a:p>
          <a:p>
            <a:pPr>
              <a:buNone/>
            </a:pPr>
            <a:endParaRPr lang="en-US" sz="2400" dirty="0">
              <a:latin typeface="Baskerville Old Face" pitchFamily="18" charset="0"/>
            </a:endParaRPr>
          </a:p>
          <a:p>
            <a:pPr>
              <a:buNone/>
            </a:pPr>
            <a:endParaRPr lang="en-US" sz="2400" dirty="0">
              <a:latin typeface="Baskerville Old Face" pitchFamily="18" charset="0"/>
            </a:endParaRPr>
          </a:p>
          <a:p>
            <a:pPr marL="342900" lvl="8" indent="-342900">
              <a:buNone/>
            </a:pPr>
            <a:r>
              <a:rPr lang="en-US" sz="2400" dirty="0" smtClean="0">
                <a:latin typeface="Baskerville Old Face" pitchFamily="18" charset="0"/>
              </a:rPr>
              <a:t>SVM </a:t>
            </a:r>
            <a:r>
              <a:rPr lang="en-US" sz="2400" dirty="0">
                <a:latin typeface="Baskerville Old Face" pitchFamily="18" charset="0"/>
              </a:rPr>
              <a:t>tries to minimize the generalization error by maximizing the margin.</a:t>
            </a:r>
          </a:p>
          <a:p>
            <a:pPr>
              <a:buNone/>
            </a:pPr>
            <a:endParaRPr lang="en-US" sz="2400" dirty="0">
              <a:latin typeface="Baskerville Old Face" pitchFamily="18" charset="0"/>
            </a:endParaRPr>
          </a:p>
        </p:txBody>
      </p:sp>
      <p:pic>
        <p:nvPicPr>
          <p:cNvPr id="5" name="Picture 2" descr="E:\E3 SEM2\DM\SVM\pics\wh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3916" y="2279892"/>
            <a:ext cx="7824168" cy="1431235"/>
          </a:xfrm>
          <a:prstGeom prst="rect">
            <a:avLst/>
          </a:prstGeom>
          <a:noFill/>
        </p:spPr>
      </p:pic>
      <p:pic>
        <p:nvPicPr>
          <p:cNvPr id="6" name="Picture 3" descr="E:\E3 SEM2\DM\SVM\pics\why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9957" y="4300331"/>
            <a:ext cx="2920661" cy="1929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24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SVM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It </a:t>
            </a:r>
            <a:r>
              <a:rPr lang="en-US" sz="2800" dirty="0">
                <a:latin typeface="Book Antiqua" panose="02040602050305030304" pitchFamily="18" charset="0"/>
              </a:rPr>
              <a:t>is used in several applications </a:t>
            </a:r>
            <a:r>
              <a:rPr lang="en-US" sz="2800" dirty="0" smtClean="0">
                <a:latin typeface="Book Antiqua" panose="02040602050305030304" pitchFamily="18" charset="0"/>
              </a:rPr>
              <a:t>like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Hand-Written </a:t>
            </a:r>
            <a:r>
              <a:rPr lang="en-US" sz="2800" dirty="0">
                <a:latin typeface="Book Antiqua" panose="02040602050305030304" pitchFamily="18" charset="0"/>
              </a:rPr>
              <a:t>digit </a:t>
            </a:r>
            <a:r>
              <a:rPr lang="en-US" sz="2800" dirty="0" smtClean="0">
                <a:latin typeface="Book Antiqua" panose="02040602050305030304" pitchFamily="18" charset="0"/>
              </a:rPr>
              <a:t>recognition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Object Recognition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Speaker identification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Time-series </a:t>
            </a:r>
            <a:r>
              <a:rPr lang="en-US" sz="2800" dirty="0">
                <a:latin typeface="Book Antiqua" panose="02040602050305030304" pitchFamily="18" charset="0"/>
              </a:rPr>
              <a:t>prediction 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r>
              <a:rPr lang="en-US" sz="2800" dirty="0" smtClean="0">
                <a:latin typeface="Book Antiqua" panose="02040602050305030304" pitchFamily="18" charset="0"/>
              </a:rPr>
              <a:t>Cancer </a:t>
            </a:r>
            <a:r>
              <a:rPr lang="en-US" sz="2800" dirty="0">
                <a:latin typeface="Book Antiqua" panose="02040602050305030304" pitchFamily="18" charset="0"/>
              </a:rPr>
              <a:t>tumours classification	</a:t>
            </a:r>
            <a:endParaRPr lang="en-US" sz="2800" b="1" dirty="0">
              <a:latin typeface="Baskerville Old Face" pitchFamily="18" charset="0"/>
            </a:endParaRPr>
          </a:p>
          <a:p>
            <a:pPr>
              <a:buNone/>
            </a:pPr>
            <a:endParaRPr lang="en-US" sz="28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1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SVM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8" indent="-342900" algn="just"/>
            <a:r>
              <a:rPr lang="en-US" sz="2400" dirty="0" smtClean="0">
                <a:latin typeface="Baskerville Old Face" pitchFamily="18" charset="0"/>
              </a:rPr>
              <a:t>SVM  </a:t>
            </a:r>
            <a:r>
              <a:rPr lang="en-US" sz="2400" dirty="0">
                <a:latin typeface="Baskerville Old Face" pitchFamily="18" charset="0"/>
              </a:rPr>
              <a:t>supports non-linear separation using kernel tricks, by which SVM tries to avoid overfitting and </a:t>
            </a:r>
            <a:r>
              <a:rPr lang="en-US" sz="2400" dirty="0" err="1" smtClean="0">
                <a:latin typeface="Baskerville Old Face" pitchFamily="18" charset="0"/>
              </a:rPr>
              <a:t>underfitting</a:t>
            </a:r>
            <a:r>
              <a:rPr lang="en-US" sz="2400" dirty="0" smtClean="0">
                <a:latin typeface="Baskerville Old Face" pitchFamily="18" charset="0"/>
              </a:rPr>
              <a:t>.</a:t>
            </a:r>
          </a:p>
          <a:p>
            <a:pPr marL="342900" lvl="8" indent="-342900" algn="just"/>
            <a:r>
              <a:rPr lang="en-US" sz="2400" dirty="0" smtClean="0">
                <a:latin typeface="Baskerville Old Face" pitchFamily="18" charset="0"/>
              </a:rPr>
              <a:t>It </a:t>
            </a:r>
            <a:r>
              <a:rPr lang="en-US" sz="2400" dirty="0">
                <a:latin typeface="Baskerville Old Face" pitchFamily="18" charset="0"/>
              </a:rPr>
              <a:t>works really well with clear margin of </a:t>
            </a:r>
            <a:r>
              <a:rPr lang="en-US" sz="2400" dirty="0" smtClean="0">
                <a:latin typeface="Baskerville Old Face" pitchFamily="18" charset="0"/>
              </a:rPr>
              <a:t>separation</a:t>
            </a:r>
          </a:p>
          <a:p>
            <a:pPr marL="342900" lvl="8" indent="-342900" algn="just"/>
            <a:r>
              <a:rPr lang="en-US" sz="2400" dirty="0" smtClean="0">
                <a:latin typeface="Baskerville Old Face" pitchFamily="18" charset="0"/>
              </a:rPr>
              <a:t>It </a:t>
            </a:r>
            <a:r>
              <a:rPr lang="en-US" sz="2400" dirty="0">
                <a:latin typeface="Baskerville Old Face" pitchFamily="18" charset="0"/>
              </a:rPr>
              <a:t>is effective in high dimensional </a:t>
            </a:r>
            <a:r>
              <a:rPr lang="en-US" sz="2400" dirty="0" smtClean="0">
                <a:latin typeface="Baskerville Old Face" pitchFamily="18" charset="0"/>
              </a:rPr>
              <a:t>spaces.</a:t>
            </a:r>
          </a:p>
          <a:p>
            <a:pPr marL="342900" lvl="8" indent="-342900" algn="just"/>
            <a:r>
              <a:rPr lang="en-US" sz="2400" dirty="0" smtClean="0">
                <a:latin typeface="Baskerville Old Face" pitchFamily="18" charset="0"/>
              </a:rPr>
              <a:t>It </a:t>
            </a:r>
            <a:r>
              <a:rPr lang="en-US" sz="2400" dirty="0">
                <a:latin typeface="Baskerville Old Face" pitchFamily="18" charset="0"/>
              </a:rPr>
              <a:t>is effective in cases where number of dimensions is greater than the number of </a:t>
            </a:r>
            <a:r>
              <a:rPr lang="en-US" sz="2400" dirty="0" smtClean="0">
                <a:latin typeface="Baskerville Old Face" pitchFamily="18" charset="0"/>
              </a:rPr>
              <a:t>samples.</a:t>
            </a:r>
          </a:p>
          <a:p>
            <a:pPr marL="342900" lvl="8" indent="-342900" algn="just"/>
            <a:r>
              <a:rPr lang="en-US" sz="2400" dirty="0" smtClean="0">
                <a:latin typeface="Baskerville Old Face" pitchFamily="18" charset="0"/>
              </a:rPr>
              <a:t>It </a:t>
            </a:r>
            <a:r>
              <a:rPr lang="en-US" sz="2400" dirty="0">
                <a:latin typeface="Baskerville Old Face" pitchFamily="18" charset="0"/>
              </a:rPr>
              <a:t>uses a subset of training points in the decision function (called support vectors), so it is also memory </a:t>
            </a:r>
            <a:r>
              <a:rPr lang="en-US" sz="2400" dirty="0" smtClean="0">
                <a:latin typeface="Baskerville Old Face" pitchFamily="18" charset="0"/>
              </a:rPr>
              <a:t>efficient.</a:t>
            </a:r>
          </a:p>
          <a:p>
            <a:pPr marL="342900" lvl="8" indent="-342900" algn="just"/>
            <a:r>
              <a:rPr lang="en-US" sz="2400" dirty="0" smtClean="0">
                <a:latin typeface="Baskerville Old Face" pitchFamily="18" charset="0"/>
              </a:rPr>
              <a:t>SVM </a:t>
            </a:r>
            <a:r>
              <a:rPr lang="en-US" sz="2400" dirty="0">
                <a:latin typeface="Baskerville Old Face" pitchFamily="18" charset="0"/>
              </a:rPr>
              <a:t>can be used for both classification and regression problems</a:t>
            </a:r>
            <a:r>
              <a:rPr lang="en-US" sz="2400" dirty="0" smtClean="0">
                <a:latin typeface="Baskerville Old Face" pitchFamily="18" charset="0"/>
              </a:rPr>
              <a:t>. </a:t>
            </a:r>
            <a:r>
              <a:rPr lang="en-US" sz="2400" dirty="0" err="1" smtClean="0">
                <a:latin typeface="Baskerville Old Face" pitchFamily="18" charset="0"/>
              </a:rPr>
              <a:t>Eventhough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>
                <a:latin typeface="Baskerville Old Face" pitchFamily="18" charset="0"/>
              </a:rPr>
              <a:t>SVM is mainly used for classification problems</a:t>
            </a:r>
            <a:r>
              <a:rPr lang="en-US" sz="2400" dirty="0" smtClean="0">
                <a:latin typeface="Baskerville Old Face" pitchFamily="18" charset="0"/>
              </a:rPr>
              <a:t>, SVR </a:t>
            </a:r>
            <a:r>
              <a:rPr lang="en-US" sz="2400" dirty="0">
                <a:latin typeface="Baskerville Old Face" pitchFamily="18" charset="0"/>
              </a:rPr>
              <a:t>is used for regression problems.</a:t>
            </a:r>
          </a:p>
          <a:p>
            <a:pPr marL="342900" lvl="8" indent="-342900" algn="just">
              <a:buFont typeface="Wingdings" pitchFamily="2" charset="2"/>
              <a:buChar char="ü"/>
            </a:pPr>
            <a:endParaRPr lang="en-US" sz="2400" dirty="0">
              <a:latin typeface="Baskerville Old Face" pitchFamily="18" charset="0"/>
            </a:endParaRPr>
          </a:p>
          <a:p>
            <a:pPr marL="342900" lvl="8" indent="-342900" algn="just">
              <a:buFont typeface="Wingdings" pitchFamily="2" charset="2"/>
              <a:buChar char="ü"/>
            </a:pPr>
            <a:endParaRPr lang="en-US" sz="2400" dirty="0">
              <a:latin typeface="Baskerville Old Face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24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7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askerville Old Face" pitchFamily="18" charset="0"/>
              </a:rPr>
              <a:t>It doesn’t perform well, when we have large data set because the required training time is </a:t>
            </a:r>
            <a:r>
              <a:rPr lang="en-US" dirty="0" smtClean="0">
                <a:latin typeface="Baskerville Old Face" pitchFamily="18" charset="0"/>
              </a:rPr>
              <a:t>higher</a:t>
            </a:r>
          </a:p>
          <a:p>
            <a:pPr algn="just"/>
            <a:r>
              <a:rPr lang="en-US" dirty="0" smtClean="0">
                <a:latin typeface="Baskerville Old Face" pitchFamily="18" charset="0"/>
              </a:rPr>
              <a:t>It </a:t>
            </a:r>
            <a:r>
              <a:rPr lang="en-US" dirty="0">
                <a:latin typeface="Baskerville Old Face" pitchFamily="18" charset="0"/>
              </a:rPr>
              <a:t>also doesn’t perform very well, when the data set has more noise i.e. target classes are </a:t>
            </a:r>
            <a:r>
              <a:rPr lang="en-US" dirty="0" smtClean="0">
                <a:latin typeface="Baskerville Old Face" pitchFamily="18" charset="0"/>
              </a:rPr>
              <a:t>overlapping</a:t>
            </a:r>
          </a:p>
          <a:p>
            <a:pPr algn="just"/>
            <a:r>
              <a:rPr lang="en-US" dirty="0" smtClean="0">
                <a:latin typeface="Baskerville Old Face" pitchFamily="18" charset="0"/>
              </a:rPr>
              <a:t>SVM </a:t>
            </a:r>
            <a:r>
              <a:rPr lang="en-US" dirty="0">
                <a:latin typeface="Baskerville Old Face" pitchFamily="18" charset="0"/>
              </a:rPr>
              <a:t>doesn’t directly provide probability estimates, these are calculated using an expensive five-fold cross-validation.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1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en.wikipedia.org/wiki/Support-vector_machine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5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287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Baskerville Old Face</vt:lpstr>
      <vt:lpstr>Book Antiqua</vt:lpstr>
      <vt:lpstr>Calibri</vt:lpstr>
      <vt:lpstr>Calibri Light</vt:lpstr>
      <vt:lpstr>Wingdings</vt:lpstr>
      <vt:lpstr>Office Theme</vt:lpstr>
      <vt:lpstr>Machine Learning</vt:lpstr>
      <vt:lpstr>Learning Objectives</vt:lpstr>
      <vt:lpstr>SVM introduction</vt:lpstr>
      <vt:lpstr>Why SVM?</vt:lpstr>
      <vt:lpstr>Applications of SVM</vt:lpstr>
      <vt:lpstr>Advantages of SVM</vt:lpstr>
      <vt:lpstr>Disadvantages of SVM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303</cp:revision>
  <dcterms:created xsi:type="dcterms:W3CDTF">2019-08-02T12:46:07Z</dcterms:created>
  <dcterms:modified xsi:type="dcterms:W3CDTF">2019-10-20T13:27:29Z</dcterms:modified>
</cp:coreProperties>
</file>