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258" r:id="rId3"/>
    <p:sldId id="282" r:id="rId4"/>
    <p:sldId id="283" r:id="rId5"/>
    <p:sldId id="284" r:id="rId6"/>
    <p:sldId id="286" r:id="rId7"/>
    <p:sldId id="287" r:id="rId8"/>
    <p:sldId id="285" r:id="rId9"/>
    <p:sldId id="289" r:id="rId10"/>
    <p:sldId id="288" r:id="rId11"/>
    <p:sldId id="27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4660"/>
  </p:normalViewPr>
  <p:slideViewPr>
    <p:cSldViewPr snapToGrid="0">
      <p:cViewPr>
        <p:scale>
          <a:sx n="64" d="100"/>
          <a:sy n="64" d="100"/>
        </p:scale>
        <p:origin x="84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06ABF6-260F-4393-BA42-4507AD8481F6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23556" name="Text Box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noFill/>
        </p:spPr>
        <p:txBody>
          <a:bodyPr>
            <a:spAutoFit/>
          </a:bodyPr>
          <a:lstStyle/>
          <a:p>
            <a:pPr defTabSz="449263"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Arial" panose="020B0604020202020204" pitchFamily="34" charset="0"/>
                <a:cs typeface="Lucida Sans Unicode" panose="020B0602030504020204" pitchFamily="34" charset="0"/>
              </a:rPr>
              <a:t>Note also, everything is done by inner-products</a:t>
            </a:r>
          </a:p>
        </p:txBody>
      </p:sp>
    </p:spTree>
    <p:extLst>
      <p:ext uri="{BB962C8B-B14F-4D97-AF65-F5344CB8AC3E}">
        <p14:creationId xmlns:p14="http://schemas.microsoft.com/office/powerpoint/2010/main" val="226086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gomes@cs.cornell.ed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SVM Kernels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dirty="0" smtClean="0"/>
              <a:t>Training </a:t>
            </a:r>
            <a:r>
              <a:rPr lang="en-US" altLang="en-US" dirty="0"/>
              <a:t>(and Testing) is quite slow compared to </a:t>
            </a:r>
            <a:r>
              <a:rPr lang="en-US" altLang="en-US" dirty="0" smtClean="0"/>
              <a:t>ANN</a:t>
            </a:r>
          </a:p>
          <a:p>
            <a:pPr algn="just"/>
            <a:r>
              <a:rPr lang="en-US" altLang="en-US" dirty="0" smtClean="0"/>
              <a:t>Essentially </a:t>
            </a:r>
            <a:r>
              <a:rPr lang="en-US" altLang="en-US" dirty="0"/>
              <a:t>a binary </a:t>
            </a:r>
            <a:r>
              <a:rPr lang="en-US" altLang="en-US" dirty="0" smtClean="0"/>
              <a:t>classifier</a:t>
            </a:r>
          </a:p>
          <a:p>
            <a:pPr lvl="1" algn="just"/>
            <a:r>
              <a:rPr lang="en-US" altLang="en-US" sz="2800" dirty="0" smtClean="0"/>
              <a:t>However</a:t>
            </a:r>
            <a:r>
              <a:rPr lang="en-US" altLang="en-US" sz="2800" dirty="0"/>
              <a:t>, there are some tricks to evade </a:t>
            </a:r>
            <a:r>
              <a:rPr lang="en-US" altLang="en-US" sz="2800" dirty="0" smtClean="0"/>
              <a:t>this.</a:t>
            </a:r>
          </a:p>
          <a:p>
            <a:pPr algn="just"/>
            <a:r>
              <a:rPr lang="en-US" altLang="en-US" dirty="0" smtClean="0"/>
              <a:t>Very </a:t>
            </a:r>
            <a:r>
              <a:rPr lang="en-US" altLang="en-US" dirty="0"/>
              <a:t>sensitive to </a:t>
            </a:r>
            <a:r>
              <a:rPr lang="en-US" altLang="en-US" dirty="0" smtClean="0"/>
              <a:t>noise</a:t>
            </a:r>
          </a:p>
          <a:p>
            <a:pPr lvl="1" algn="just"/>
            <a:r>
              <a:rPr lang="en-US" altLang="en-US" sz="2800" dirty="0" smtClean="0"/>
              <a:t>A </a:t>
            </a:r>
            <a:r>
              <a:rPr lang="en-US" altLang="en-US" sz="2800" dirty="0"/>
              <a:t>few off data points can completely throw off the </a:t>
            </a:r>
            <a:r>
              <a:rPr lang="en-US" altLang="en-US" sz="2800" dirty="0" smtClean="0"/>
              <a:t>algorithm</a:t>
            </a:r>
          </a:p>
          <a:p>
            <a:pPr algn="just"/>
            <a:r>
              <a:rPr lang="en-US" altLang="en-US" dirty="0" smtClean="0"/>
              <a:t>Biggest </a:t>
            </a:r>
            <a:r>
              <a:rPr lang="en-US" altLang="en-US" dirty="0"/>
              <a:t>Drawback: The choice of Kernel </a:t>
            </a:r>
            <a:r>
              <a:rPr lang="en-US" altLang="en-US" dirty="0" smtClean="0"/>
              <a:t>function.</a:t>
            </a:r>
          </a:p>
          <a:p>
            <a:pPr lvl="1" algn="just"/>
            <a:r>
              <a:rPr lang="en-US" altLang="en-US" sz="2800" dirty="0" smtClean="0"/>
              <a:t>There </a:t>
            </a:r>
            <a:r>
              <a:rPr lang="en-US" altLang="en-US" sz="2800" dirty="0"/>
              <a:t>is no “set-in-stone” theory for choosing a kernel function for any given problem (still in research</a:t>
            </a:r>
            <a:r>
              <a:rPr lang="en-US" altLang="en-US" sz="2800" dirty="0" smtClean="0"/>
              <a:t>...)</a:t>
            </a:r>
          </a:p>
          <a:p>
            <a:pPr lvl="1" algn="just"/>
            <a:r>
              <a:rPr lang="en-US" altLang="en-US" sz="2800" dirty="0" smtClean="0"/>
              <a:t>Once </a:t>
            </a:r>
            <a:r>
              <a:rPr lang="en-US" altLang="en-US" sz="2800" dirty="0"/>
              <a:t>a kernel function is chosen, there is only ONE modifiable parameter, the error penalty </a:t>
            </a:r>
            <a:r>
              <a:rPr lang="en-US" altLang="en-US" sz="2800" i="1" dirty="0"/>
              <a:t>C</a:t>
            </a:r>
            <a:r>
              <a:rPr lang="en-US" altLang="en-US" sz="2800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5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42964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Adapted from the lecture slides by </a:t>
            </a:r>
            <a:r>
              <a:rPr lang="en-US" altLang="en-US" sz="2000" dirty="0"/>
              <a:t>Carla P. </a:t>
            </a:r>
            <a:r>
              <a:rPr lang="en-US" altLang="en-US" sz="2000" dirty="0" smtClean="0"/>
              <a:t>Gomes </a:t>
            </a:r>
            <a:r>
              <a:rPr lang="en-US" altLang="en-US" sz="2000" dirty="0" smtClean="0">
                <a:hlinkClick r:id="rId2"/>
              </a:rPr>
              <a:t>gomes@cs.cornell.edu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Module:SVM</a:t>
            </a:r>
            <a:endParaRPr lang="en-US" altLang="en-US" sz="2000" dirty="0"/>
          </a:p>
          <a:p>
            <a:pPr>
              <a:spcBef>
                <a:spcPts val="300"/>
              </a:spcBef>
            </a:pPr>
            <a:r>
              <a:rPr lang="en-US" altLang="en-US" sz="2000" dirty="0" smtClean="0"/>
              <a:t>Christopher </a:t>
            </a:r>
            <a:r>
              <a:rPr lang="en-US" altLang="en-US" sz="2000" dirty="0"/>
              <a:t>J. C. Burges. 1998. A Tutorial on Support Vector Machines for Pattern Recognition</a:t>
            </a:r>
          </a:p>
          <a:p>
            <a:pPr>
              <a:spcBef>
                <a:spcPts val="300"/>
              </a:spcBef>
            </a:pPr>
            <a:r>
              <a:rPr lang="en-US" altLang="en-US" sz="2000" dirty="0"/>
              <a:t>S. T. </a:t>
            </a:r>
            <a:r>
              <a:rPr lang="en-US" altLang="en-US" sz="2000" dirty="0" err="1"/>
              <a:t>Dumais</a:t>
            </a:r>
            <a:r>
              <a:rPr lang="en-US" altLang="en-US" sz="2000" dirty="0"/>
              <a:t>. 1998. Using SVMs for text categorization, IEEE Intelligent Systems, 13(4)</a:t>
            </a:r>
          </a:p>
          <a:p>
            <a:pPr>
              <a:spcBef>
                <a:spcPts val="300"/>
              </a:spcBef>
            </a:pPr>
            <a:r>
              <a:rPr lang="en-US" altLang="en-US" sz="2000" dirty="0"/>
              <a:t>S. T. </a:t>
            </a:r>
            <a:r>
              <a:rPr lang="en-US" altLang="en-US" sz="2000" dirty="0" err="1"/>
              <a:t>Dumais</a:t>
            </a:r>
            <a:r>
              <a:rPr lang="en-US" altLang="en-US" sz="2000" dirty="0"/>
              <a:t>, J. Platt, D. Heckerman and M. </a:t>
            </a:r>
            <a:r>
              <a:rPr lang="en-US" altLang="en-US" sz="2000" dirty="0" err="1"/>
              <a:t>Sahami</a:t>
            </a:r>
            <a:r>
              <a:rPr lang="en-US" altLang="en-US" sz="2000" dirty="0"/>
              <a:t>. 1998. Inductive learning algorithms and representations for text categorization. </a:t>
            </a:r>
            <a:r>
              <a:rPr lang="en-US" altLang="en-US" sz="2000" i="1" dirty="0"/>
              <a:t>CIKM </a:t>
            </a:r>
            <a:r>
              <a:rPr lang="ja-JP" altLang="en-US" sz="2000" i="1" dirty="0"/>
              <a:t>’</a:t>
            </a:r>
            <a:r>
              <a:rPr lang="en-US" altLang="ja-JP" sz="2000" i="1" dirty="0"/>
              <a:t>98</a:t>
            </a:r>
            <a:r>
              <a:rPr lang="en-US" altLang="ja-JP" sz="2000" dirty="0"/>
              <a:t>, pp. 148-155. </a:t>
            </a:r>
          </a:p>
          <a:p>
            <a:pPr>
              <a:spcBef>
                <a:spcPts val="300"/>
              </a:spcBef>
            </a:pPr>
            <a:r>
              <a:rPr lang="en-US" altLang="en-US" sz="2000" dirty="0" err="1"/>
              <a:t>Yiming</a:t>
            </a:r>
            <a:r>
              <a:rPr lang="en-US" altLang="en-US" sz="2000" dirty="0"/>
              <a:t> Yang, Xin Liu. 1999. A re-examination of text categorization methods. 22nd Annual International SIGIR</a:t>
            </a:r>
          </a:p>
          <a:p>
            <a:pPr>
              <a:spcBef>
                <a:spcPts val="300"/>
              </a:spcBef>
            </a:pPr>
            <a:r>
              <a:rPr lang="en-US" altLang="en-US" sz="2000" dirty="0"/>
              <a:t>Tong Zhang, Frank J. </a:t>
            </a:r>
            <a:r>
              <a:rPr lang="en-US" altLang="en-US" sz="2000" dirty="0" err="1"/>
              <a:t>Oles</a:t>
            </a:r>
            <a:r>
              <a:rPr lang="en-US" altLang="en-US" sz="2000" dirty="0"/>
              <a:t>. 2001. Text Categorization Based on Regularized Linear Classification Methods. Information Retrieval 4(1): 5-31 </a:t>
            </a:r>
          </a:p>
          <a:p>
            <a:pPr>
              <a:spcBef>
                <a:spcPts val="300"/>
              </a:spcBef>
            </a:pPr>
            <a:r>
              <a:rPr lang="en-US" altLang="en-US" sz="2000" dirty="0"/>
              <a:t>Trevor Hastie, Robert </a:t>
            </a:r>
            <a:r>
              <a:rPr lang="en-US" altLang="en-US" sz="2000" dirty="0" err="1"/>
              <a:t>Tibshirani</a:t>
            </a:r>
            <a:r>
              <a:rPr lang="en-US" altLang="en-US" sz="2000" dirty="0"/>
              <a:t> and Jerome Friedman. </a:t>
            </a:r>
            <a:r>
              <a:rPr lang="en-US" altLang="en-US" sz="2000" i="1" dirty="0"/>
              <a:t>Elements of Statistical Learning: Data Mining, Inference and Prediction.</a:t>
            </a:r>
            <a:r>
              <a:rPr lang="en-US" altLang="en-US" sz="2000" dirty="0"/>
              <a:t> Springer-</a:t>
            </a:r>
            <a:r>
              <a:rPr lang="en-US" altLang="en-US" sz="2000" dirty="0" err="1"/>
              <a:t>Verlag</a:t>
            </a:r>
            <a:r>
              <a:rPr lang="en-US" altLang="en-US" sz="2000" dirty="0"/>
              <a:t>, New York. </a:t>
            </a:r>
          </a:p>
          <a:p>
            <a:pPr>
              <a:spcBef>
                <a:spcPts val="300"/>
              </a:spcBef>
            </a:pPr>
            <a:r>
              <a:rPr lang="en-GB" altLang="en-US" sz="2000" dirty="0"/>
              <a:t>T. </a:t>
            </a:r>
            <a:r>
              <a:rPr lang="en-GB" altLang="en-US" sz="2000" dirty="0" err="1"/>
              <a:t>Joachims</a:t>
            </a:r>
            <a:r>
              <a:rPr lang="en-GB" altLang="en-US" sz="2000" dirty="0"/>
              <a:t>, </a:t>
            </a:r>
            <a:r>
              <a:rPr lang="en-GB" altLang="en-US" sz="2000" i="1" dirty="0"/>
              <a:t>Learning to Classify Text using Support Vector Machines</a:t>
            </a:r>
            <a:r>
              <a:rPr lang="en-GB" altLang="en-US" sz="2000" dirty="0"/>
              <a:t>. Kluwer, 2002.</a:t>
            </a:r>
            <a:r>
              <a:rPr lang="en-US" altLang="en-US" sz="2000" dirty="0"/>
              <a:t> </a:t>
            </a:r>
          </a:p>
          <a:p>
            <a:pPr>
              <a:spcBef>
                <a:spcPts val="300"/>
              </a:spcBef>
            </a:pPr>
            <a:r>
              <a:rPr lang="en-US" altLang="en-US" sz="2000" dirty="0"/>
              <a:t>Fan Li, </a:t>
            </a:r>
            <a:r>
              <a:rPr lang="en-US" altLang="en-US" sz="2000" dirty="0" err="1"/>
              <a:t>Yiming</a:t>
            </a:r>
            <a:r>
              <a:rPr lang="en-US" altLang="en-US" sz="2000" dirty="0"/>
              <a:t> Yang. 2003. A Loss Function Analysis for Classification Methods in Text Categorization. ICML 2003: 472-479.</a:t>
            </a:r>
          </a:p>
          <a:p>
            <a:pPr>
              <a:spcBef>
                <a:spcPts val="300"/>
              </a:spcBef>
            </a:pPr>
            <a:r>
              <a:rPr lang="en-US" altLang="en-US" sz="2000" dirty="0"/>
              <a:t>Tie-Yan Liu, </a:t>
            </a:r>
            <a:r>
              <a:rPr lang="en-US" altLang="en-US" sz="2000" dirty="0" err="1"/>
              <a:t>Yiming</a:t>
            </a:r>
            <a:r>
              <a:rPr lang="en-US" altLang="en-US" sz="2000" dirty="0"/>
              <a:t> Yang, </a:t>
            </a:r>
            <a:r>
              <a:rPr lang="en-US" altLang="en-US" sz="2000" dirty="0" err="1"/>
              <a:t>Hao</a:t>
            </a:r>
            <a:r>
              <a:rPr lang="en-US" altLang="en-US" sz="2000" dirty="0"/>
              <a:t> Wan, et al. 2005. Support Vector Machines Classification with Very Large Scale Taxonomy, SIGKDD Explorations, 7(1): 36-43.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5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dirty="0" smtClean="0"/>
              <a:t>Explain the dual form of linear SVM function.</a:t>
            </a:r>
          </a:p>
          <a:p>
            <a:pPr>
              <a:defRPr/>
            </a:pPr>
            <a:r>
              <a:rPr lang="en-US" dirty="0" smtClean="0"/>
              <a:t>Describe SVM kernels.</a:t>
            </a: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945" y="196452"/>
            <a:ext cx="7773988" cy="11445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 anchor="b">
            <a:normAutofit/>
          </a:bodyPr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The Optimization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2945" y="1609293"/>
            <a:ext cx="10349346" cy="491619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 lnSpcReduction="10000"/>
          </a:bodyPr>
          <a:lstStyle/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The dual of the problem is</a:t>
            </a: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 smtClean="0"/>
              <a:t>w</a:t>
            </a:r>
            <a:r>
              <a:rPr lang="en-GB" altLang="en-US" dirty="0" smtClean="0"/>
              <a:t> </a:t>
            </a:r>
            <a:r>
              <a:rPr lang="en-GB" altLang="en-US" dirty="0" smtClean="0"/>
              <a:t>is also recovered </a:t>
            </a:r>
            <a:r>
              <a:rPr lang="en-GB" altLang="en-US" dirty="0" smtClean="0"/>
              <a:t>as</a:t>
            </a: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The only difference with the linear separable case is that there is an upper bound </a:t>
            </a:r>
            <a:r>
              <a:rPr lang="en-GB" altLang="en-US" i="1" dirty="0" smtClean="0"/>
              <a:t>C</a:t>
            </a:r>
            <a:r>
              <a:rPr lang="en-GB" altLang="en-US" dirty="0" smtClean="0"/>
              <a:t> on </a:t>
            </a:r>
            <a:r>
              <a:rPr lang="en-GB" altLang="en-US" dirty="0" smtClean="0">
                <a:latin typeface="Symbol" panose="05050102010706020507" pitchFamily="18" charset="2"/>
              </a:rPr>
              <a:t></a:t>
            </a:r>
            <a:r>
              <a:rPr lang="en-GB" altLang="en-US" baseline="-25000" dirty="0" err="1" smtClean="0"/>
              <a:t>i</a:t>
            </a:r>
            <a:endParaRPr lang="en-GB" altLang="en-US" baseline="-25000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00683"/>
            <a:ext cx="75438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26858"/>
            <a:ext cx="5691187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311237" y="3080112"/>
            <a:ext cx="19050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4876797" y="1491890"/>
            <a:ext cx="4405747" cy="2944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7176655" y="1505383"/>
            <a:ext cx="2258290" cy="83603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578436" y="1491889"/>
            <a:ext cx="1828800" cy="8495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340436" y="807894"/>
            <a:ext cx="2435225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’s </a:t>
            </a:r>
            <a:r>
              <a:rPr lang="en-US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1800" dirty="0">
                <a:solidFill>
                  <a:srgbClr val="FF0000"/>
                </a:solidFill>
              </a:rPr>
              <a:t>New variables</a:t>
            </a:r>
          </a:p>
          <a:p>
            <a:pPr eaLnBrk="1" hangingPunct="1"/>
            <a:r>
              <a:rPr lang="en-US" altLang="en-US" sz="1800" dirty="0"/>
              <a:t>(</a:t>
            </a:r>
            <a:r>
              <a:rPr lang="en-US" altLang="en-US" sz="1800" dirty="0" err="1"/>
              <a:t>Lagrangian</a:t>
            </a:r>
            <a:r>
              <a:rPr lang="en-US" altLang="en-US" sz="1800" dirty="0"/>
              <a:t> multipliers)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4876798" y="1546732"/>
            <a:ext cx="0" cy="6971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644520" y="4308033"/>
            <a:ext cx="1697615" cy="565544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b="1" dirty="0">
                <a:cs typeface="Times New Roman" panose="02020603050405020304" pitchFamily="18" charset="0"/>
              </a:rPr>
              <a:t>w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b="1" dirty="0" smtClean="0">
                <a:cs typeface="Times New Roman" panose="02020603050405020304" pitchFamily="18" charset="0"/>
              </a:rPr>
              <a:t>= </a:t>
            </a:r>
            <a:r>
              <a:rPr lang="el-GR" altLang="en-US" sz="2800" dirty="0" smtClean="0">
                <a:cs typeface="Times New Roman" panose="02020603050405020304" pitchFamily="18" charset="0"/>
              </a:rPr>
              <a:t>Σ</a:t>
            </a:r>
            <a:r>
              <a:rPr lang="el-GR" altLang="en-US" sz="2800" i="1" dirty="0" smtClean="0"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y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800" b="1" dirty="0" err="1"/>
              <a:t>x</a:t>
            </a:r>
            <a:r>
              <a:rPr lang="en-US" altLang="en-US" sz="2800" i="1" baseline="-25000" dirty="0" err="1"/>
              <a:t>i</a:t>
            </a:r>
            <a:r>
              <a:rPr lang="en-US" altLang="en-US" sz="2800" b="1" baseline="-25000" dirty="0"/>
              <a:t>          </a:t>
            </a:r>
            <a:r>
              <a:rPr lang="en-US" altLang="en-US" sz="2800" b="1" baseline="-25000" dirty="0" smtClean="0"/>
              <a:t>  </a:t>
            </a:r>
            <a:endParaRPr lang="en-US" altLang="en-US" sz="2800" b="1" baseline="-25000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8867775" y="3462051"/>
            <a:ext cx="3324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smtClean="0"/>
              <a:t>We </a:t>
            </a:r>
            <a:r>
              <a:rPr lang="en-US" altLang="en-US" sz="2000" dirty="0"/>
              <a:t>don’t need to compute </a:t>
            </a:r>
            <a:r>
              <a:rPr lang="en-US" altLang="en-US" sz="2000" b="1" dirty="0"/>
              <a:t>w</a:t>
            </a:r>
            <a:r>
              <a:rPr lang="en-US" altLang="en-US" sz="2000" dirty="0"/>
              <a:t> explicitly for classification: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9007619" y="4390977"/>
            <a:ext cx="2547072" cy="461665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b="1" dirty="0"/>
              <a:t>x</a:t>
            </a:r>
            <a:r>
              <a:rPr lang="en-US" altLang="en-US" sz="2400" dirty="0"/>
              <a:t>) = </a:t>
            </a:r>
            <a:r>
              <a:rPr lang="el-GR" altLang="en-US" sz="2400" dirty="0">
                <a:cs typeface="Times New Roman" panose="02020603050405020304" pitchFamily="18" charset="0"/>
              </a:rPr>
              <a:t>Σ</a:t>
            </a:r>
            <a:r>
              <a:rPr lang="el-GR" altLang="en-US" sz="2400" i="1" dirty="0"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i="1" dirty="0" err="1">
                <a:cs typeface="Times New Roman" panose="02020603050405020304" pitchFamily="18" charset="0"/>
              </a:rPr>
              <a:t>y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b="1" dirty="0" err="1"/>
              <a:t>x</a:t>
            </a:r>
            <a:r>
              <a:rPr lang="en-US" altLang="en-US" sz="2400" i="1" baseline="-25000" dirty="0" err="1"/>
              <a:t>i</a:t>
            </a:r>
            <a:r>
              <a:rPr lang="en-US" altLang="en-US" sz="2400" b="1" baseline="30000" dirty="0" err="1"/>
              <a:t>T</a:t>
            </a:r>
            <a:r>
              <a:rPr lang="en-US" altLang="en-US" sz="2400" b="1" dirty="0" err="1"/>
              <a:t>x</a:t>
            </a:r>
            <a:r>
              <a:rPr lang="en-US" altLang="en-US" sz="2400" b="1" dirty="0"/>
              <a:t> + </a:t>
            </a:r>
            <a:r>
              <a:rPr lang="en-US" altLang="en-US" sz="24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5776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430" y="0"/>
            <a:ext cx="10515600" cy="951486"/>
          </a:xfrm>
        </p:spPr>
        <p:txBody>
          <a:bodyPr/>
          <a:lstStyle/>
          <a:p>
            <a:r>
              <a:rPr lang="en-US" dirty="0" smtClean="0"/>
              <a:t>Non linear SVM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82974" y="951486"/>
            <a:ext cx="11393773" cy="588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400" dirty="0"/>
              <a:t>Datasets that are linearly separable with some noise work out great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But </a:t>
            </a:r>
            <a:r>
              <a:rPr lang="en-US" altLang="zh-CN" sz="2400" dirty="0"/>
              <a:t>what are we going to do if the dataset is just too hard? 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How </a:t>
            </a:r>
            <a:r>
              <a:rPr lang="en-US" altLang="zh-CN" sz="2400" dirty="0"/>
              <a:t>about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 mapping data to a higher-dimensional space: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217" y="1457365"/>
            <a:ext cx="5522026" cy="891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217" y="3300064"/>
            <a:ext cx="5586507" cy="858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432" y="4697155"/>
            <a:ext cx="4369474" cy="21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– </a:t>
            </a:r>
            <a:r>
              <a:rPr lang="en-US" dirty="0" err="1" smtClean="0"/>
              <a:t>lInear</a:t>
            </a:r>
            <a:r>
              <a:rPr lang="en-US" dirty="0" smtClean="0"/>
              <a:t> SVM’s: feature spaces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327" y="1672497"/>
            <a:ext cx="8785486" cy="50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kernel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9118" cy="487497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dirty="0"/>
              <a:t>SVM algorithms use a set of mathematical functions that are defined as the kernel. The function of kernel is to take data as input and transform it into the required form. </a:t>
            </a:r>
            <a:endParaRPr lang="en-US" dirty="0" smtClean="0"/>
          </a:p>
          <a:p>
            <a:pPr algn="just">
              <a:defRPr/>
            </a:pPr>
            <a:r>
              <a:rPr lang="en-US" dirty="0" smtClean="0"/>
              <a:t>Different </a:t>
            </a:r>
            <a:r>
              <a:rPr lang="en-US" dirty="0"/>
              <a:t>SVM algorithms use different types of kernel functions. These functions can be different types. For example</a:t>
            </a:r>
            <a:r>
              <a:rPr lang="en-US" b="1" i="1" dirty="0"/>
              <a:t> linear, nonlinear, polynomial, radial basis function (RBF), and sigmoid.</a:t>
            </a:r>
            <a:endParaRPr lang="en-US" dirty="0"/>
          </a:p>
          <a:p>
            <a:pPr algn="just">
              <a:defRPr/>
            </a:pPr>
            <a:r>
              <a:rPr lang="en-US" dirty="0"/>
              <a:t>Introduce Kernel functions for sequence data, graphs, text, images, as well as vectors. The most used type of kernel function is </a:t>
            </a:r>
            <a:r>
              <a:rPr lang="en-US" b="1" dirty="0"/>
              <a:t>RBF.</a:t>
            </a:r>
            <a:r>
              <a:rPr lang="en-US" dirty="0"/>
              <a:t> </a:t>
            </a:r>
          </a:p>
          <a:p>
            <a:pPr algn="just">
              <a:defRPr/>
            </a:pPr>
            <a:r>
              <a:rPr lang="en-US" dirty="0"/>
              <a:t>The kernel functions return the inner product between two points in a suitable feature space. Thus by defining a notion of similarity, with little computational cost even in very high-dimensional spaces.</a:t>
            </a:r>
          </a:p>
          <a:p>
            <a:pPr algn="just">
              <a:defRPr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4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kernel functions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Polynomial kernel with degree </a:t>
            </a:r>
            <a:r>
              <a:rPr lang="en-US" altLang="zh-CN" i="1" dirty="0">
                <a:ea typeface="SimSun" panose="02010600030101010101" pitchFamily="2" charset="-122"/>
              </a:rPr>
              <a:t>d</a:t>
            </a:r>
          </a:p>
          <a:p>
            <a:pPr lvl="1"/>
            <a:endParaRPr lang="en-US" altLang="zh-CN" dirty="0">
              <a:ea typeface="SimSun" panose="02010600030101010101" pitchFamily="2" charset="-122"/>
            </a:endParaRPr>
          </a:p>
          <a:p>
            <a:pPr marL="914400" lvl="2" indent="0"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r>
              <a:rPr lang="en-US" altLang="zh-CN" dirty="0">
                <a:ea typeface="SimSun" panose="02010600030101010101" pitchFamily="2" charset="-122"/>
              </a:rPr>
              <a:t>Radial basis function kernel with width </a:t>
            </a:r>
            <a:r>
              <a:rPr lang="en-US" altLang="zh-CN" dirty="0">
                <a:latin typeface="Symbol" panose="05050102010706020507" pitchFamily="18" charset="2"/>
                <a:ea typeface="SimSun" panose="02010600030101010101" pitchFamily="2" charset="-122"/>
              </a:rPr>
              <a:t>s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/>
            <a:endParaRPr lang="en-US" altLang="zh-CN" dirty="0">
              <a:ea typeface="SimSun" panose="02010600030101010101" pitchFamily="2" charset="-122"/>
            </a:endParaRPr>
          </a:p>
          <a:p>
            <a:pPr lvl="2"/>
            <a:endParaRPr lang="en-US" altLang="zh-CN" dirty="0"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Closely related to radial basis function neural networks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The feature space is infinite-dimensional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Sigmoid with parameter </a:t>
            </a:r>
            <a:r>
              <a:rPr lang="en-US" altLang="zh-CN" dirty="0">
                <a:latin typeface="Symbol" panose="05050102010706020507" pitchFamily="18" charset="2"/>
                <a:ea typeface="SimSun" panose="02010600030101010101" pitchFamily="2" charset="-122"/>
              </a:rPr>
              <a:t>k</a:t>
            </a:r>
            <a:r>
              <a:rPr lang="en-US" altLang="zh-CN" dirty="0">
                <a:ea typeface="SimSun" panose="02010600030101010101" pitchFamily="2" charset="-122"/>
              </a:rPr>
              <a:t> and </a:t>
            </a:r>
            <a:r>
              <a:rPr lang="en-US" altLang="zh-CN" dirty="0">
                <a:latin typeface="Symbol" panose="05050102010706020507" pitchFamily="18" charset="2"/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</a:p>
          <a:p>
            <a:pPr lvl="3"/>
            <a:endParaRPr lang="en-US" altLang="zh-CN" dirty="0">
              <a:ea typeface="SimSun" panose="02010600030101010101" pitchFamily="2" charset="-122"/>
            </a:endParaRPr>
          </a:p>
          <a:p>
            <a:pPr lvl="3"/>
            <a:endParaRPr lang="en-US" altLang="zh-CN" dirty="0"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It does not satisfy the Mercer condition on all </a:t>
            </a:r>
            <a:r>
              <a:rPr lang="en-US" altLang="zh-CN" dirty="0">
                <a:latin typeface="Symbol" panose="05050102010706020507" pitchFamily="18" charset="2"/>
                <a:ea typeface="SimSun" panose="02010600030101010101" pitchFamily="2" charset="-122"/>
              </a:rPr>
              <a:t>k</a:t>
            </a:r>
            <a:r>
              <a:rPr lang="en-US" altLang="zh-CN" dirty="0">
                <a:ea typeface="SimSun" panose="02010600030101010101" pitchFamily="2" charset="-122"/>
              </a:rPr>
              <a:t> and </a:t>
            </a:r>
            <a:r>
              <a:rPr lang="en-US" altLang="zh-CN" dirty="0">
                <a:latin typeface="Symbol" panose="05050102010706020507" pitchFamily="18" charset="2"/>
                <a:ea typeface="SimSun" panose="02010600030101010101" pitchFamily="2" charset="-122"/>
              </a:rPr>
              <a:t>q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pic>
        <p:nvPicPr>
          <p:cNvPr id="5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896" y="2327223"/>
            <a:ext cx="358140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896" y="3455233"/>
            <a:ext cx="510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583" y="5289628"/>
            <a:ext cx="42640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01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kernel function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altLang="en-US" dirty="0" smtClean="0"/>
              <a:t>Probably the most tricky part of using SVM.</a:t>
            </a:r>
          </a:p>
          <a:p>
            <a:pPr algn="just" eaLnBrk="1" hangingPunct="1"/>
            <a:r>
              <a:rPr lang="en-US" altLang="en-US" dirty="0" smtClean="0"/>
              <a:t>The kernel function is important because it creates the kernel matrix, which summarizes all the data</a:t>
            </a:r>
          </a:p>
          <a:p>
            <a:pPr algn="just" eaLnBrk="1" hangingPunct="1"/>
            <a:r>
              <a:rPr lang="en-US" altLang="en-US" dirty="0" smtClean="0"/>
              <a:t>Many principles have been proposed (diffusion kernel, Fisher kernel, string kernel, …)</a:t>
            </a:r>
          </a:p>
          <a:p>
            <a:pPr algn="just" eaLnBrk="1" hangingPunct="1"/>
            <a:r>
              <a:rPr lang="en-US" altLang="en-US" dirty="0" smtClean="0"/>
              <a:t>There is even research to estimate the kernel matrix from available information</a:t>
            </a:r>
          </a:p>
          <a:p>
            <a:pPr algn="just" eaLnBrk="1" hangingPunct="1"/>
            <a:r>
              <a:rPr lang="en-US" altLang="en-US" dirty="0" smtClean="0"/>
              <a:t>In </a:t>
            </a:r>
            <a:r>
              <a:rPr lang="en-US" altLang="en-US" dirty="0" smtClean="0"/>
              <a:t>practice, a low degree polynomial kernel or RBF kernel with a reasonable width is a good initial </a:t>
            </a:r>
            <a:r>
              <a:rPr lang="en-US" altLang="en-US" dirty="0" smtClean="0"/>
              <a:t>try.</a:t>
            </a:r>
            <a:endParaRPr lang="en-US" altLang="en-US" dirty="0" smtClean="0"/>
          </a:p>
          <a:p>
            <a:pPr algn="just" eaLnBrk="1" hangingPunct="1"/>
            <a:r>
              <a:rPr lang="en-US" altLang="en-US" dirty="0" smtClean="0"/>
              <a:t>Note that SVM with RBF kernel is closely related to RBF neural networks, with the centers of the radial basis functions automatically chosen for SVM</a:t>
            </a:r>
          </a:p>
        </p:txBody>
      </p:sp>
    </p:spTree>
    <p:extLst>
      <p:ext uri="{BB962C8B-B14F-4D97-AF65-F5344CB8AC3E}">
        <p14:creationId xmlns:p14="http://schemas.microsoft.com/office/powerpoint/2010/main" val="262070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Training </a:t>
            </a:r>
            <a:r>
              <a:rPr lang="en-US" altLang="en-US" sz="2400" dirty="0"/>
              <a:t>is relatively </a:t>
            </a:r>
            <a:r>
              <a:rPr lang="en-US" altLang="en-US" sz="2400" dirty="0" smtClean="0"/>
              <a:t>easy</a:t>
            </a:r>
          </a:p>
          <a:p>
            <a:pPr lvl="1"/>
            <a:r>
              <a:rPr lang="en-US" altLang="en-US" dirty="0" smtClean="0"/>
              <a:t>We </a:t>
            </a:r>
            <a:r>
              <a:rPr lang="en-US" altLang="en-US" dirty="0"/>
              <a:t>don’t have to deal with local minimum like in </a:t>
            </a:r>
            <a:r>
              <a:rPr lang="en-US" altLang="en-US" dirty="0" smtClean="0"/>
              <a:t>ANN</a:t>
            </a:r>
          </a:p>
          <a:p>
            <a:pPr lvl="1"/>
            <a:r>
              <a:rPr lang="en-US" altLang="en-US" dirty="0" smtClean="0"/>
              <a:t>SVM </a:t>
            </a:r>
            <a:r>
              <a:rPr lang="en-US" altLang="en-US" dirty="0"/>
              <a:t>solution is always global and unique (check “Burges” paper for proof and justification</a:t>
            </a:r>
            <a:r>
              <a:rPr lang="en-US" altLang="en-US" dirty="0" smtClean="0"/>
              <a:t>).</a:t>
            </a:r>
          </a:p>
          <a:p>
            <a:r>
              <a:rPr lang="en-US" altLang="en-US" sz="2400" dirty="0" smtClean="0"/>
              <a:t>Unlike </a:t>
            </a:r>
            <a:r>
              <a:rPr lang="en-US" altLang="en-US" sz="2400" dirty="0"/>
              <a:t>ANN, doesn’t suffer from “curse of dimensionality</a:t>
            </a:r>
            <a:r>
              <a:rPr lang="en-US" altLang="en-US" sz="2400" dirty="0" smtClean="0"/>
              <a:t>”.</a:t>
            </a:r>
          </a:p>
          <a:p>
            <a:pPr lvl="1"/>
            <a:r>
              <a:rPr lang="en-US" altLang="en-US" dirty="0" smtClean="0"/>
              <a:t>How</a:t>
            </a:r>
            <a:r>
              <a:rPr lang="en-US" altLang="en-US" dirty="0"/>
              <a:t>? Why? We have infinite dimensions</a:t>
            </a:r>
            <a:r>
              <a:rPr lang="en-US" altLang="en-US" dirty="0" smtClean="0"/>
              <a:t>?!</a:t>
            </a:r>
          </a:p>
          <a:p>
            <a:r>
              <a:rPr lang="en-US" altLang="en-US" sz="2400" dirty="0" smtClean="0"/>
              <a:t>Less </a:t>
            </a:r>
            <a:r>
              <a:rPr lang="en-US" altLang="en-US" sz="2400" dirty="0"/>
              <a:t>prone to </a:t>
            </a:r>
            <a:r>
              <a:rPr lang="en-US" altLang="en-US" sz="2400" dirty="0" smtClean="0"/>
              <a:t>overfitting</a:t>
            </a:r>
          </a:p>
          <a:p>
            <a:r>
              <a:rPr lang="en-US" altLang="en-US" sz="2400" dirty="0" smtClean="0"/>
              <a:t>Simple</a:t>
            </a:r>
            <a:r>
              <a:rPr lang="en-US" altLang="en-US" sz="2400" dirty="0"/>
              <a:t>, easy to understand geometric </a:t>
            </a:r>
            <a:r>
              <a:rPr lang="en-US" altLang="en-US" sz="2400" dirty="0" smtClean="0"/>
              <a:t>interpretation.</a:t>
            </a:r>
          </a:p>
          <a:p>
            <a:pPr lvl="1"/>
            <a:r>
              <a:rPr lang="en-US" altLang="en-US" dirty="0" smtClean="0"/>
              <a:t>No </a:t>
            </a:r>
            <a:r>
              <a:rPr lang="en-US" altLang="en-US" dirty="0"/>
              <a:t>large networks to mess around with</a:t>
            </a:r>
            <a:r>
              <a:rPr lang="en-US" alt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789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K(\mathbf{x}, \mathbf{y}) = ( \mathbf{x}^T \mathbf{y} + 1)^d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66"/>
  <p:tag name="BOXFONT" val="10"/>
  <p:tag name="BOXWRAP" val="False"/>
  <p:tag name="WORKAROUNDTRANSPARENCYBUG" val="False"/>
  <p:tag name="BITMAPFORMAT" val="pngmono"/>
  <p:tag name="DEBUGINTERACTIVE" val="True"/>
  <p:tag name="ORIGWIDTH" val="211"/>
  <p:tag name="PICTUREFILESIZE" val="994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K(\mathbf{x}, \mathbf{y}) = &#10;\exp\bigl(-|| \mathbf{x} - \mathbf{y} ||^2 / (2\sigma^2) \bigr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66"/>
  <p:tag name="BOXFONT" val="10"/>
  <p:tag name="BOXWRAP" val="False"/>
  <p:tag name="WORKAROUNDTRANSPARENCYBUG" val="False"/>
  <p:tag name="BITMAPFORMAT" val="pngmono"/>
  <p:tag name="DEBUGINTERACTIVE" val="True"/>
  <p:tag name="ORIGWIDTH" val="322"/>
  <p:tag name="PICTUREFILESIZE" val="165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K(\mathbf{x}, \mathbf{y}) = &#10;\tanh(\kappa \mathbf{x}^T \mathbf{y} + \theta 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66"/>
  <p:tag name="BOXFONT" val="10"/>
  <p:tag name="BOXWRAP" val="False"/>
  <p:tag name="WORKAROUNDTRANSPARENCYBUG" val="False"/>
  <p:tag name="BITMAPFORMAT" val="pngmono"/>
  <p:tag name="DEBUGINTERACTIVE" val="True"/>
  <p:tag name="ORIGWIDTH" val="255"/>
  <p:tag name="PICTUREFILESIZE" val="1258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</TotalTime>
  <Words>783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SimSun</vt:lpstr>
      <vt:lpstr>Yu Gothic</vt:lpstr>
      <vt:lpstr>Arial</vt:lpstr>
      <vt:lpstr>Calibri</vt:lpstr>
      <vt:lpstr>Calibri Light</vt:lpstr>
      <vt:lpstr>Lucida Sans Unicode</vt:lpstr>
      <vt:lpstr>Symbol</vt:lpstr>
      <vt:lpstr>Times New Roman</vt:lpstr>
      <vt:lpstr>Wingdings</vt:lpstr>
      <vt:lpstr>Office Theme</vt:lpstr>
      <vt:lpstr>Machine Learning</vt:lpstr>
      <vt:lpstr>Learning Objectives</vt:lpstr>
      <vt:lpstr>The Optimization Problem</vt:lpstr>
      <vt:lpstr>Non linear SVM</vt:lpstr>
      <vt:lpstr>Non – lInear SVM’s: feature spaces</vt:lpstr>
      <vt:lpstr>SVM kernel functions</vt:lpstr>
      <vt:lpstr>Examples of kernel functions</vt:lpstr>
      <vt:lpstr>Choosing the kernel function</vt:lpstr>
      <vt:lpstr>Strengths of SVM</vt:lpstr>
      <vt:lpstr>Weaknesses of SVM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309</cp:revision>
  <dcterms:created xsi:type="dcterms:W3CDTF">2019-08-02T12:46:07Z</dcterms:created>
  <dcterms:modified xsi:type="dcterms:W3CDTF">2019-10-23T06:43:40Z</dcterms:modified>
</cp:coreProperties>
</file>