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15" r:id="rId2"/>
    <p:sldId id="316" r:id="rId3"/>
    <p:sldId id="290" r:id="rId4"/>
    <p:sldId id="27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91" r:id="rId15"/>
    <p:sldId id="274" r:id="rId16"/>
    <p:sldId id="307" r:id="rId17"/>
    <p:sldId id="275" r:id="rId18"/>
    <p:sldId id="309" r:id="rId19"/>
    <p:sldId id="311" r:id="rId20"/>
    <p:sldId id="312" r:id="rId21"/>
    <p:sldId id="278" r:id="rId22"/>
    <p:sldId id="282" r:id="rId23"/>
    <p:sldId id="283" r:id="rId24"/>
    <p:sldId id="281" r:id="rId25"/>
    <p:sldId id="279" r:id="rId26"/>
    <p:sldId id="313" r:id="rId27"/>
    <p:sldId id="280" r:id="rId28"/>
    <p:sldId id="284" r:id="rId29"/>
    <p:sldId id="31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D901D-997F-4058-9846-02AF105A601B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29C86-C4F1-40F0-BBA6-A51050AC9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74A2EC-B2D1-4B99-A988-D088D7FE8CB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D43AE1-88D0-47D9-9C50-D566B6648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119" y="1899438"/>
            <a:ext cx="6686549" cy="786796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9903" y="4503256"/>
            <a:ext cx="2346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CS 3104 Fall 2019</a:t>
            </a:r>
            <a:endParaRPr lang="en-US" sz="135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0118" y="2865098"/>
            <a:ext cx="6686549" cy="136115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700" dirty="0"/>
              <a:t>Paired Sampled t-test </a:t>
            </a:r>
          </a:p>
          <a:p>
            <a:pPr algn="ctr"/>
            <a:r>
              <a:rPr lang="en-US" sz="2700" dirty="0"/>
              <a:t>and </a:t>
            </a:r>
          </a:p>
          <a:p>
            <a:pPr algn="ctr"/>
            <a:r>
              <a:rPr lang="en-US" sz="2700" dirty="0"/>
              <a:t>Independent Sampled t-test</a:t>
            </a:r>
            <a:endParaRPr lang="en-US" sz="27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403798" y="1139365"/>
            <a:ext cx="212590" cy="3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16681" y="-3143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093002" y="5631616"/>
            <a:ext cx="3688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Slides taken from t-test </a:t>
            </a:r>
            <a:r>
              <a:rPr lang="en-US" sz="1350" dirty="0" err="1"/>
              <a:t>ppt</a:t>
            </a:r>
            <a:r>
              <a:rPr lang="en-US" sz="1350" dirty="0"/>
              <a:t> by Arlo </a:t>
            </a:r>
            <a:r>
              <a:rPr lang="en-US" sz="1350" dirty="0"/>
              <a:t>Clark-</a:t>
            </a:r>
            <a:r>
              <a:rPr lang="en-US" sz="1350" dirty="0" err="1"/>
              <a:t>Foos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692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Paired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 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Test: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Does Studying in the Exam Room Help?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7800" y="1447800"/>
                <a:ext cx="7485888" cy="4800600"/>
              </a:xfrm>
            </p:spPr>
            <p:txBody>
              <a:bodyPr/>
              <a:lstStyle/>
              <a:p>
                <a:pPr marL="320040" indent="-320040" algn="ctr">
                  <a:spcBef>
                    <a:spcPts val="700"/>
                  </a:spcBef>
                  <a:buClr>
                    <a:srgbClr val="DD8047"/>
                  </a:buClr>
                  <a:buSzPct val="60000"/>
                  <a:buNone/>
                </a:pPr>
                <a:r>
                  <a:rPr lang="en-US" sz="2400" i="1" dirty="0" err="1" smtClean="0">
                    <a:solidFill>
                      <a:srgbClr val="7030A0"/>
                    </a:solidFill>
                    <a:latin typeface="Tw Cen MT"/>
                  </a:rPr>
                  <a:t>μ</a:t>
                </a:r>
                <a:r>
                  <a:rPr lang="en-US" sz="2400" i="1" baseline="-25000" dirty="0" err="1">
                    <a:solidFill>
                      <a:srgbClr val="7030A0"/>
                    </a:solidFill>
                    <a:latin typeface="Tw Cen MT"/>
                  </a:rPr>
                  <a:t>M</a:t>
                </a:r>
                <a:r>
                  <a:rPr lang="en-US" sz="2400" dirty="0" smtClean="0">
                    <a:solidFill>
                      <a:srgbClr val="7030A0"/>
                    </a:solidFill>
                    <a:latin typeface="Tw Cen MT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Tw Cen MT"/>
                  </a:rPr>
                  <a:t>= </a:t>
                </a:r>
                <a:r>
                  <a:rPr lang="en-US" sz="2400" dirty="0" smtClean="0">
                    <a:solidFill>
                      <a:srgbClr val="7030A0"/>
                    </a:solidFill>
                    <a:latin typeface="Tw Cen MT"/>
                  </a:rPr>
                  <a:t>0, </a:t>
                </a:r>
                <a:r>
                  <a:rPr lang="en-US" sz="2400" i="1" dirty="0" err="1">
                    <a:solidFill>
                      <a:srgbClr val="7030A0"/>
                    </a:solidFill>
                    <a:latin typeface="Calibri"/>
                  </a:rPr>
                  <a:t>s</a:t>
                </a:r>
                <a:r>
                  <a:rPr lang="en-US" sz="2400" i="1" baseline="-25000" dirty="0" err="1">
                    <a:solidFill>
                      <a:srgbClr val="7030A0"/>
                    </a:solidFill>
                    <a:latin typeface="Tw Cen MT"/>
                  </a:rPr>
                  <a:t>M</a:t>
                </a:r>
                <a:r>
                  <a:rPr lang="en-US" sz="2400" dirty="0">
                    <a:solidFill>
                      <a:srgbClr val="7030A0"/>
                    </a:solidFill>
                    <a:latin typeface="Tw Cen MT"/>
                  </a:rPr>
                  <a:t> = </a:t>
                </a:r>
                <a:r>
                  <a:rPr lang="en-US" sz="2400" dirty="0" smtClean="0">
                    <a:solidFill>
                      <a:srgbClr val="7030A0"/>
                    </a:solidFill>
                    <a:latin typeface="Tw Cen MT"/>
                  </a:rPr>
                  <a:t>1.923, </a:t>
                </a:r>
                <a:r>
                  <a:rPr lang="en-US" sz="2400" i="1" dirty="0">
                    <a:solidFill>
                      <a:srgbClr val="7030A0"/>
                    </a:solidFill>
                    <a:latin typeface="Tw Cen MT"/>
                  </a:rPr>
                  <a:t>M</a:t>
                </a:r>
                <a:r>
                  <a:rPr lang="en-US" sz="2400" dirty="0">
                    <a:solidFill>
                      <a:srgbClr val="7030A0"/>
                    </a:solidFill>
                    <a:latin typeface="Tw Cen MT"/>
                  </a:rPr>
                  <a:t> = </a:t>
                </a:r>
                <a:r>
                  <a:rPr lang="en-US" sz="2400" dirty="0" smtClean="0">
                    <a:solidFill>
                      <a:srgbClr val="7030A0"/>
                    </a:solidFill>
                    <a:latin typeface="Tw Cen MT"/>
                  </a:rPr>
                  <a:t>-11, </a:t>
                </a:r>
                <a:r>
                  <a:rPr lang="en-US" sz="2400" i="1" dirty="0">
                    <a:solidFill>
                      <a:srgbClr val="7030A0"/>
                    </a:solidFill>
                    <a:latin typeface="Tw Cen MT"/>
                  </a:rPr>
                  <a:t>N</a:t>
                </a:r>
                <a:r>
                  <a:rPr lang="en-US" sz="2400" dirty="0">
                    <a:solidFill>
                      <a:srgbClr val="7030A0"/>
                    </a:solidFill>
                    <a:latin typeface="Tw Cen MT"/>
                  </a:rPr>
                  <a:t> = 5, </a:t>
                </a:r>
                <a:r>
                  <a:rPr lang="en-US" sz="2400" i="1" dirty="0" err="1">
                    <a:solidFill>
                      <a:srgbClr val="7030A0"/>
                    </a:solidFill>
                    <a:latin typeface="Tw Cen MT"/>
                  </a:rPr>
                  <a:t>df</a:t>
                </a:r>
                <a:r>
                  <a:rPr lang="en-US" sz="2400" dirty="0">
                    <a:solidFill>
                      <a:srgbClr val="7030A0"/>
                    </a:solidFill>
                    <a:latin typeface="Tw Cen MT"/>
                  </a:rPr>
                  <a:t>  = 4</a:t>
                </a:r>
              </a:p>
              <a:p>
                <a:pPr marL="596646" indent="-514350">
                  <a:buFont typeface="+mj-lt"/>
                  <a:buAutoNum type="arabicPeriod" startAt="4"/>
                </a:pPr>
                <a:r>
                  <a:rPr lang="en-US" sz="2800" dirty="0" smtClean="0"/>
                  <a:t>Determine critical value (cutoffs)</a:t>
                </a:r>
              </a:p>
              <a:p>
                <a:pPr marL="834390" lvl="1" indent="-514350"/>
                <a:r>
                  <a:rPr lang="en-US" sz="2400" dirty="0" smtClean="0"/>
                  <a:t>We </a:t>
                </a:r>
                <a:r>
                  <a:rPr lang="en-US" sz="2400" dirty="0" smtClean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= .05 (5%)</a:t>
                </a:r>
              </a:p>
              <a:p>
                <a:pPr marL="834390" lvl="1" indent="-514350"/>
                <a:r>
                  <a:rPr lang="en-US" sz="2400" dirty="0" smtClean="0"/>
                  <a:t>Our hypothesis (</a:t>
                </a:r>
                <a:r>
                  <a:rPr lang="en-US" sz="1400" dirty="0"/>
                  <a:t>“Studying and testing in the same room will result in a different grade than studying and testing in different rooms</a:t>
                </a:r>
                <a:r>
                  <a:rPr lang="en-US" sz="1400" dirty="0" smtClean="0"/>
                  <a:t>.”</a:t>
                </a:r>
                <a:r>
                  <a:rPr lang="en-US" sz="2400" dirty="0" smtClean="0"/>
                  <a:t>) is </a:t>
                </a:r>
                <a:r>
                  <a:rPr lang="en-US" sz="2400" i="1" u="sng" dirty="0" err="1" smtClean="0"/>
                  <a:t>nondirectional</a:t>
                </a:r>
                <a:r>
                  <a:rPr lang="en-US" sz="2400" dirty="0" smtClean="0"/>
                  <a:t> so our hypothesis test is </a:t>
                </a:r>
                <a:r>
                  <a:rPr lang="en-US" sz="2400" i="1" u="sng" dirty="0" smtClean="0"/>
                  <a:t>two-tailed</a:t>
                </a:r>
                <a:r>
                  <a:rPr lang="en-US" sz="2400" dirty="0" smtClean="0"/>
                  <a:t>.</a:t>
                </a:r>
              </a:p>
              <a:p>
                <a:pPr marL="834390" lvl="1" indent="-514350"/>
                <a:endParaRPr lang="en-US" sz="2400" dirty="0" smtClean="0"/>
              </a:p>
              <a:p>
                <a:pPr marL="870966" lvl="1" indent="-51435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0" y="1447800"/>
                <a:ext cx="7485888" cy="4800600"/>
              </a:xfrm>
              <a:blipFill>
                <a:blip r:embed="rId2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98" name="AutoShape 2" descr="http://fbemoodle.emu.edu.tr/file.php/463/t_dist_tabl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0" name="Picture 4" descr="http://fbemoodle.emu.edu.tr/file.php/463/t_dist_table.gif"/>
          <p:cNvPicPr>
            <a:picLocks noChangeAspect="1" noChangeArrowheads="1"/>
          </p:cNvPicPr>
          <p:nvPr/>
        </p:nvPicPr>
        <p:blipFill>
          <a:blip r:embed="rId3" cstate="print"/>
          <a:srcRect b="68473"/>
          <a:stretch>
            <a:fillRect/>
          </a:stretch>
        </p:blipFill>
        <p:spPr bwMode="auto">
          <a:xfrm>
            <a:off x="2743200" y="4724400"/>
            <a:ext cx="4791075" cy="1828800"/>
          </a:xfrm>
          <a:prstGeom prst="rect">
            <a:avLst/>
          </a:prstGeom>
          <a:noFill/>
        </p:spPr>
      </p:pic>
      <p:cxnSp>
        <p:nvCxnSpPr>
          <p:cNvPr id="10" name="Curved Connector 9"/>
          <p:cNvCxnSpPr/>
          <p:nvPr/>
        </p:nvCxnSpPr>
        <p:spPr>
          <a:xfrm rot="5400000">
            <a:off x="5067243" y="4076642"/>
            <a:ext cx="947853" cy="804863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33600" y="5943600"/>
            <a:ext cx="5334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17702" y="5748970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C00000"/>
                </a:solidFill>
                <a:latin typeface="Tw Cen MT"/>
              </a:rPr>
              <a:t>df</a:t>
            </a:r>
            <a:r>
              <a:rPr lang="en-US" dirty="0" smtClean="0">
                <a:solidFill>
                  <a:srgbClr val="C00000"/>
                </a:solidFill>
                <a:latin typeface="Tw Cen MT"/>
              </a:rPr>
              <a:t>  =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5551" y="5867400"/>
            <a:ext cx="694944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Paired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 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Test: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Does Studying in the Exam Room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4800600"/>
          </a:xfrm>
        </p:spPr>
        <p:txBody>
          <a:bodyPr/>
          <a:lstStyle/>
          <a:p>
            <a:pPr marL="320040" indent="-320040" algn="ctr">
              <a:spcBef>
                <a:spcPts val="700"/>
              </a:spcBef>
              <a:buClr>
                <a:srgbClr val="DD8047"/>
              </a:buClr>
              <a:buSzPct val="60000"/>
              <a:buNone/>
            </a:pPr>
            <a:r>
              <a:rPr lang="en-US" sz="2400" i="1" dirty="0" err="1">
                <a:solidFill>
                  <a:srgbClr val="7030A0"/>
                </a:solidFill>
                <a:latin typeface="Tw Cen MT"/>
              </a:rPr>
              <a:t>μ</a:t>
            </a:r>
            <a:r>
              <a:rPr lang="en-US" sz="2400" i="1" baseline="-25000" dirty="0" err="1">
                <a:solidFill>
                  <a:srgbClr val="7030A0"/>
                </a:solidFill>
                <a:latin typeface="Tw Cen MT"/>
              </a:rPr>
              <a:t>M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 = 0, </a:t>
            </a:r>
            <a:r>
              <a:rPr lang="en-US" sz="2400" i="1" dirty="0" err="1">
                <a:solidFill>
                  <a:srgbClr val="7030A0"/>
                </a:solidFill>
                <a:latin typeface="Calibri"/>
              </a:rPr>
              <a:t>s</a:t>
            </a:r>
            <a:r>
              <a:rPr lang="en-US" sz="2400" i="1" baseline="-25000" dirty="0" err="1">
                <a:solidFill>
                  <a:srgbClr val="7030A0"/>
                </a:solidFill>
                <a:latin typeface="Tw Cen MT"/>
              </a:rPr>
              <a:t>M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 = 1.923, </a:t>
            </a:r>
            <a:r>
              <a:rPr lang="en-US" sz="2400" i="1" dirty="0">
                <a:solidFill>
                  <a:srgbClr val="7030A0"/>
                </a:solidFill>
                <a:latin typeface="Tw Cen MT"/>
              </a:rPr>
              <a:t>M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 = </a:t>
            </a:r>
            <a:r>
              <a:rPr lang="en-US" sz="2400" dirty="0" smtClean="0">
                <a:solidFill>
                  <a:srgbClr val="7030A0"/>
                </a:solidFill>
                <a:latin typeface="Tw Cen MT"/>
              </a:rPr>
              <a:t>-11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, </a:t>
            </a:r>
            <a:r>
              <a:rPr lang="en-US" sz="2400" i="1" dirty="0">
                <a:solidFill>
                  <a:srgbClr val="7030A0"/>
                </a:solidFill>
                <a:latin typeface="Tw Cen MT"/>
              </a:rPr>
              <a:t>N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 = 5, </a:t>
            </a:r>
            <a:r>
              <a:rPr lang="en-US" sz="2400" i="1" dirty="0" err="1">
                <a:solidFill>
                  <a:srgbClr val="7030A0"/>
                </a:solidFill>
                <a:latin typeface="Tw Cen MT"/>
              </a:rPr>
              <a:t>df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  = 4</a:t>
            </a:r>
          </a:p>
          <a:p>
            <a:pPr marL="596646" indent="-514350">
              <a:buFont typeface="+mj-lt"/>
              <a:buAutoNum type="arabicPeriod" startAt="4"/>
            </a:pPr>
            <a:r>
              <a:rPr lang="en-US" sz="2800" dirty="0" smtClean="0"/>
              <a:t>Determine critical value (cutoffs)</a:t>
            </a:r>
          </a:p>
          <a:p>
            <a:pPr marL="596646" indent="-514350">
              <a:buFont typeface="+mj-lt"/>
              <a:buAutoNum type="arabicPeriod" startAt="4"/>
            </a:pPr>
            <a:endParaRPr lang="en-US" sz="2800" dirty="0" smtClean="0"/>
          </a:p>
          <a:p>
            <a:pPr marL="596646" indent="-514350" algn="ctr">
              <a:buNone/>
            </a:pPr>
            <a:r>
              <a:rPr lang="en-US" sz="2800" i="1" dirty="0" err="1" smtClean="0"/>
              <a:t>t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± 2.76</a:t>
            </a:r>
          </a:p>
        </p:txBody>
      </p:sp>
      <p:pic>
        <p:nvPicPr>
          <p:cNvPr id="22531" name="Picture 3" descr="C:\Users\Arlo &amp; Michelle\Desktop\Statistics\Publisher Resources\Chapter Images\JPEG_hi-res\CH09\Nolan_fig09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733800"/>
            <a:ext cx="6096000" cy="214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03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Paired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 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Test: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Does Studying in the Exam Room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0" indent="-320040" algn="ctr">
              <a:spcBef>
                <a:spcPts val="700"/>
              </a:spcBef>
              <a:buClr>
                <a:srgbClr val="DD8047"/>
              </a:buClr>
              <a:buSzPct val="60000"/>
              <a:buNone/>
            </a:pPr>
            <a:r>
              <a:rPr lang="en-US" sz="2400" i="1" dirty="0" err="1">
                <a:solidFill>
                  <a:srgbClr val="7030A0"/>
                </a:solidFill>
                <a:latin typeface="Tw Cen MT"/>
              </a:rPr>
              <a:t>μ</a:t>
            </a:r>
            <a:r>
              <a:rPr lang="en-US" sz="2400" i="1" baseline="-25000" dirty="0" err="1">
                <a:solidFill>
                  <a:srgbClr val="7030A0"/>
                </a:solidFill>
                <a:latin typeface="Tw Cen MT"/>
              </a:rPr>
              <a:t>M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 = 0, </a:t>
            </a:r>
            <a:r>
              <a:rPr lang="en-US" sz="2400" i="1" dirty="0" err="1">
                <a:solidFill>
                  <a:srgbClr val="7030A0"/>
                </a:solidFill>
                <a:latin typeface="Calibri"/>
              </a:rPr>
              <a:t>s</a:t>
            </a:r>
            <a:r>
              <a:rPr lang="en-US" sz="2400" i="1" baseline="-25000" dirty="0" err="1">
                <a:solidFill>
                  <a:srgbClr val="7030A0"/>
                </a:solidFill>
                <a:latin typeface="Tw Cen MT"/>
              </a:rPr>
              <a:t>M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 = 1.923, </a:t>
            </a:r>
            <a:r>
              <a:rPr lang="en-US" sz="2400" i="1" dirty="0">
                <a:solidFill>
                  <a:srgbClr val="7030A0"/>
                </a:solidFill>
                <a:latin typeface="Tw Cen MT"/>
              </a:rPr>
              <a:t>M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 = -11, </a:t>
            </a:r>
            <a:r>
              <a:rPr lang="en-US" sz="2400" i="1" dirty="0">
                <a:solidFill>
                  <a:srgbClr val="7030A0"/>
                </a:solidFill>
                <a:latin typeface="Tw Cen MT"/>
              </a:rPr>
              <a:t>N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 = 5, </a:t>
            </a:r>
            <a:r>
              <a:rPr lang="en-US" sz="2400" i="1" dirty="0" err="1">
                <a:solidFill>
                  <a:srgbClr val="7030A0"/>
                </a:solidFill>
                <a:latin typeface="Tw Cen MT"/>
              </a:rPr>
              <a:t>df</a:t>
            </a:r>
            <a:r>
              <a:rPr lang="en-US" sz="2400" dirty="0">
                <a:solidFill>
                  <a:srgbClr val="7030A0"/>
                </a:solidFill>
                <a:latin typeface="Tw Cen MT"/>
              </a:rPr>
              <a:t>  = 4</a:t>
            </a:r>
          </a:p>
          <a:p>
            <a:pPr marL="596646" indent="-514350">
              <a:buFont typeface="+mj-lt"/>
              <a:buAutoNum type="arabicPeriod" startAt="5"/>
            </a:pPr>
            <a:r>
              <a:rPr lang="en-US" sz="2800" dirty="0" smtClean="0"/>
              <a:t>Calculate the test statistic</a:t>
            </a:r>
          </a:p>
          <a:p>
            <a:pPr marL="596646" indent="-514350">
              <a:buFont typeface="+mj-lt"/>
              <a:buAutoNum type="arabicPeriod" startAt="5"/>
            </a:pPr>
            <a:endParaRPr lang="en-US" sz="2800" dirty="0" smtClean="0"/>
          </a:p>
          <a:p>
            <a:pPr marL="596646" indent="-514350">
              <a:buFont typeface="+mj-lt"/>
              <a:buAutoNum type="arabicPeriod" startAt="5"/>
            </a:pPr>
            <a:endParaRPr lang="en-US" sz="2800" dirty="0" smtClean="0"/>
          </a:p>
          <a:p>
            <a:pPr marL="596646" indent="-514350">
              <a:buFont typeface="+mj-lt"/>
              <a:buAutoNum type="arabicPeriod" startAt="5"/>
            </a:pPr>
            <a:endParaRPr lang="en-US" sz="2800" dirty="0" smtClean="0"/>
          </a:p>
          <a:p>
            <a:pPr marL="596646" indent="-514350">
              <a:buFont typeface="+mj-lt"/>
              <a:buAutoNum type="arabicPeriod" startAt="5"/>
            </a:pPr>
            <a:r>
              <a:rPr lang="en-US" sz="2800" dirty="0" smtClean="0"/>
              <a:t>Make a decision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88906"/>
              </p:ext>
            </p:extLst>
          </p:nvPr>
        </p:nvGraphicFramePr>
        <p:xfrm>
          <a:off x="2574925" y="2743200"/>
          <a:ext cx="52181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3" imgW="2159000" imgH="431800" progId="Equation.3">
                  <p:embed/>
                </p:oleObj>
              </mc:Choice>
              <mc:Fallback>
                <p:oleObj name="Equation" r:id="rId3" imgW="21590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743200"/>
                        <a:ext cx="5218113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http://jwilson.coe.uga.edu/EMAT6680Fa06/Crumley/Normal/Normal4_files/image027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447"/>
          <a:stretch>
            <a:fillRect/>
          </a:stretch>
        </p:blipFill>
        <p:spPr bwMode="auto">
          <a:xfrm>
            <a:off x="2438400" y="4424162"/>
            <a:ext cx="4905375" cy="2052838"/>
          </a:xfrm>
          <a:prstGeom prst="rect">
            <a:avLst/>
          </a:prstGeom>
          <a:noFill/>
        </p:spPr>
      </p:pic>
      <p:cxnSp>
        <p:nvCxnSpPr>
          <p:cNvPr id="6" name="Curved Connector 5"/>
          <p:cNvCxnSpPr/>
          <p:nvPr/>
        </p:nvCxnSpPr>
        <p:spPr>
          <a:xfrm rot="10800000" flipV="1">
            <a:off x="1143001" y="3581400"/>
            <a:ext cx="6200775" cy="247650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6481763" y="6172200"/>
            <a:ext cx="452437" cy="76200"/>
          </a:xfrm>
          <a:custGeom>
            <a:avLst/>
            <a:gdLst>
              <a:gd name="connsiteX0" fmla="*/ 0 w 733425"/>
              <a:gd name="connsiteY0" fmla="*/ 0 h 266700"/>
              <a:gd name="connsiteX1" fmla="*/ 2381 w 733425"/>
              <a:gd name="connsiteY1" fmla="*/ 264319 h 266700"/>
              <a:gd name="connsiteX2" fmla="*/ 733425 w 733425"/>
              <a:gd name="connsiteY2" fmla="*/ 266700 h 266700"/>
              <a:gd name="connsiteX3" fmla="*/ 540544 w 733425"/>
              <a:gd name="connsiteY3" fmla="*/ 245269 h 266700"/>
              <a:gd name="connsiteX4" fmla="*/ 431006 w 733425"/>
              <a:gd name="connsiteY4" fmla="*/ 228600 h 266700"/>
              <a:gd name="connsiteX5" fmla="*/ 342900 w 733425"/>
              <a:gd name="connsiteY5" fmla="*/ 204787 h 266700"/>
              <a:gd name="connsiteX6" fmla="*/ 271462 w 733425"/>
              <a:gd name="connsiteY6" fmla="*/ 171450 h 266700"/>
              <a:gd name="connsiteX7" fmla="*/ 173831 w 733425"/>
              <a:gd name="connsiteY7" fmla="*/ 130969 h 266700"/>
              <a:gd name="connsiteX8" fmla="*/ 102394 w 733425"/>
              <a:gd name="connsiteY8" fmla="*/ 88106 h 266700"/>
              <a:gd name="connsiteX9" fmla="*/ 38100 w 733425"/>
              <a:gd name="connsiteY9" fmla="*/ 35719 h 266700"/>
              <a:gd name="connsiteX10" fmla="*/ 0 w 733425"/>
              <a:gd name="connsiteY10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3425" h="266700">
                <a:moveTo>
                  <a:pt x="0" y="0"/>
                </a:moveTo>
                <a:cubicBezTo>
                  <a:pt x="794" y="88106"/>
                  <a:pt x="1587" y="176213"/>
                  <a:pt x="2381" y="264319"/>
                </a:cubicBezTo>
                <a:lnTo>
                  <a:pt x="733425" y="266700"/>
                </a:lnTo>
                <a:lnTo>
                  <a:pt x="540544" y="245269"/>
                </a:lnTo>
                <a:lnTo>
                  <a:pt x="431006" y="228600"/>
                </a:lnTo>
                <a:lnTo>
                  <a:pt x="342900" y="204787"/>
                </a:lnTo>
                <a:lnTo>
                  <a:pt x="271462" y="171450"/>
                </a:lnTo>
                <a:lnTo>
                  <a:pt x="173831" y="130969"/>
                </a:lnTo>
                <a:lnTo>
                  <a:pt x="102394" y="88106"/>
                </a:lnTo>
                <a:lnTo>
                  <a:pt x="38100" y="3571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709869" y="6167438"/>
            <a:ext cx="481007" cy="85726"/>
          </a:xfrm>
          <a:custGeom>
            <a:avLst/>
            <a:gdLst>
              <a:gd name="connsiteX0" fmla="*/ 0 w 671512"/>
              <a:gd name="connsiteY0" fmla="*/ 238125 h 250031"/>
              <a:gd name="connsiteX1" fmla="*/ 176212 w 671512"/>
              <a:gd name="connsiteY1" fmla="*/ 226218 h 250031"/>
              <a:gd name="connsiteX2" fmla="*/ 319087 w 671512"/>
              <a:gd name="connsiteY2" fmla="*/ 197643 h 250031"/>
              <a:gd name="connsiteX3" fmla="*/ 416719 w 671512"/>
              <a:gd name="connsiteY3" fmla="*/ 157162 h 250031"/>
              <a:gd name="connsiteX4" fmla="*/ 519112 w 671512"/>
              <a:gd name="connsiteY4" fmla="*/ 111918 h 250031"/>
              <a:gd name="connsiteX5" fmla="*/ 609600 w 671512"/>
              <a:gd name="connsiteY5" fmla="*/ 57150 h 250031"/>
              <a:gd name="connsiteX6" fmla="*/ 671512 w 671512"/>
              <a:gd name="connsiteY6" fmla="*/ 0 h 250031"/>
              <a:gd name="connsiteX7" fmla="*/ 671512 w 671512"/>
              <a:gd name="connsiteY7" fmla="*/ 250031 h 250031"/>
              <a:gd name="connsiteX8" fmla="*/ 0 w 671512"/>
              <a:gd name="connsiteY8" fmla="*/ 238125 h 25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512" h="250031">
                <a:moveTo>
                  <a:pt x="0" y="238125"/>
                </a:moveTo>
                <a:lnTo>
                  <a:pt x="176212" y="226218"/>
                </a:lnTo>
                <a:lnTo>
                  <a:pt x="319087" y="197643"/>
                </a:lnTo>
                <a:lnTo>
                  <a:pt x="416719" y="157162"/>
                </a:lnTo>
                <a:lnTo>
                  <a:pt x="519112" y="111918"/>
                </a:lnTo>
                <a:lnTo>
                  <a:pt x="609600" y="57150"/>
                </a:lnTo>
                <a:lnTo>
                  <a:pt x="671512" y="0"/>
                </a:lnTo>
                <a:lnTo>
                  <a:pt x="671512" y="250031"/>
                </a:lnTo>
                <a:lnTo>
                  <a:pt x="0" y="23812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5867400"/>
            <a:ext cx="0" cy="381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8400" y="6368534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</a:rPr>
              <a:t>+2.76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5600" y="635901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</a:rPr>
              <a:t>-2.76</a:t>
            </a:r>
            <a:endParaRPr lang="en-US" sz="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Paired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 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Test: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Does Studying in the Exam Room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pPr marL="320040" indent="-320040" algn="ctr">
              <a:spcBef>
                <a:spcPts val="700"/>
              </a:spcBef>
              <a:buClr>
                <a:srgbClr val="DD8047"/>
              </a:buClr>
              <a:buSzPct val="60000"/>
              <a:buNone/>
            </a:pPr>
            <a:r>
              <a:rPr lang="en-US" sz="2800" i="1" dirty="0" err="1">
                <a:solidFill>
                  <a:srgbClr val="7030A0"/>
                </a:solidFill>
                <a:latin typeface="Tw Cen MT"/>
              </a:rPr>
              <a:t>μ</a:t>
            </a:r>
            <a:r>
              <a:rPr lang="en-US" sz="2800" i="1" baseline="-25000" dirty="0" err="1">
                <a:solidFill>
                  <a:srgbClr val="7030A0"/>
                </a:solidFill>
                <a:latin typeface="Tw Cen MT"/>
              </a:rPr>
              <a:t>M</a:t>
            </a:r>
            <a:r>
              <a:rPr lang="en-US" sz="2800" dirty="0">
                <a:solidFill>
                  <a:srgbClr val="7030A0"/>
                </a:solidFill>
                <a:latin typeface="Tw Cen MT"/>
              </a:rPr>
              <a:t> = 0, </a:t>
            </a:r>
            <a:r>
              <a:rPr lang="en-US" sz="2800" i="1" dirty="0" err="1">
                <a:solidFill>
                  <a:srgbClr val="7030A0"/>
                </a:solidFill>
                <a:latin typeface="Calibri"/>
              </a:rPr>
              <a:t>s</a:t>
            </a:r>
            <a:r>
              <a:rPr lang="en-US" sz="2800" i="1" baseline="-25000" dirty="0" err="1">
                <a:solidFill>
                  <a:srgbClr val="7030A0"/>
                </a:solidFill>
                <a:latin typeface="Tw Cen MT"/>
              </a:rPr>
              <a:t>M</a:t>
            </a:r>
            <a:r>
              <a:rPr lang="en-US" sz="2800" dirty="0">
                <a:solidFill>
                  <a:srgbClr val="7030A0"/>
                </a:solidFill>
                <a:latin typeface="Tw Cen MT"/>
              </a:rPr>
              <a:t> = 1.923, </a:t>
            </a:r>
            <a:r>
              <a:rPr lang="en-US" sz="2800" i="1" dirty="0">
                <a:solidFill>
                  <a:srgbClr val="7030A0"/>
                </a:solidFill>
                <a:latin typeface="Tw Cen MT"/>
              </a:rPr>
              <a:t>M</a:t>
            </a:r>
            <a:r>
              <a:rPr lang="en-US" sz="2800" dirty="0">
                <a:solidFill>
                  <a:srgbClr val="7030A0"/>
                </a:solidFill>
                <a:latin typeface="Tw Cen MT"/>
              </a:rPr>
              <a:t> = 11, </a:t>
            </a:r>
            <a:r>
              <a:rPr lang="en-US" sz="2800" i="1" dirty="0">
                <a:solidFill>
                  <a:srgbClr val="7030A0"/>
                </a:solidFill>
                <a:latin typeface="Tw Cen MT"/>
              </a:rPr>
              <a:t>N</a:t>
            </a:r>
            <a:r>
              <a:rPr lang="en-US" sz="2800" dirty="0">
                <a:solidFill>
                  <a:srgbClr val="7030A0"/>
                </a:solidFill>
                <a:latin typeface="Tw Cen MT"/>
              </a:rPr>
              <a:t> = 5, </a:t>
            </a:r>
            <a:r>
              <a:rPr lang="en-US" sz="2800" i="1" dirty="0" err="1">
                <a:solidFill>
                  <a:srgbClr val="7030A0"/>
                </a:solidFill>
                <a:latin typeface="Tw Cen MT"/>
              </a:rPr>
              <a:t>df</a:t>
            </a:r>
            <a:r>
              <a:rPr lang="en-US" sz="2800" dirty="0">
                <a:solidFill>
                  <a:srgbClr val="7030A0"/>
                </a:solidFill>
                <a:latin typeface="Tw Cen MT"/>
              </a:rPr>
              <a:t>  = 4</a:t>
            </a:r>
          </a:p>
          <a:p>
            <a:pPr marL="596646" indent="-514350">
              <a:buFont typeface="+mj-lt"/>
              <a:buAutoNum type="arabicPeriod" startAt="5"/>
            </a:pPr>
            <a:endParaRPr lang="en-US" dirty="0" smtClean="0"/>
          </a:p>
          <a:p>
            <a:pPr marL="596646" indent="-514350">
              <a:buFont typeface="+mj-lt"/>
              <a:buAutoNum type="arabicPeriod" startAt="5"/>
            </a:pPr>
            <a:endParaRPr lang="en-US" dirty="0" smtClean="0"/>
          </a:p>
          <a:p>
            <a:pPr marL="596646" indent="-514350">
              <a:buFont typeface="+mj-lt"/>
              <a:buAutoNum type="arabicPeriod" startAt="5"/>
            </a:pPr>
            <a:endParaRPr lang="en-US" dirty="0" smtClean="0"/>
          </a:p>
          <a:p>
            <a:pPr marL="596646" indent="-514350">
              <a:buFont typeface="+mj-lt"/>
              <a:buAutoNum type="arabicPeriod" startAt="5"/>
            </a:pPr>
            <a:endParaRPr lang="en-US" dirty="0" smtClean="0"/>
          </a:p>
          <a:p>
            <a:pPr marL="596646" indent="-514350">
              <a:buFont typeface="+mj-lt"/>
              <a:buAutoNum type="arabicPeriod" startAt="5"/>
            </a:pPr>
            <a:endParaRPr lang="en-US" dirty="0" smtClean="0"/>
          </a:p>
          <a:p>
            <a:pPr marL="596646" indent="-514350">
              <a:buFont typeface="+mj-lt"/>
              <a:buAutoNum type="arabicPeriod" startAt="6"/>
            </a:pPr>
            <a:r>
              <a:rPr lang="en-US" sz="2800" dirty="0" smtClean="0"/>
              <a:t>Make a decision</a:t>
            </a:r>
          </a:p>
          <a:p>
            <a:pPr marL="870966" lvl="1" indent="-514350">
              <a:buNone/>
            </a:pPr>
            <a:r>
              <a:rPr lang="en-US" sz="2400" i="1" dirty="0" smtClean="0"/>
              <a:t>	t</a:t>
            </a:r>
            <a:r>
              <a:rPr lang="en-US" sz="2400" dirty="0" smtClean="0"/>
              <a:t> = -5.720 &gt;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crit</a:t>
            </a:r>
            <a:r>
              <a:rPr lang="en-US" sz="2400" dirty="0" smtClean="0"/>
              <a:t> = ±2.776, </a:t>
            </a:r>
            <a:r>
              <a:rPr lang="en-US" sz="2400" i="1" dirty="0" smtClean="0"/>
              <a:t>reject the null hypothesis</a:t>
            </a:r>
          </a:p>
          <a:p>
            <a:pPr marL="870966" lvl="1" indent="-514350">
              <a:buNone/>
            </a:pPr>
            <a:endParaRPr lang="en-US" sz="2400" i="1" dirty="0" smtClean="0"/>
          </a:p>
          <a:p>
            <a:pPr marL="870966" lvl="1" indent="-514350">
              <a:buNone/>
            </a:pPr>
            <a:r>
              <a:rPr lang="en-US" sz="2400" dirty="0" smtClean="0"/>
              <a:t>	People studying and testing in different rooms performed worse than … in the same rooms, </a:t>
            </a:r>
          </a:p>
          <a:p>
            <a:pPr marL="870966" lvl="1" indent="-514350">
              <a:buNone/>
            </a:pPr>
            <a:r>
              <a:rPr lang="en-US" sz="2400" i="1" dirty="0" smtClean="0"/>
              <a:t>	t</a:t>
            </a:r>
            <a:r>
              <a:rPr lang="en-US" sz="2400" dirty="0" smtClean="0"/>
              <a:t>(4) = 5.72, </a:t>
            </a:r>
            <a:r>
              <a:rPr lang="en-US" sz="2400" i="1" dirty="0" smtClean="0"/>
              <a:t>p </a:t>
            </a:r>
            <a:r>
              <a:rPr lang="en-US" sz="2400" dirty="0" smtClean="0"/>
              <a:t>&lt; .05.</a:t>
            </a:r>
            <a:endParaRPr lang="en-US" sz="2400" i="1" dirty="0" smtClean="0"/>
          </a:p>
          <a:p>
            <a:pPr marL="870966" lvl="1" indent="-514350">
              <a:buNone/>
            </a:pPr>
            <a:endParaRPr lang="en-US" sz="2400" dirty="0" smtClean="0"/>
          </a:p>
          <a:p>
            <a:pPr marL="596646" indent="-514350">
              <a:buNone/>
            </a:pPr>
            <a:endParaRPr lang="en-US" sz="3000" dirty="0" smtClean="0"/>
          </a:p>
        </p:txBody>
      </p:sp>
      <p:pic>
        <p:nvPicPr>
          <p:cNvPr id="10" name="Picture 3" descr="H:\Private\My Documents\arlo\Classes\Taught\Statistics\Winter 2010\Publisher Resources\Chapter Images\JPEG_hi-res\CH09\Nolan_fig09_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156301"/>
            <a:ext cx="5562600" cy="1958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98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Samples </a:t>
            </a:r>
            <a:br>
              <a:rPr lang="en-US" dirty="0" smtClean="0"/>
            </a:br>
            <a:r>
              <a:rPr lang="en-US" i="1" cap="none" dirty="0" smtClean="0">
                <a:latin typeface="+mn-lt"/>
              </a:rPr>
              <a:t>t</a:t>
            </a:r>
            <a:r>
              <a:rPr lang="en-US" dirty="0" smtClean="0"/>
              <a:t> Test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Unrelated (unpaired) samples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Samples </a:t>
            </a:r>
            <a:r>
              <a:rPr lang="en-US" i="1" dirty="0" smtClean="0"/>
              <a:t>t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Used to compare 2 means for a between-groups design, a situation in which each participant is assigned to only one condition.</a:t>
            </a:r>
          </a:p>
          <a:p>
            <a:endParaRPr lang="en-US" sz="2800" i="1" dirty="0" smtClean="0"/>
          </a:p>
          <a:p>
            <a:endParaRPr lang="en-US" sz="2800" i="1" dirty="0"/>
          </a:p>
          <a:p>
            <a:r>
              <a:rPr lang="en-US" sz="2800" i="1" dirty="0" smtClean="0"/>
              <a:t>New Statistics &amp; Terminology:</a:t>
            </a:r>
          </a:p>
          <a:p>
            <a:pPr lvl="1"/>
            <a:r>
              <a:rPr lang="en-US" sz="2400" i="1" dirty="0" smtClean="0"/>
              <a:t>Distribution of Differences Between Means</a:t>
            </a:r>
          </a:p>
          <a:p>
            <a:pPr lvl="1"/>
            <a:r>
              <a:rPr lang="en-US" sz="2400" i="1" dirty="0" err="1" smtClean="0"/>
              <a:t>df</a:t>
            </a:r>
            <a:r>
              <a:rPr lang="en-US" sz="2400" i="1" baseline="-25000" dirty="0" err="1" smtClean="0"/>
              <a:t>X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df</a:t>
            </a:r>
            <a:r>
              <a:rPr lang="en-US" sz="2400" i="1" baseline="-25000" dirty="0" err="1" smtClean="0"/>
              <a:t>Y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df</a:t>
            </a:r>
            <a:r>
              <a:rPr lang="en-US" sz="2400" i="1" baseline="-25000" dirty="0" err="1" smtClean="0"/>
              <a:t>Total</a:t>
            </a:r>
            <a:endParaRPr lang="en-US" sz="2400" i="1" dirty="0" smtClean="0"/>
          </a:p>
          <a:p>
            <a:pPr lvl="1"/>
            <a:r>
              <a:rPr lang="en-US" sz="2400" i="1" dirty="0" smtClean="0"/>
              <a:t>Pooled Variance</a:t>
            </a:r>
          </a:p>
          <a:p>
            <a:pPr lvl="1"/>
            <a:r>
              <a:rPr lang="en-US" sz="2400" i="1" dirty="0" smtClean="0"/>
              <a:t>Standard Error of the Difference</a:t>
            </a:r>
            <a:endParaRPr lang="en-US" sz="2400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667806"/>
              </p:ext>
            </p:extLst>
          </p:nvPr>
        </p:nvGraphicFramePr>
        <p:xfrm>
          <a:off x="2590800" y="2971800"/>
          <a:ext cx="4285343" cy="77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3" imgW="2730500" imgH="495300" progId="">
                  <p:embed/>
                </p:oleObj>
              </mc:Choice>
              <mc:Fallback>
                <p:oleObj name="Equation" r:id="rId3" imgW="2730500" imgH="4953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4285343" cy="777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for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Identify</a:t>
            </a:r>
          </a:p>
          <a:p>
            <a:pPr>
              <a:buNone/>
            </a:pPr>
            <a:r>
              <a:rPr lang="en-US" dirty="0" smtClean="0"/>
              <a:t>2. State the hypotheses</a:t>
            </a:r>
          </a:p>
          <a:p>
            <a:pPr>
              <a:buNone/>
            </a:pPr>
            <a:r>
              <a:rPr lang="en-US" dirty="0" smtClean="0"/>
              <a:t>3. Characteristics of the comparison distribution</a:t>
            </a:r>
          </a:p>
          <a:p>
            <a:pPr>
              <a:buNone/>
            </a:pPr>
            <a:r>
              <a:rPr lang="en-US" dirty="0" smtClean="0"/>
              <a:t>4. Critical values</a:t>
            </a:r>
          </a:p>
          <a:p>
            <a:pPr>
              <a:buNone/>
            </a:pPr>
            <a:r>
              <a:rPr lang="en-US" dirty="0" smtClean="0"/>
              <a:t>5. Calculate</a:t>
            </a:r>
          </a:p>
          <a:p>
            <a:pPr>
              <a:buNone/>
            </a:pPr>
            <a:r>
              <a:rPr lang="en-US" dirty="0" smtClean="0"/>
              <a:t>6. Decide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Independent Samples </a:t>
            </a:r>
            <a:r>
              <a:rPr lang="en-US" sz="3200" i="1" dirty="0" smtClean="0"/>
              <a:t>t</a:t>
            </a:r>
            <a:r>
              <a:rPr lang="en-US" sz="3200" dirty="0" smtClean="0"/>
              <a:t> Test: </a:t>
            </a:r>
            <a:br>
              <a:rPr lang="en-US" sz="3200" dirty="0" smtClean="0"/>
            </a:br>
            <a:r>
              <a:rPr lang="en-US" sz="3200" dirty="0" smtClean="0"/>
              <a:t>Gender Differences in Humor Appreciation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31242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i="1" dirty="0" smtClean="0"/>
              <a:t>In this hypothetical study we ask: what percentage of cartoons do men and woman consider funny?  </a:t>
            </a:r>
            <a:r>
              <a:rPr lang="en-US" sz="2400" i="1" dirty="0" smtClean="0"/>
              <a:t>9 people were selected </a:t>
            </a:r>
            <a:r>
              <a:rPr lang="en-US" sz="2400" i="1" dirty="0" smtClean="0"/>
              <a:t>from the psychology subject pool and asked them to view a cartoon.  After the cartoon, each participant </a:t>
            </a:r>
            <a:r>
              <a:rPr lang="en-US" sz="2400" i="1" dirty="0" smtClean="0"/>
              <a:t>gave </a:t>
            </a:r>
            <a:r>
              <a:rPr lang="en-US" sz="2400" i="1" dirty="0" smtClean="0"/>
              <a:t>a humor rating of the cartoon, from 0-100 (100 being the funniest possible).  Here are those data.</a:t>
            </a:r>
          </a:p>
        </p:txBody>
      </p:sp>
      <p:pic>
        <p:nvPicPr>
          <p:cNvPr id="39938" name="Picture 2" descr="050609_gender03.jpg"/>
          <p:cNvPicPr>
            <a:picLocks noChangeAspect="1" noChangeArrowheads="1"/>
          </p:cNvPicPr>
          <p:nvPr/>
        </p:nvPicPr>
        <p:blipFill>
          <a:blip r:embed="rId2" cstate="print"/>
          <a:srcRect b="49458"/>
          <a:stretch>
            <a:fillRect/>
          </a:stretch>
        </p:blipFill>
        <p:spPr bwMode="auto">
          <a:xfrm>
            <a:off x="1523999" y="4267200"/>
            <a:ext cx="3129643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56228"/>
              </p:ext>
            </p:extLst>
          </p:nvPr>
        </p:nvGraphicFramePr>
        <p:xfrm>
          <a:off x="5334000" y="4267200"/>
          <a:ext cx="3276600" cy="171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Women (X)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Men (Y)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Independent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 Test: 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Gender Differences in Humor Appreciation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AutoNum type="arabicPeriod"/>
            </a:pPr>
            <a:r>
              <a:rPr lang="en-US" sz="2400" dirty="0" smtClean="0"/>
              <a:t>Identify</a:t>
            </a:r>
          </a:p>
          <a:p>
            <a:pPr marL="870966" lvl="1" indent="-514350"/>
            <a:r>
              <a:rPr lang="en-US" sz="2000" dirty="0" smtClean="0"/>
              <a:t>Populations:</a:t>
            </a:r>
          </a:p>
          <a:p>
            <a:pPr marL="1117854" lvl="2" indent="-514350"/>
            <a:r>
              <a:rPr lang="en-US" sz="1600" dirty="0" smtClean="0"/>
              <a:t>Pop 1: Women exposed to the cartoon</a:t>
            </a:r>
          </a:p>
          <a:p>
            <a:pPr marL="1117854" lvl="2" indent="-514350"/>
            <a:r>
              <a:rPr lang="en-US" sz="1600" dirty="0" smtClean="0"/>
              <a:t>Pop 2: Men exposed to the cartoon</a:t>
            </a:r>
          </a:p>
          <a:p>
            <a:pPr marL="870966" lvl="1" indent="-514350"/>
            <a:endParaRPr lang="en-US" sz="2000" dirty="0" smtClean="0"/>
          </a:p>
          <a:p>
            <a:pPr marL="870966" lvl="1" indent="-514350"/>
            <a:r>
              <a:rPr lang="en-US" sz="2000" dirty="0" smtClean="0"/>
              <a:t>Distribution:</a:t>
            </a:r>
          </a:p>
          <a:p>
            <a:pPr marL="1117854" lvl="2" indent="-514350"/>
            <a:r>
              <a:rPr lang="en-US" sz="1600" dirty="0" smtClean="0"/>
              <a:t>Difference Between Means: Distribution of </a:t>
            </a:r>
            <a:r>
              <a:rPr lang="en-US" sz="1600" u="sng" dirty="0" smtClean="0"/>
              <a:t>Differences Between Means</a:t>
            </a:r>
          </a:p>
          <a:p>
            <a:pPr marL="1328166" lvl="3" indent="-514350"/>
            <a:r>
              <a:rPr lang="en-US" sz="1200" dirty="0" smtClean="0"/>
              <a:t>Not Distribution of </a:t>
            </a:r>
            <a:r>
              <a:rPr lang="en-US" sz="1200" u="sng" dirty="0" smtClean="0"/>
              <a:t>Mean Differences</a:t>
            </a:r>
          </a:p>
          <a:p>
            <a:pPr marL="870966" lvl="1" indent="-514350"/>
            <a:endParaRPr lang="en-US" sz="2000" dirty="0" smtClean="0"/>
          </a:p>
          <a:p>
            <a:pPr marL="870966" lvl="1" indent="-514350"/>
            <a:r>
              <a:rPr lang="en-US" sz="2000" dirty="0" smtClean="0"/>
              <a:t>Test &amp; Assumptions: One group of participants that is studied at two time points, paired-samples t test</a:t>
            </a:r>
            <a:endParaRPr lang="en-US" sz="2000" dirty="0" smtClean="0">
              <a:sym typeface="Wingdings" pitchFamily="2" charset="2"/>
            </a:endParaRPr>
          </a:p>
          <a:p>
            <a:pPr marL="1108710" lvl="2" indent="-514350">
              <a:buFont typeface="+mj-lt"/>
              <a:buAutoNum type="arabicPeriod"/>
            </a:pPr>
            <a:r>
              <a:rPr lang="en-US" sz="1800" dirty="0" smtClean="0"/>
              <a:t>Data are interval</a:t>
            </a:r>
          </a:p>
          <a:p>
            <a:pPr marL="1108710" lvl="2" indent="-514350">
              <a:buFont typeface="+mj-lt"/>
              <a:buAutoNum type="arabicPeriod"/>
            </a:pPr>
            <a:r>
              <a:rPr lang="en-US" sz="1800" dirty="0" smtClean="0"/>
              <a:t>Random selection</a:t>
            </a:r>
          </a:p>
          <a:p>
            <a:pPr marL="1108710" lvl="2" indent="-514350">
              <a:buFont typeface="+mj-lt"/>
              <a:buAutoNum type="arabicPeriod"/>
            </a:pPr>
            <a:r>
              <a:rPr lang="en-US" sz="1800" dirty="0" smtClean="0"/>
              <a:t>Sample size of 9 is less than 30, therefore distribution might not be normal</a:t>
            </a:r>
          </a:p>
        </p:txBody>
      </p:sp>
    </p:spTree>
    <p:extLst>
      <p:ext uri="{BB962C8B-B14F-4D97-AF65-F5344CB8AC3E}">
        <p14:creationId xmlns:p14="http://schemas.microsoft.com/office/powerpoint/2010/main" val="42879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Independent Samples </a:t>
            </a:r>
            <a:r>
              <a:rPr lang="en-US" sz="3200" i="1" dirty="0"/>
              <a:t>t</a:t>
            </a:r>
            <a:r>
              <a:rPr lang="en-US" sz="3200" dirty="0"/>
              <a:t> Test: </a:t>
            </a:r>
            <a:br>
              <a:rPr lang="en-US" sz="3200" dirty="0"/>
            </a:br>
            <a:r>
              <a:rPr lang="en-US" sz="3200" dirty="0"/>
              <a:t>Gender Differences in Humor Appreciation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2"/>
            </a:pPr>
            <a:r>
              <a:rPr lang="en-US" sz="2800" dirty="0" smtClean="0"/>
              <a:t>State the null and research hypotheses</a:t>
            </a:r>
          </a:p>
          <a:p>
            <a:pPr marL="870966" lvl="1" indent="-514350"/>
            <a:endParaRPr lang="en-US" sz="2400" dirty="0" smtClean="0"/>
          </a:p>
          <a:p>
            <a:pPr marL="2361438" lvl="8" indent="-514350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</a:t>
            </a:r>
            <a:r>
              <a:rPr lang="en-US" sz="2400" dirty="0"/>
              <a:t>Women will categorize the same number of cartoons as funny as will men.</a:t>
            </a:r>
            <a:endParaRPr lang="en-US" sz="2400" dirty="0" smtClean="0"/>
          </a:p>
          <a:p>
            <a:pPr marL="2361438" lvl="8" indent="-514350">
              <a:buNone/>
            </a:pPr>
            <a:endParaRPr lang="en-US" sz="2400" dirty="0" smtClean="0"/>
          </a:p>
          <a:p>
            <a:pPr marL="2361438" lvl="8" indent="-514350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dirty="0"/>
              <a:t>Women will categorize a different number of cartoons funny than will men.</a:t>
            </a:r>
            <a:endParaRPr lang="en-US" sz="2400" dirty="0" smtClean="0"/>
          </a:p>
        </p:txBody>
      </p:sp>
      <p:pic>
        <p:nvPicPr>
          <p:cNvPr id="4" name="Picture 2" descr="http://www.cartoonstock.com/daily/ksm0003d.jpg"/>
          <p:cNvPicPr>
            <a:picLocks noChangeAspect="1" noChangeArrowheads="1"/>
          </p:cNvPicPr>
          <p:nvPr/>
        </p:nvPicPr>
        <p:blipFill>
          <a:blip r:embed="rId2" cstate="print"/>
          <a:srcRect r="5085"/>
          <a:stretch>
            <a:fillRect/>
          </a:stretch>
        </p:blipFill>
        <p:spPr bwMode="auto">
          <a:xfrm>
            <a:off x="533400" y="2514600"/>
            <a:ext cx="2453640" cy="250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1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Implement Paired Sampled t-test.</a:t>
            </a:r>
          </a:p>
          <a:p>
            <a:pPr>
              <a:defRPr/>
            </a:pPr>
            <a:r>
              <a:rPr lang="en-US" dirty="0"/>
              <a:t>Implement Independent Sampled t-test.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1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Independent Samples </a:t>
            </a:r>
            <a:r>
              <a:rPr lang="en-US" sz="3200" i="1" dirty="0"/>
              <a:t>t</a:t>
            </a:r>
            <a:r>
              <a:rPr lang="en-US" sz="3200" dirty="0"/>
              <a:t> Test: </a:t>
            </a:r>
            <a:br>
              <a:rPr lang="en-US" sz="3200" dirty="0"/>
            </a:br>
            <a:r>
              <a:rPr lang="en-US" sz="3200" dirty="0"/>
              <a:t>Gender Differences in Humor Appreciation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3"/>
            </a:pPr>
            <a:r>
              <a:rPr lang="en-US" sz="2800" dirty="0" smtClean="0"/>
              <a:t>Determine characteristics of comparison distribution (distribution of differences between means)</a:t>
            </a:r>
          </a:p>
          <a:p>
            <a:pPr marL="870966" lvl="1" indent="-514350"/>
            <a:r>
              <a:rPr lang="en-US" sz="2400" dirty="0" smtClean="0"/>
              <a:t>Population: </a:t>
            </a:r>
            <a:r>
              <a:rPr lang="el-GR" sz="2400" i="1" dirty="0" smtClean="0"/>
              <a:t>μ</a:t>
            </a:r>
            <a:r>
              <a:rPr lang="en-US" sz="2400" i="1" baseline="-25000" dirty="0" smtClean="0"/>
              <a:t>1</a:t>
            </a:r>
            <a:r>
              <a:rPr lang="el-GR" sz="2400" i="1" dirty="0" smtClean="0"/>
              <a:t> </a:t>
            </a:r>
            <a:r>
              <a:rPr lang="en-US" sz="2400" i="1" dirty="0" smtClean="0"/>
              <a:t>= </a:t>
            </a:r>
            <a:r>
              <a:rPr lang="el-GR" sz="2400" i="1" dirty="0" smtClean="0"/>
              <a:t>μ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(i.e., no difference between means)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109256"/>
              </p:ext>
            </p:extLst>
          </p:nvPr>
        </p:nvGraphicFramePr>
        <p:xfrm>
          <a:off x="1933769" y="4343400"/>
          <a:ext cx="629583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Equation" r:id="rId3" imgW="2730500" imgH="495300" progId="">
                  <p:embed/>
                </p:oleObj>
              </mc:Choice>
              <mc:Fallback>
                <p:oleObj name="Equation" r:id="rId3" imgW="2730500" imgH="4953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769" y="4343400"/>
                        <a:ext cx="6295831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urved Connector 5"/>
          <p:cNvCxnSpPr/>
          <p:nvPr/>
        </p:nvCxnSpPr>
        <p:spPr>
          <a:xfrm rot="16200000" flipV="1">
            <a:off x="4114800" y="3352800"/>
            <a:ext cx="1143000" cy="990600"/>
          </a:xfrm>
          <a:prstGeom prst="curved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4267200" y="5638800"/>
            <a:ext cx="609600" cy="457200"/>
          </a:xfrm>
          <a:prstGeom prst="curvedConnector3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81500" y="618386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????????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Independent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 Test: 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Gender Differences in Humor Appreciation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 startAt="3"/>
            </a:pPr>
            <a:r>
              <a:rPr lang="en-US" sz="3000" dirty="0" smtClean="0"/>
              <a:t>Determine characteristics of comparison distribution</a:t>
            </a:r>
          </a:p>
          <a:p>
            <a:pPr marL="82296" indent="0" algn="ctr">
              <a:buNone/>
            </a:pP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</a:rPr>
              <a:t>Difference</a:t>
            </a:r>
            <a:endParaRPr lang="en-US" sz="30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870966" lvl="1" indent="-514350"/>
            <a:r>
              <a:rPr lang="en-US" dirty="0" smtClean="0"/>
              <a:t>Standard Error of the Difference:</a:t>
            </a:r>
          </a:p>
          <a:p>
            <a:pPr marL="1117854" lvl="2" indent="-514350">
              <a:buFont typeface="+mj-lt"/>
              <a:buAutoNum type="alphaLcParenR"/>
            </a:pPr>
            <a:r>
              <a:rPr lang="en-US" dirty="0" smtClean="0"/>
              <a:t>Calculate </a:t>
            </a:r>
            <a:r>
              <a:rPr lang="en-US" u="sng" dirty="0" smtClean="0"/>
              <a:t>variance</a:t>
            </a:r>
            <a:r>
              <a:rPr lang="en-US" dirty="0" smtClean="0"/>
              <a:t> for each sample</a:t>
            </a:r>
          </a:p>
          <a:p>
            <a:pPr marL="1117854" lvl="2" indent="-514350">
              <a:buFont typeface="+mj-lt"/>
              <a:buAutoNum type="alphaLcParenR"/>
            </a:pPr>
            <a:r>
              <a:rPr lang="en-US" dirty="0" smtClean="0"/>
              <a:t>Pool variances, accounting for sample size</a:t>
            </a:r>
          </a:p>
          <a:p>
            <a:pPr marL="1117854" lvl="2" indent="-514350">
              <a:buFont typeface="+mj-lt"/>
              <a:buAutoNum type="alphaLcParenR"/>
            </a:pPr>
            <a:r>
              <a:rPr lang="en-US" dirty="0" smtClean="0"/>
              <a:t>Convert from squared standard deviation to squared standard error</a:t>
            </a:r>
          </a:p>
          <a:p>
            <a:pPr marL="1117854" lvl="2" indent="-514350">
              <a:buFont typeface="+mj-lt"/>
              <a:buAutoNum type="alphaLcParenR"/>
            </a:pPr>
            <a:r>
              <a:rPr lang="en-US" dirty="0" smtClean="0"/>
              <a:t>Add the two variances</a:t>
            </a:r>
          </a:p>
          <a:p>
            <a:pPr marL="1117854" lvl="2" indent="-514350">
              <a:buFont typeface="+mj-lt"/>
              <a:buAutoNum type="alphaLcParenR"/>
            </a:pPr>
            <a:r>
              <a:rPr lang="en-US" dirty="0" smtClean="0"/>
              <a:t>Take square root to get estimated standard error for distribution of differences between means.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cs typeface="Times New Roman" pitchFamily="18" charset="0"/>
              </a:rPr>
              <a:t>Calculating  </a:t>
            </a:r>
            <a:r>
              <a:rPr lang="en-US" sz="4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400" i="1" baseline="-25000" dirty="0" err="1" smtClean="0">
                <a:latin typeface="Times New Roman" pitchFamily="18" charset="0"/>
                <a:cs typeface="Times New Roman" pitchFamily="18" charset="0"/>
              </a:rPr>
              <a:t>Difference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307529"/>
              </p:ext>
            </p:extLst>
          </p:nvPr>
        </p:nvGraphicFramePr>
        <p:xfrm>
          <a:off x="4953000" y="2702562"/>
          <a:ext cx="3962400" cy="69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3" imgW="2374900" imgH="419100" progId="">
                  <p:embed/>
                </p:oleObj>
              </mc:Choice>
              <mc:Fallback>
                <p:oleObj name="Equation" r:id="rId3" imgW="2374900" imgH="419100" progId="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02562"/>
                        <a:ext cx="3962400" cy="6999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68510"/>
              </p:ext>
            </p:extLst>
          </p:nvPr>
        </p:nvGraphicFramePr>
        <p:xfrm>
          <a:off x="4946463" y="5064762"/>
          <a:ext cx="338337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5" imgW="2070100" imgH="419100" progId="">
                  <p:embed/>
                </p:oleObj>
              </mc:Choice>
              <mc:Fallback>
                <p:oleObj name="Equation" r:id="rId5" imgW="2070100" imgH="4191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463" y="5064762"/>
                        <a:ext cx="338337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1447800"/>
            <a:ext cx="6104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7854" lvl="2" indent="-514350">
              <a:spcBef>
                <a:spcPct val="20000"/>
              </a:spcBef>
              <a:buClr>
                <a:srgbClr val="FEB80A"/>
              </a:buClr>
              <a:buFont typeface="+mj-lt"/>
              <a:buAutoNum type="alphaLcParenR"/>
            </a:pPr>
            <a:r>
              <a:rPr lang="en-US" sz="2400" dirty="0" smtClean="0">
                <a:solidFill>
                  <a:prstClr val="black"/>
                </a:solidFill>
              </a:rPr>
              <a:t>Calculate variance (</a:t>
            </a:r>
            <a:r>
              <a:rPr lang="en-US" sz="2400" i="1" dirty="0" smtClean="0">
                <a:solidFill>
                  <a:prstClr val="black"/>
                </a:solidFill>
              </a:rPr>
              <a:t>s</a:t>
            </a:r>
            <a:r>
              <a:rPr lang="en-US" sz="2400" i="1" baseline="30000" dirty="0" smtClean="0">
                <a:solidFill>
                  <a:prstClr val="black"/>
                </a:solidFill>
              </a:rPr>
              <a:t>2</a:t>
            </a:r>
            <a:r>
              <a:rPr lang="en-US" sz="2400" dirty="0" smtClean="0">
                <a:solidFill>
                  <a:prstClr val="black"/>
                </a:solidFill>
              </a:rPr>
              <a:t>) for each sample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05687"/>
              </p:ext>
            </p:extLst>
          </p:nvPr>
        </p:nvGraphicFramePr>
        <p:xfrm>
          <a:off x="1143000" y="4531362"/>
          <a:ext cx="3657600" cy="171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Men (Y)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Y-M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/>
                        <a:t>(</a:t>
                      </a:r>
                      <a:r>
                        <a:rPr lang="en-US" sz="1200" i="1" dirty="0" smtClean="0"/>
                        <a:t>Y-M</a:t>
                      </a:r>
                      <a:r>
                        <a:rPr lang="en-US" sz="1200" i="0" dirty="0" smtClean="0"/>
                        <a:t>)</a:t>
                      </a:r>
                      <a:r>
                        <a:rPr lang="en-US" sz="1200" i="0" baseline="30000" dirty="0" smtClean="0"/>
                        <a:t>2</a:t>
                      </a:r>
                      <a:endParaRPr lang="en-US" sz="1200" i="1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29.16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129.96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-30.6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936.36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207.36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11.56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31609"/>
              </p:ext>
            </p:extLst>
          </p:nvPr>
        </p:nvGraphicFramePr>
        <p:xfrm>
          <a:off x="1143000" y="2397762"/>
          <a:ext cx="3657600" cy="143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Women (X)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X-M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/>
                        <a:t>(</a:t>
                      </a:r>
                      <a:r>
                        <a:rPr lang="en-US" sz="1200" i="1" dirty="0" smtClean="0"/>
                        <a:t>X-M</a:t>
                      </a:r>
                      <a:r>
                        <a:rPr lang="en-US" sz="1200" i="0" dirty="0" smtClean="0"/>
                        <a:t>)</a:t>
                      </a:r>
                      <a:r>
                        <a:rPr lang="en-US" sz="1200" i="0" baseline="30000" dirty="0" smtClean="0"/>
                        <a:t>2</a:t>
                      </a:r>
                      <a:endParaRPr lang="en-US" sz="1200" i="1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3.063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217.563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-24.25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588.063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60.063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9574" y="3819397"/>
            <a:ext cx="144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SS</a:t>
            </a:r>
            <a:r>
              <a:rPr lang="en-US" sz="1200" i="1" baseline="-25000" dirty="0" smtClean="0"/>
              <a:t>X</a:t>
            </a:r>
            <a:r>
              <a:rPr lang="en-US" sz="1200" dirty="0" smtClean="0"/>
              <a:t> = 868.752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42230" y="6248400"/>
            <a:ext cx="144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SS</a:t>
            </a:r>
            <a:r>
              <a:rPr lang="en-US" sz="1200" i="1" baseline="-25000" dirty="0" smtClean="0"/>
              <a:t>Y</a:t>
            </a:r>
            <a:r>
              <a:rPr lang="en-US" sz="1200" dirty="0" smtClean="0"/>
              <a:t> = 1314.4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97428" y="38100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M</a:t>
            </a:r>
            <a:r>
              <a:rPr lang="en-US" sz="1200" i="1" baseline="-25000" dirty="0" smtClean="0"/>
              <a:t>X</a:t>
            </a:r>
            <a:r>
              <a:rPr lang="en-US" sz="1200" dirty="0" smtClean="0"/>
              <a:t> = 82.25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248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M</a:t>
            </a:r>
            <a:r>
              <a:rPr lang="en-US" sz="1200" i="1" baseline="-25000" dirty="0" smtClean="0"/>
              <a:t>Y</a:t>
            </a:r>
            <a:r>
              <a:rPr lang="en-US" sz="1200" dirty="0" smtClean="0"/>
              <a:t> = 82.6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Samples </a:t>
            </a:r>
            <a:r>
              <a:rPr lang="en-US" i="1" dirty="0" smtClean="0"/>
              <a:t>t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400" i="1" dirty="0" err="1" smtClean="0"/>
              <a:t>df</a:t>
            </a:r>
            <a:r>
              <a:rPr lang="en-US" sz="2400" i="1" baseline="-25000" dirty="0" err="1" smtClean="0"/>
              <a:t>X</a:t>
            </a:r>
            <a:r>
              <a:rPr lang="en-US" sz="2400" dirty="0" smtClean="0"/>
              <a:t> = </a:t>
            </a:r>
            <a:r>
              <a:rPr lang="en-US" sz="2400" i="1" dirty="0" smtClean="0"/>
              <a:t>N</a:t>
            </a:r>
            <a:r>
              <a:rPr lang="en-US" sz="2400" dirty="0" smtClean="0"/>
              <a:t> – 1 = 4 – 1 = 3</a:t>
            </a:r>
          </a:p>
          <a:p>
            <a:pPr algn="ctr">
              <a:buNone/>
            </a:pPr>
            <a:r>
              <a:rPr lang="en-US" sz="2400" i="1" dirty="0" err="1"/>
              <a:t>df</a:t>
            </a:r>
            <a:r>
              <a:rPr lang="en-US" sz="2400" i="1" baseline="-25000" dirty="0" err="1"/>
              <a:t>X</a:t>
            </a:r>
            <a:r>
              <a:rPr lang="en-US" sz="2400" dirty="0" smtClean="0"/>
              <a:t> = 3</a:t>
            </a:r>
          </a:p>
          <a:p>
            <a:pPr algn="ctr">
              <a:buNone/>
            </a:pPr>
            <a:r>
              <a:rPr lang="en-US" sz="2400" i="1" dirty="0" err="1" smtClean="0"/>
              <a:t>df</a:t>
            </a:r>
            <a:r>
              <a:rPr lang="en-US" sz="2400" i="1" baseline="-25000" dirty="0" err="1" smtClean="0"/>
              <a:t>Y</a:t>
            </a:r>
            <a:r>
              <a:rPr lang="en-US" sz="2400" dirty="0" smtClean="0"/>
              <a:t> = </a:t>
            </a:r>
            <a:r>
              <a:rPr lang="en-US" sz="2400" i="1" dirty="0" smtClean="0"/>
              <a:t>N</a:t>
            </a:r>
            <a:r>
              <a:rPr lang="en-US" sz="2400" dirty="0" smtClean="0"/>
              <a:t> – 1 = 5 – 1 = 4</a:t>
            </a:r>
          </a:p>
          <a:p>
            <a:pPr algn="ctr">
              <a:buNone/>
            </a:pPr>
            <a:r>
              <a:rPr lang="en-US" sz="2400" i="1" dirty="0" err="1"/>
              <a:t>df</a:t>
            </a:r>
            <a:r>
              <a:rPr lang="en-US" sz="2400" i="1" baseline="-25000" dirty="0" err="1"/>
              <a:t>Y</a:t>
            </a:r>
            <a:r>
              <a:rPr lang="en-US" sz="2400" dirty="0" smtClean="0"/>
              <a:t> = 4</a:t>
            </a:r>
          </a:p>
          <a:p>
            <a:pPr algn="ctr">
              <a:buNone/>
            </a:pPr>
            <a:r>
              <a:rPr lang="en-US" sz="2400" i="1" dirty="0" err="1" smtClean="0"/>
              <a:t>df</a:t>
            </a:r>
            <a:r>
              <a:rPr lang="en-US" sz="2400" i="1" baseline="-25000" dirty="0" err="1" smtClean="0"/>
              <a:t>Total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df</a:t>
            </a:r>
            <a:r>
              <a:rPr lang="en-US" sz="2400" i="1" baseline="-25000" dirty="0" err="1" smtClean="0"/>
              <a:t>X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df</a:t>
            </a:r>
            <a:r>
              <a:rPr lang="en-US" sz="2400" i="1" baseline="-25000" dirty="0" err="1" smtClean="0"/>
              <a:t>Y</a:t>
            </a:r>
            <a:r>
              <a:rPr lang="en-US" sz="2400" dirty="0" smtClean="0"/>
              <a:t> = 3 + 4 = 7</a:t>
            </a:r>
          </a:p>
          <a:p>
            <a:pPr algn="ctr">
              <a:buNone/>
            </a:pPr>
            <a:r>
              <a:rPr lang="en-US" sz="2400" i="1" dirty="0" err="1"/>
              <a:t>df</a:t>
            </a:r>
            <a:r>
              <a:rPr lang="en-US" sz="2400" i="1" baseline="-25000" dirty="0" err="1"/>
              <a:t>Total</a:t>
            </a:r>
            <a:r>
              <a:rPr lang="en-US" sz="2400" dirty="0" smtClean="0"/>
              <a:t> = 7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04554"/>
              </p:ext>
            </p:extLst>
          </p:nvPr>
        </p:nvGraphicFramePr>
        <p:xfrm>
          <a:off x="1407899" y="2332567"/>
          <a:ext cx="1638300" cy="171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Women (X)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</a:t>
                      </a:r>
                      <a:r>
                        <a:rPr lang="en-US" sz="1200" dirty="0" smtClean="0"/>
                        <a:t> = 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32513"/>
              </p:ext>
            </p:extLst>
          </p:nvPr>
        </p:nvGraphicFramePr>
        <p:xfrm>
          <a:off x="7162800" y="2332567"/>
          <a:ext cx="1638300" cy="2003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Men (Y)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 </a:t>
                      </a:r>
                      <a:r>
                        <a:rPr lang="en-US" sz="1200" i="0" dirty="0" smtClean="0"/>
                        <a:t>=</a:t>
                      </a:r>
                      <a:r>
                        <a:rPr lang="en-US" sz="1200" i="0" baseline="0" dirty="0" smtClean="0"/>
                        <a:t> 5</a:t>
                      </a:r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Pooled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Clr>
                <a:srgbClr val="FEB80A"/>
              </a:buClr>
              <a:buFont typeface="+mj-lt"/>
              <a:buAutoNum type="alphaLcParenR" startAt="2"/>
            </a:pPr>
            <a:r>
              <a:rPr lang="en-US" sz="2400" dirty="0" smtClean="0">
                <a:solidFill>
                  <a:prstClr val="black"/>
                </a:solidFill>
              </a:rPr>
              <a:t>Pool variances, accounting for sample size</a:t>
            </a:r>
            <a:endParaRPr lang="en-US" sz="3600" i="1" dirty="0" smtClean="0"/>
          </a:p>
          <a:p>
            <a:pPr>
              <a:buNone/>
            </a:pPr>
            <a:endParaRPr lang="en-US" sz="2800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89538"/>
              </p:ext>
            </p:extLst>
          </p:nvPr>
        </p:nvGraphicFramePr>
        <p:xfrm>
          <a:off x="3170237" y="2171700"/>
          <a:ext cx="3775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3" imgW="1993900" imgH="482600" progId="">
                  <p:embed/>
                </p:oleObj>
              </mc:Choice>
              <mc:Fallback>
                <p:oleObj name="Equation" r:id="rId3" imgW="1993900" imgH="4826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7" y="2171700"/>
                        <a:ext cx="37750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239544"/>
              </p:ext>
            </p:extLst>
          </p:nvPr>
        </p:nvGraphicFramePr>
        <p:xfrm>
          <a:off x="3098277" y="3482543"/>
          <a:ext cx="4324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5" imgW="2044700" imgH="431800" progId="">
                  <p:embed/>
                </p:oleObj>
              </mc:Choice>
              <mc:Fallback>
                <p:oleObj name="Equation" r:id="rId5" imgW="2044700" imgH="4318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277" y="3482543"/>
                        <a:ext cx="43243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746"/>
              </p:ext>
            </p:extLst>
          </p:nvPr>
        </p:nvGraphicFramePr>
        <p:xfrm>
          <a:off x="3098277" y="4793386"/>
          <a:ext cx="4699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7" imgW="2260600" imgH="241300" progId="">
                  <p:embed/>
                </p:oleObj>
              </mc:Choice>
              <mc:Fallback>
                <p:oleObj name="Equation" r:id="rId7" imgW="2260600" imgH="2413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277" y="4793386"/>
                        <a:ext cx="46990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Independent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 Test: 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Gender Differences in Humor Appreciation</a:t>
            </a:r>
            <a:endParaRPr lang="en-US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810000" y="2336560"/>
          <a:ext cx="2138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4" name="Equation" r:id="rId3" imgW="1028254" imgH="241195" progId="">
                  <p:embed/>
                </p:oleObj>
              </mc:Choice>
              <mc:Fallback>
                <p:oleObj name="Equation" r:id="rId3" imgW="1028254" imgH="241195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36560"/>
                        <a:ext cx="21383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6800" y="2730260"/>
          <a:ext cx="3733800" cy="774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5" name="Equation" r:id="rId5" imgW="2019300" imgH="419100" progId="">
                  <p:embed/>
                </p:oleObj>
              </mc:Choice>
              <mc:Fallback>
                <p:oleObj name="Equation" r:id="rId5" imgW="2019300" imgH="4191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30260"/>
                        <a:ext cx="3733800" cy="774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5205413" y="2717560"/>
          <a:ext cx="37099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6" name="Equation" r:id="rId7" imgW="2006600" imgH="419100" progId="">
                  <p:embed/>
                </p:oleObj>
              </mc:Choice>
              <mc:Fallback>
                <p:oleObj name="Equation" r:id="rId7" imgW="2006600" imgH="4191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717560"/>
                        <a:ext cx="370998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81200" y="4195465"/>
          <a:ext cx="6267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7" name="Equation" r:id="rId9" imgW="2984500" imgH="254000" progId="">
                  <p:embed/>
                </p:oleObj>
              </mc:Choice>
              <mc:Fallback>
                <p:oleObj name="Equation" r:id="rId9" imgW="2984500" imgH="2540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5465"/>
                        <a:ext cx="6267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1581763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7854" lvl="2" indent="-514350">
              <a:spcBef>
                <a:spcPct val="20000"/>
              </a:spcBef>
              <a:buClr>
                <a:srgbClr val="FEB80A"/>
              </a:buClr>
              <a:buFont typeface="+mj-lt"/>
              <a:buAutoNum type="alphaLcParenR" startAt="3"/>
            </a:pPr>
            <a:r>
              <a:rPr lang="en-US" sz="2400" dirty="0" smtClean="0">
                <a:solidFill>
                  <a:prstClr val="black"/>
                </a:solidFill>
              </a:rPr>
              <a:t>Convert from squared standard deviation to squared standard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411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7854" lvl="2" indent="-514350">
              <a:spcBef>
                <a:spcPct val="20000"/>
              </a:spcBef>
              <a:buClr>
                <a:srgbClr val="FEB80A"/>
              </a:buClr>
              <a:buFont typeface="+mj-lt"/>
              <a:buAutoNum type="alphaLcParenR" startAt="4"/>
            </a:pPr>
            <a:r>
              <a:rPr lang="en-US" sz="2400" dirty="0" smtClean="0">
                <a:solidFill>
                  <a:prstClr val="black"/>
                </a:solidFill>
              </a:rPr>
              <a:t>Add the two variances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50292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7854" lvl="2" indent="-514350">
              <a:spcBef>
                <a:spcPct val="20000"/>
              </a:spcBef>
              <a:buClr>
                <a:srgbClr val="FEB80A"/>
              </a:buClr>
              <a:buFont typeface="+mj-lt"/>
              <a:buAutoNum type="alphaLcParenR" startAt="5"/>
            </a:pPr>
            <a:r>
              <a:rPr lang="en-US" sz="2400" dirty="0" smtClean="0">
                <a:solidFill>
                  <a:prstClr val="black"/>
                </a:solidFill>
              </a:rPr>
              <a:t>Take square root to get estimated standard error for distribution of differences between means.</a:t>
            </a: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362200" y="5867400"/>
          <a:ext cx="5686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8" name="Equation" r:id="rId11" imgW="2527300" imgH="304800" progId="">
                  <p:embed/>
                </p:oleObj>
              </mc:Choice>
              <mc:Fallback>
                <p:oleObj name="Equation" r:id="rId11" imgW="2527300" imgH="3048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867400"/>
                        <a:ext cx="56864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Independent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 Test: 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Gender Differences in Humor Appreciation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7800" y="1447800"/>
                <a:ext cx="7485888" cy="4800600"/>
              </a:xfrm>
            </p:spPr>
            <p:txBody>
              <a:bodyPr/>
              <a:lstStyle/>
              <a:p>
                <a:pPr marL="596646" indent="-514350">
                  <a:buFont typeface="+mj-lt"/>
                  <a:buAutoNum type="arabicPeriod" startAt="4"/>
                </a:pPr>
                <a:r>
                  <a:rPr lang="en-US" sz="2800" dirty="0" smtClean="0"/>
                  <a:t>Determine critical value (cutoffs)</a:t>
                </a:r>
              </a:p>
              <a:p>
                <a:pPr marL="834390" lvl="1" indent="-514350"/>
                <a:r>
                  <a:rPr lang="en-US" sz="2400" dirty="0" smtClean="0"/>
                  <a:t>We 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= .05 (5%)</a:t>
                </a:r>
              </a:p>
              <a:p>
                <a:pPr marL="834390" lvl="1" indent="-514350"/>
                <a:r>
                  <a:rPr lang="en-US" sz="2400" dirty="0" smtClean="0"/>
                  <a:t>Our hypothesis (</a:t>
                </a:r>
                <a:r>
                  <a:rPr lang="en-US" sz="1400" dirty="0"/>
                  <a:t>“Women will categorize a different number of cartoons funny than will men</a:t>
                </a:r>
                <a:r>
                  <a:rPr lang="en-US" sz="1400" dirty="0" smtClean="0"/>
                  <a:t>.”</a:t>
                </a:r>
                <a:r>
                  <a:rPr lang="en-US" sz="2400" dirty="0" smtClean="0"/>
                  <a:t>) is </a:t>
                </a:r>
                <a:r>
                  <a:rPr lang="en-US" sz="2400" i="1" u="sng" dirty="0" err="1" smtClean="0"/>
                  <a:t>nondirectional</a:t>
                </a:r>
                <a:r>
                  <a:rPr lang="en-US" sz="2400" dirty="0" smtClean="0"/>
                  <a:t> so our hypothesis test is </a:t>
                </a:r>
                <a:r>
                  <a:rPr lang="en-US" sz="2400" i="1" u="sng" dirty="0" smtClean="0"/>
                  <a:t>two-tailed</a:t>
                </a:r>
                <a:r>
                  <a:rPr lang="en-US" sz="2400" dirty="0" smtClean="0"/>
                  <a:t>.</a:t>
                </a:r>
              </a:p>
              <a:p>
                <a:pPr marL="834390" lvl="1" indent="-514350"/>
                <a:endParaRPr lang="en-US" sz="2400" dirty="0" smtClean="0"/>
              </a:p>
              <a:p>
                <a:pPr marL="870966" lvl="1" indent="-51435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0" y="1447800"/>
                <a:ext cx="7485888" cy="4800600"/>
              </a:xfrm>
              <a:blipFill>
                <a:blip r:embed="rId2"/>
                <a:stretch>
                  <a:fillRect t="-1398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98" name="AutoShape 2" descr="http://fbemoodle.emu.edu.tr/file.php/463/t_dist_tabl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0" name="Picture 4" descr="http://fbemoodle.emu.edu.tr/file.php/463/t_dist_table.gif"/>
          <p:cNvPicPr>
            <a:picLocks noChangeAspect="1" noChangeArrowheads="1"/>
          </p:cNvPicPr>
          <p:nvPr/>
        </p:nvPicPr>
        <p:blipFill rotWithShape="1">
          <a:blip r:embed="rId3" cstate="print"/>
          <a:srcRect b="57776"/>
          <a:stretch/>
        </p:blipFill>
        <p:spPr bwMode="auto">
          <a:xfrm>
            <a:off x="3057525" y="4038600"/>
            <a:ext cx="4791075" cy="2449286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>
            <a:off x="2447925" y="5791200"/>
            <a:ext cx="5334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88429" y="5596570"/>
            <a:ext cx="1135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C00000"/>
                </a:solidFill>
                <a:latin typeface="Tw Cen MT"/>
              </a:rPr>
              <a:t>df</a:t>
            </a:r>
            <a:r>
              <a:rPr lang="en-US" i="1" baseline="-25000" dirty="0" err="1" smtClean="0">
                <a:solidFill>
                  <a:srgbClr val="C00000"/>
                </a:solidFill>
                <a:latin typeface="Tw Cen MT"/>
              </a:rPr>
              <a:t>Total</a:t>
            </a:r>
            <a:r>
              <a:rPr lang="en-US" dirty="0" smtClean="0">
                <a:solidFill>
                  <a:srgbClr val="C00000"/>
                </a:solidFill>
                <a:latin typeface="Tw Cen MT"/>
              </a:rPr>
              <a:t>  = 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9876" y="5715000"/>
            <a:ext cx="694944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9125" y="3581400"/>
            <a:ext cx="158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0966" lvl="1" indent="-514350" algn="ctr"/>
            <a:r>
              <a:rPr lang="en-US" i="1" dirty="0"/>
              <a:t>t</a:t>
            </a:r>
            <a:r>
              <a:rPr lang="en-US" dirty="0"/>
              <a:t> = ± 2.365</a:t>
            </a:r>
          </a:p>
        </p:txBody>
      </p:sp>
    </p:spTree>
    <p:extLst>
      <p:ext uri="{BB962C8B-B14F-4D97-AF65-F5344CB8AC3E}">
        <p14:creationId xmlns:p14="http://schemas.microsoft.com/office/powerpoint/2010/main" val="3810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Independent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 Test: 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Gender Differences in Humor Appreciation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 startAt="4"/>
            </a:pPr>
            <a:r>
              <a:rPr lang="en-US" dirty="0" smtClean="0"/>
              <a:t>Determine critical values</a:t>
            </a:r>
          </a:p>
          <a:p>
            <a:pPr marL="870966" lvl="1" indent="-514350"/>
            <a:r>
              <a:rPr lang="en-US" i="1" dirty="0" err="1" smtClean="0"/>
              <a:t>df</a:t>
            </a:r>
            <a:r>
              <a:rPr lang="en-US" i="1" baseline="-25000" dirty="0" err="1" smtClean="0"/>
              <a:t>Total</a:t>
            </a:r>
            <a:r>
              <a:rPr lang="en-US" dirty="0" smtClean="0"/>
              <a:t> = 7</a:t>
            </a:r>
            <a:r>
              <a:rPr lang="en-US" i="1" dirty="0" smtClean="0"/>
              <a:t>        p </a:t>
            </a:r>
            <a:r>
              <a:rPr lang="en-US" dirty="0" smtClean="0"/>
              <a:t>= .05        </a:t>
            </a:r>
            <a:r>
              <a:rPr lang="en-US" i="1" dirty="0" smtClean="0"/>
              <a:t>t</a:t>
            </a:r>
            <a:r>
              <a:rPr lang="en-US" dirty="0" smtClean="0"/>
              <a:t> = ± 2.365</a:t>
            </a:r>
          </a:p>
          <a:p>
            <a:pPr marL="596646" indent="-514350">
              <a:buFont typeface="+mj-lt"/>
              <a:buAutoNum type="arabicPeriod" startAt="4"/>
            </a:pPr>
            <a:endParaRPr lang="en-US" dirty="0" smtClean="0"/>
          </a:p>
          <a:p>
            <a:pPr marL="596646" indent="-514350">
              <a:buFont typeface="+mj-lt"/>
              <a:buAutoNum type="arabicPeriod" startAt="4"/>
            </a:pPr>
            <a:r>
              <a:rPr lang="en-US" dirty="0" smtClean="0"/>
              <a:t>Calculate a test statistic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0" y="3810000"/>
          <a:ext cx="546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Equation" r:id="rId3" imgW="2730500" imgH="495300" progId="">
                  <p:embed/>
                </p:oleObj>
              </mc:Choice>
              <mc:Fallback>
                <p:oleObj name="Equation" r:id="rId3" imgW="2730500" imgH="4953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5461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05200" y="5257800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Equation" r:id="rId5" imgW="1536700" imgH="419100" progId="">
                  <p:embed/>
                </p:oleObj>
              </mc:Choice>
              <mc:Fallback>
                <p:oleObj name="Equation" r:id="rId5" imgW="1536700" imgH="4191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0"/>
                        <a:ext cx="3073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Independent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 Test: 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Gender Differences in Humor Appreciation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76800"/>
          </a:xfrm>
        </p:spPr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 startAt="6"/>
            </a:pPr>
            <a:r>
              <a:rPr lang="en-US" dirty="0" smtClean="0"/>
              <a:t>Make a decision</a:t>
            </a:r>
          </a:p>
          <a:p>
            <a:pPr marL="596646" indent="-514350">
              <a:buFont typeface="+mj-lt"/>
              <a:buAutoNum type="arabicPeriod" startAt="6"/>
            </a:pPr>
            <a:endParaRPr lang="en-US" dirty="0" smtClean="0"/>
          </a:p>
          <a:p>
            <a:pPr marL="596646" indent="-514350">
              <a:buFont typeface="+mj-lt"/>
              <a:buAutoNum type="arabicPeriod" startAt="6"/>
            </a:pPr>
            <a:endParaRPr lang="en-US" dirty="0" smtClean="0"/>
          </a:p>
          <a:p>
            <a:pPr marL="596646" indent="-514350">
              <a:buFont typeface="+mj-lt"/>
              <a:buAutoNum type="arabicPeriod" startAt="6"/>
            </a:pPr>
            <a:endParaRPr lang="en-US" dirty="0" smtClean="0"/>
          </a:p>
          <a:p>
            <a:pPr marL="596646" indent="-514350">
              <a:buFont typeface="+mj-lt"/>
              <a:buAutoNum type="arabicPeriod" startAt="6"/>
            </a:pPr>
            <a:endParaRPr lang="en-US" dirty="0" smtClean="0"/>
          </a:p>
          <a:p>
            <a:pPr marL="596646" indent="-514350">
              <a:buFont typeface="+mj-lt"/>
              <a:buAutoNum type="arabicPeriod" startAt="6"/>
            </a:pPr>
            <a:endParaRPr lang="en-US" dirty="0" smtClean="0"/>
          </a:p>
          <a:p>
            <a:pPr marL="596646" indent="-514350"/>
            <a:r>
              <a:rPr lang="en-US" dirty="0" smtClean="0"/>
              <a:t>Fail to reject null hypothesis</a:t>
            </a:r>
          </a:p>
          <a:p>
            <a:pPr marL="870966" lvl="1" indent="-514350"/>
            <a:r>
              <a:rPr lang="en-US" dirty="0" smtClean="0"/>
              <a:t>Men and women find cartoons equally humorous, </a:t>
            </a:r>
            <a:r>
              <a:rPr lang="en-US" i="1" dirty="0" smtClean="0"/>
              <a:t>t</a:t>
            </a:r>
            <a:r>
              <a:rPr lang="en-US" dirty="0" smtClean="0"/>
              <a:t>(7) = .03, </a:t>
            </a:r>
            <a:r>
              <a:rPr lang="en-US" i="1" dirty="0" smtClean="0"/>
              <a:t>p</a:t>
            </a:r>
            <a:r>
              <a:rPr lang="en-US" dirty="0" smtClean="0"/>
              <a:t> &gt; .05</a:t>
            </a:r>
            <a:endParaRPr lang="en-US" dirty="0"/>
          </a:p>
        </p:txBody>
      </p:sp>
      <p:pic>
        <p:nvPicPr>
          <p:cNvPr id="46082" name="Picture 2" descr="H:\Private\My Documents\arlo\Classes\Taught\Statistics\Winter 2010\Publisher Resources\Chapter Images\JPEG_hi-res\CH09\Nolan_fig09_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6096000" cy="240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1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Samples </a:t>
            </a:r>
            <a:br>
              <a:rPr lang="en-US" dirty="0" smtClean="0"/>
            </a:br>
            <a:r>
              <a:rPr lang="en-US" i="1" cap="none" dirty="0" smtClean="0">
                <a:latin typeface="+mn-lt"/>
              </a:rPr>
              <a:t>t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Related (dependent) samples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Paired-Samples </a:t>
            </a:r>
            <a:r>
              <a:rPr lang="en-US" i="1" dirty="0" smtClean="0"/>
              <a:t>t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Used to compare 2 means for a within-groups design, a situation in which every participant is in both samples (paired/dependent)</a:t>
            </a:r>
          </a:p>
          <a:p>
            <a:endParaRPr lang="en-US" sz="2800" i="1" dirty="0" smtClean="0"/>
          </a:p>
          <a:p>
            <a:r>
              <a:rPr lang="en-US" sz="2800" dirty="0" smtClean="0"/>
              <a:t>New Terminology</a:t>
            </a:r>
          </a:p>
          <a:p>
            <a:pPr lvl="1"/>
            <a:r>
              <a:rPr lang="en-US" sz="2400" dirty="0" smtClean="0"/>
              <a:t>Distribution of Mean Differences</a:t>
            </a:r>
          </a:p>
          <a:p>
            <a:pPr lvl="1"/>
            <a:r>
              <a:rPr lang="en-US" sz="2400" dirty="0" smtClean="0"/>
              <a:t>Difference Scores: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 – Y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X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 – Y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</a:t>
            </a:r>
          </a:p>
          <a:p>
            <a:endParaRPr lang="en-US" i="1" dirty="0"/>
          </a:p>
          <a:p>
            <a:r>
              <a:rPr lang="en-US" dirty="0" smtClean="0"/>
              <a:t>Let’s walk through an example…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909626"/>
              </p:ext>
            </p:extLst>
          </p:nvPr>
        </p:nvGraphicFramePr>
        <p:xfrm>
          <a:off x="6858000" y="152400"/>
          <a:ext cx="208756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52400"/>
                        <a:ext cx="2087563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for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Identify</a:t>
            </a:r>
          </a:p>
          <a:p>
            <a:pPr>
              <a:buNone/>
            </a:pPr>
            <a:r>
              <a:rPr lang="en-US" dirty="0" smtClean="0"/>
              <a:t>2. State the hypotheses</a:t>
            </a:r>
          </a:p>
          <a:p>
            <a:pPr>
              <a:buNone/>
            </a:pPr>
            <a:r>
              <a:rPr lang="en-US" dirty="0" smtClean="0"/>
              <a:t>3. Characteristics of the comparison distribution</a:t>
            </a:r>
          </a:p>
          <a:p>
            <a:pPr>
              <a:buNone/>
            </a:pPr>
            <a:r>
              <a:rPr lang="en-US" dirty="0" smtClean="0"/>
              <a:t>4. Critical values</a:t>
            </a:r>
          </a:p>
          <a:p>
            <a:pPr>
              <a:buNone/>
            </a:pPr>
            <a:r>
              <a:rPr lang="en-US" dirty="0" smtClean="0"/>
              <a:t>5. Calculate</a:t>
            </a:r>
          </a:p>
          <a:p>
            <a:pPr>
              <a:buNone/>
            </a:pPr>
            <a:r>
              <a:rPr lang="en-US" dirty="0" smtClean="0"/>
              <a:t>6. Decide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5602" name="Picture 2" descr="http://peanutonthetable.com/wp-content/uploads/2012/12/an-old-h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505200"/>
            <a:ext cx="2896742" cy="19335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008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old hat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12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Paired Samples </a:t>
            </a:r>
            <a:r>
              <a:rPr lang="en-US" sz="3200" i="1" dirty="0" smtClean="0"/>
              <a:t>t </a:t>
            </a:r>
            <a:r>
              <a:rPr lang="en-US" sz="3200" dirty="0" smtClean="0"/>
              <a:t>Test:</a:t>
            </a:r>
            <a:br>
              <a:rPr lang="en-US" sz="3200" dirty="0" smtClean="0"/>
            </a:br>
            <a:r>
              <a:rPr lang="en-US" sz="3200" dirty="0" smtClean="0"/>
              <a:t>Does Studying in the Exam Room Help?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i="1" dirty="0"/>
              <a:t>A research was conducted about effects in studying for exams by a group of </a:t>
            </a:r>
            <a:r>
              <a:rPr lang="en-US" sz="2000" i="1" dirty="0" smtClean="0"/>
              <a:t>students </a:t>
            </a:r>
            <a:r>
              <a:rPr lang="en-US" sz="2000" i="1" dirty="0"/>
              <a:t>in the same or different rooms. It was to analyze that the approach is hurting or helping students.  A group of 5 participants complete two highly similar machine learning exams. First these participants studied for and completed the exams in the same room later in different rooms, order counterbalanced*.  Data for SAME and DIFFERENT rooms are:</a:t>
            </a:r>
            <a:endParaRPr lang="en-US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41827"/>
              </p:ext>
            </p:extLst>
          </p:nvPr>
        </p:nvGraphicFramePr>
        <p:xfrm>
          <a:off x="2743200" y="4607562"/>
          <a:ext cx="3276600" cy="171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SAME (</a:t>
                      </a:r>
                      <a:r>
                        <a:rPr lang="en-US" sz="1200" i="1" dirty="0" smtClean="0"/>
                        <a:t>X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DIFFERENT (</a:t>
                      </a:r>
                      <a:r>
                        <a:rPr lang="en-US" sz="1200" i="1" smtClean="0"/>
                        <a:t>Y</a:t>
                      </a:r>
                      <a:r>
                        <a:rPr lang="en-US" sz="120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514598" y="4463142"/>
            <a:ext cx="3733800" cy="19812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14598" y="4463142"/>
            <a:ext cx="3733800" cy="19812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23530"/>
              </p:ext>
            </p:extLst>
          </p:nvPr>
        </p:nvGraphicFramePr>
        <p:xfrm>
          <a:off x="6057900" y="4433390"/>
          <a:ext cx="1638300" cy="188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Difference</a:t>
                      </a:r>
                      <a:r>
                        <a:rPr lang="en-US" sz="1200" baseline="0" dirty="0" smtClean="0"/>
                        <a:t> Score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X-Y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400800" y="6324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</a:t>
            </a:r>
            <a:r>
              <a:rPr lang="en-US" sz="1400" dirty="0" smtClean="0"/>
              <a:t> = -11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1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Paired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 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Test: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Does Studying in the Exam Room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AutoNum type="arabicPeriod"/>
            </a:pPr>
            <a:r>
              <a:rPr lang="en-US" sz="2400" dirty="0" smtClean="0"/>
              <a:t>Identify</a:t>
            </a:r>
          </a:p>
          <a:p>
            <a:pPr marL="870966" lvl="1" indent="-514350"/>
            <a:r>
              <a:rPr lang="en-US" sz="2000" dirty="0" smtClean="0"/>
              <a:t>Populations:</a:t>
            </a:r>
          </a:p>
          <a:p>
            <a:pPr marL="1117854" lvl="2" indent="-514350"/>
            <a:r>
              <a:rPr lang="en-US" sz="1600" dirty="0" smtClean="0"/>
              <a:t>Pop 1: Exam grades when studying and testing are in the </a:t>
            </a:r>
            <a:r>
              <a:rPr lang="en-US" sz="1600" u="sng" dirty="0" smtClean="0"/>
              <a:t>same</a:t>
            </a:r>
            <a:r>
              <a:rPr lang="en-US" sz="1600" dirty="0" smtClean="0"/>
              <a:t> room.</a:t>
            </a:r>
          </a:p>
          <a:p>
            <a:pPr marL="1117854" lvl="2" indent="-514350"/>
            <a:r>
              <a:rPr lang="en-US" sz="1600" dirty="0" smtClean="0"/>
              <a:t>Pop 2: </a:t>
            </a:r>
            <a:r>
              <a:rPr lang="en-US" sz="1600" dirty="0"/>
              <a:t>Exam grades when studying and testing are in </a:t>
            </a:r>
            <a:r>
              <a:rPr lang="en-US" sz="1600" u="sng" dirty="0" smtClean="0"/>
              <a:t>different</a:t>
            </a:r>
            <a:r>
              <a:rPr lang="en-US" sz="1600" dirty="0" smtClean="0"/>
              <a:t> rooms.</a:t>
            </a:r>
          </a:p>
          <a:p>
            <a:pPr marL="870966" lvl="1" indent="-514350"/>
            <a:endParaRPr lang="en-US" sz="2000" dirty="0" smtClean="0"/>
          </a:p>
          <a:p>
            <a:pPr marL="870966" lvl="1" indent="-514350"/>
            <a:r>
              <a:rPr lang="en-US" sz="2000" dirty="0" smtClean="0"/>
              <a:t>Distribution:</a:t>
            </a:r>
          </a:p>
          <a:p>
            <a:pPr marL="1117854" lvl="2" indent="-514350"/>
            <a:r>
              <a:rPr lang="en-US" sz="1600" dirty="0" smtClean="0"/>
              <a:t>Mean of Difference Scores: Distribution of Mean Differences</a:t>
            </a:r>
          </a:p>
          <a:p>
            <a:pPr marL="870966" lvl="1" indent="-514350"/>
            <a:endParaRPr lang="en-US" sz="2000" dirty="0" smtClean="0"/>
          </a:p>
          <a:p>
            <a:pPr marL="870966" lvl="1" indent="-514350"/>
            <a:r>
              <a:rPr lang="en-US" sz="2000" dirty="0" smtClean="0"/>
              <a:t>Test &amp; Assumptions: One group of participants that is studied at two time points, paired-samples t test</a:t>
            </a:r>
            <a:endParaRPr lang="en-US" sz="2000" dirty="0" smtClean="0">
              <a:sym typeface="Wingdings" pitchFamily="2" charset="2"/>
            </a:endParaRPr>
          </a:p>
          <a:p>
            <a:pPr marL="1108710" lvl="2" indent="-514350">
              <a:buFont typeface="+mj-lt"/>
              <a:buAutoNum type="arabicPeriod"/>
            </a:pPr>
            <a:r>
              <a:rPr lang="en-US" sz="1800" dirty="0" smtClean="0"/>
              <a:t>Data are interval</a:t>
            </a:r>
          </a:p>
          <a:p>
            <a:pPr marL="1108710" lvl="2" indent="-514350">
              <a:buFont typeface="+mj-lt"/>
              <a:buAutoNum type="arabicPeriod"/>
            </a:pPr>
            <a:r>
              <a:rPr lang="en-US" sz="1800" dirty="0" smtClean="0"/>
              <a:t>Probably not random selection</a:t>
            </a:r>
          </a:p>
          <a:p>
            <a:pPr marL="1108710" lvl="2" indent="-514350">
              <a:buFont typeface="+mj-lt"/>
              <a:buAutoNum type="arabicPeriod"/>
            </a:pPr>
            <a:r>
              <a:rPr lang="en-US" sz="1800" dirty="0" smtClean="0"/>
              <a:t>Sample size of 5 is less than 30, therefore distribution might not be normal</a:t>
            </a:r>
          </a:p>
        </p:txBody>
      </p:sp>
    </p:spTree>
    <p:extLst>
      <p:ext uri="{BB962C8B-B14F-4D97-AF65-F5344CB8AC3E}">
        <p14:creationId xmlns:p14="http://schemas.microsoft.com/office/powerpoint/2010/main" val="25716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Paired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 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Test: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Does Studying in the Exam Room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2"/>
            </a:pPr>
            <a:r>
              <a:rPr lang="en-US" sz="2800" dirty="0" smtClean="0"/>
              <a:t>State the null and research hypotheses</a:t>
            </a:r>
          </a:p>
          <a:p>
            <a:pPr marL="870966" lvl="1" indent="-514350"/>
            <a:endParaRPr lang="en-US" sz="2400" dirty="0" smtClean="0"/>
          </a:p>
          <a:p>
            <a:pPr marL="870966" lvl="1" indent="-514350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Studying and testing in the same room will result in the same grade as studying and testing in different rooms.</a:t>
            </a:r>
          </a:p>
          <a:p>
            <a:pPr marL="870966" lvl="1" indent="-514350">
              <a:buNone/>
            </a:pPr>
            <a:endParaRPr lang="en-US" sz="2400" dirty="0" smtClean="0"/>
          </a:p>
          <a:p>
            <a:pPr marL="870966" lvl="1" indent="-514350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Studying and testing in the same room will result in a different grade than studying and testing in different rooms.</a:t>
            </a:r>
          </a:p>
        </p:txBody>
      </p:sp>
    </p:spTree>
    <p:extLst>
      <p:ext uri="{BB962C8B-B14F-4D97-AF65-F5344CB8AC3E}">
        <p14:creationId xmlns:p14="http://schemas.microsoft.com/office/powerpoint/2010/main" val="39429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Paired Samples </a:t>
            </a:r>
            <a:r>
              <a:rPr lang="en-US" sz="3200" i="1" dirty="0">
                <a:solidFill>
                  <a:srgbClr val="4F271C">
                    <a:satMod val="130000"/>
                  </a:srgbClr>
                </a:solidFill>
              </a:rPr>
              <a:t>t </a:t>
            </a: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Test:</a:t>
            </a:r>
            <a:br>
              <a:rPr lang="en-US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en-US" sz="3200" dirty="0">
                <a:solidFill>
                  <a:srgbClr val="4F271C">
                    <a:satMod val="130000"/>
                  </a:srgbClr>
                </a:solidFill>
              </a:rPr>
              <a:t>Does Studying in the Exam Room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3"/>
            </a:pPr>
            <a:r>
              <a:rPr lang="en-US" sz="2800" dirty="0" smtClean="0"/>
              <a:t>Determine characteristics of comparison distribution (distribution of mean differences)</a:t>
            </a:r>
          </a:p>
          <a:p>
            <a:pPr marL="870966" lvl="1" indent="-514350"/>
            <a:r>
              <a:rPr lang="en-US" sz="2400" dirty="0" smtClean="0"/>
              <a:t>Population: </a:t>
            </a:r>
            <a:r>
              <a:rPr lang="el-GR" sz="2400" i="1" dirty="0" smtClean="0"/>
              <a:t>μ</a:t>
            </a:r>
            <a:r>
              <a:rPr lang="en-US" sz="2400" i="1" baseline="-25000" dirty="0" smtClean="0"/>
              <a:t>M</a:t>
            </a:r>
            <a:r>
              <a:rPr lang="el-GR" sz="2400" i="1" dirty="0" smtClean="0"/>
              <a:t> </a:t>
            </a:r>
            <a:r>
              <a:rPr lang="en-US" sz="2400" i="1" dirty="0" smtClean="0"/>
              <a:t>= </a:t>
            </a:r>
            <a:r>
              <a:rPr lang="en-US" sz="2400" dirty="0" smtClean="0"/>
              <a:t>0 (i.e., no mean difference)</a:t>
            </a:r>
          </a:p>
          <a:p>
            <a:pPr marL="870966" lvl="1" indent="-514350"/>
            <a:r>
              <a:rPr lang="en-US" sz="2400" dirty="0" smtClean="0"/>
              <a:t>Sample(s): </a:t>
            </a:r>
            <a:r>
              <a:rPr lang="en-US" sz="2400" i="1" dirty="0" smtClean="0"/>
              <a:t>M </a:t>
            </a:r>
            <a:r>
              <a:rPr lang="en-US" sz="2400" dirty="0" smtClean="0"/>
              <a:t>= </a:t>
            </a:r>
            <a:r>
              <a:rPr lang="en-US" sz="2400" dirty="0" smtClean="0"/>
              <a:t>-11</a:t>
            </a:r>
            <a:r>
              <a:rPr lang="en-US" sz="2400" dirty="0" smtClean="0"/>
              <a:t>,  </a:t>
            </a:r>
            <a:r>
              <a:rPr lang="en-US" sz="2400" i="1" dirty="0" smtClean="0"/>
              <a:t>s</a:t>
            </a:r>
            <a:r>
              <a:rPr lang="en-US" sz="2400" dirty="0" smtClean="0"/>
              <a:t> = 4.301,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= 1.923</a:t>
            </a:r>
          </a:p>
          <a:p>
            <a:pPr marL="870966" lvl="1" indent="-514350"/>
            <a:endParaRPr lang="en-US" sz="2400" dirty="0" smtClean="0"/>
          </a:p>
          <a:p>
            <a:pPr marL="596646" indent="-514350">
              <a:buNone/>
            </a:pPr>
            <a:endParaRPr lang="en-US" sz="2800" i="1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272897"/>
              </p:ext>
            </p:extLst>
          </p:nvPr>
        </p:nvGraphicFramePr>
        <p:xfrm>
          <a:off x="1465263" y="5867400"/>
          <a:ext cx="34559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3" imgW="8318500" imgH="1651000" progId="Equation.DSMT4">
                  <p:embed/>
                </p:oleObj>
              </mc:Choice>
              <mc:Fallback>
                <p:oleObj name="Equation" r:id="rId3" imgW="8318500" imgH="16510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5867400"/>
                        <a:ext cx="34559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120566"/>
              </p:ext>
            </p:extLst>
          </p:nvPr>
        </p:nvGraphicFramePr>
        <p:xfrm>
          <a:off x="5726113" y="5905500"/>
          <a:ext cx="2806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5" imgW="1625600" imgH="419100" progId="Equation.3">
                  <p:embed/>
                </p:oleObj>
              </mc:Choice>
              <mc:Fallback>
                <p:oleObj name="Equation" r:id="rId5" imgW="1625600" imgH="4191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5905500"/>
                        <a:ext cx="2806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82289"/>
              </p:ext>
            </p:extLst>
          </p:nvPr>
        </p:nvGraphicFramePr>
        <p:xfrm>
          <a:off x="4114800" y="3464562"/>
          <a:ext cx="1600200" cy="217423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Deviation Score</a:t>
                      </a:r>
                    </a:p>
                    <a:p>
                      <a:pPr algn="ctr"/>
                      <a:r>
                        <a:rPr lang="en-US" sz="1200" i="0" dirty="0" smtClean="0"/>
                        <a:t>(</a:t>
                      </a:r>
                      <a:r>
                        <a:rPr lang="en-US" sz="1200" i="1" dirty="0" smtClean="0"/>
                        <a:t>Score - Mean</a:t>
                      </a:r>
                      <a:r>
                        <a:rPr lang="en-US" sz="1200" i="0" dirty="0" smtClean="0"/>
                        <a:t>)</a:t>
                      </a:r>
                      <a:endParaRPr 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54330"/>
              </p:ext>
            </p:extLst>
          </p:nvPr>
        </p:nvGraphicFramePr>
        <p:xfrm>
          <a:off x="5791200" y="3464562"/>
          <a:ext cx="1600200" cy="217423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Squared Deviation</a:t>
                      </a:r>
                    </a:p>
                    <a:p>
                      <a:pPr algn="ctr"/>
                      <a:r>
                        <a:rPr lang="en-US" sz="1200" dirty="0" smtClean="0"/>
                        <a:t>(</a:t>
                      </a:r>
                      <a:r>
                        <a:rPr lang="en-US" sz="1200" i="1" dirty="0" smtClean="0"/>
                        <a:t>Score - Mean</a:t>
                      </a:r>
                      <a:r>
                        <a:rPr lang="en-US" sz="1200" dirty="0" smtClean="0"/>
                        <a:t>)</a:t>
                      </a:r>
                      <a:r>
                        <a:rPr lang="en-US" sz="1200" baseline="30000" dirty="0" smtClean="0"/>
                        <a:t>2</a:t>
                      </a:r>
                      <a:endParaRPr lang="en-US" sz="12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SS</a:t>
                      </a:r>
                      <a:r>
                        <a:rPr lang="en-US" sz="1200" i="1" baseline="-25000" dirty="0" smtClean="0"/>
                        <a:t>X</a:t>
                      </a:r>
                      <a:r>
                        <a:rPr lang="en-US" sz="1200" dirty="0" smtClean="0"/>
                        <a:t> = 74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87905"/>
              </p:ext>
            </p:extLst>
          </p:nvPr>
        </p:nvGraphicFramePr>
        <p:xfrm>
          <a:off x="2432958" y="3464562"/>
          <a:ext cx="1638300" cy="217423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Difference</a:t>
                      </a:r>
                      <a:r>
                        <a:rPr lang="en-US" sz="1200" baseline="0" dirty="0" smtClean="0"/>
                        <a:t> Score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X-Y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M</a:t>
                      </a:r>
                      <a:r>
                        <a:rPr lang="en-US" sz="1200" i="0" baseline="0" dirty="0" smtClean="0"/>
                        <a:t> = -11</a:t>
                      </a:r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636</TotalTime>
  <Words>1325</Words>
  <Application>Microsoft Office PowerPoint</Application>
  <PresentationFormat>On-screen Show (4:3)</PresentationFormat>
  <Paragraphs>282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Calibri</vt:lpstr>
      <vt:lpstr>Cambria Math</vt:lpstr>
      <vt:lpstr>Corbel</vt:lpstr>
      <vt:lpstr>Gill Sans MT</vt:lpstr>
      <vt:lpstr>Times New Roman</vt:lpstr>
      <vt:lpstr>Tw Cen MT</vt:lpstr>
      <vt:lpstr>Verdana</vt:lpstr>
      <vt:lpstr>Wingdings</vt:lpstr>
      <vt:lpstr>Wingdings 2</vt:lpstr>
      <vt:lpstr>Solstice</vt:lpstr>
      <vt:lpstr>Equation</vt:lpstr>
      <vt:lpstr>Machine Learning</vt:lpstr>
      <vt:lpstr>Learning Objectives</vt:lpstr>
      <vt:lpstr>Paired Samples  t Test</vt:lpstr>
      <vt:lpstr>Paired-Samples t Test</vt:lpstr>
      <vt:lpstr>Six Steps for Hypothesis Testing</vt:lpstr>
      <vt:lpstr>Paired Samples t Test: Does Studying in the Exam Room Help?</vt:lpstr>
      <vt:lpstr>Paired Samples t Test: Does Studying in the Exam Room Help?</vt:lpstr>
      <vt:lpstr>Paired Samples t Test: Does Studying in the Exam Room Help?</vt:lpstr>
      <vt:lpstr>Paired Samples t Test: Does Studying in the Exam Room Help?</vt:lpstr>
      <vt:lpstr>Paired Samples t Test: Does Studying in the Exam Room Help?</vt:lpstr>
      <vt:lpstr>Paired Samples t Test: Does Studying in the Exam Room Help?</vt:lpstr>
      <vt:lpstr>Paired Samples t Test: Does Studying in the Exam Room Help?</vt:lpstr>
      <vt:lpstr>Paired Samples t Test: Does Studying in the Exam Room Help?</vt:lpstr>
      <vt:lpstr>Independent Samples  t Test </vt:lpstr>
      <vt:lpstr>Independent Samples t Test</vt:lpstr>
      <vt:lpstr>Six Steps for Hypothesis Testing</vt:lpstr>
      <vt:lpstr>Independent Samples t Test:  Gender Differences in Humor Appreciation</vt:lpstr>
      <vt:lpstr>Independent Samples t Test:  Gender Differences in Humor Appreciation</vt:lpstr>
      <vt:lpstr>Independent Samples t Test:  Gender Differences in Humor Appreciation</vt:lpstr>
      <vt:lpstr>Independent Samples t Test:  Gender Differences in Humor Appreciation</vt:lpstr>
      <vt:lpstr>Independent Samples t Test:  Gender Differences in Humor Appreciation</vt:lpstr>
      <vt:lpstr>Calculating  sDifference</vt:lpstr>
      <vt:lpstr>Independent Samples t Test</vt:lpstr>
      <vt:lpstr>Pooled Variance</vt:lpstr>
      <vt:lpstr>Independent Samples t Test:  Gender Differences in Humor Appreciation</vt:lpstr>
      <vt:lpstr>Independent Samples t Test:  Gender Differences in Humor Appreciation</vt:lpstr>
      <vt:lpstr>Independent Samples t Test:  Gender Differences in Humor Appreciation</vt:lpstr>
      <vt:lpstr>Independent Samples t Test:  Gender Differences in Humor Appreciation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with t Tests</dc:title>
  <dc:creator>Arlo &amp; Michelle</dc:creator>
  <cp:lastModifiedBy>Windows User</cp:lastModifiedBy>
  <cp:revision>65</cp:revision>
  <dcterms:created xsi:type="dcterms:W3CDTF">2010-03-24T02:01:32Z</dcterms:created>
  <dcterms:modified xsi:type="dcterms:W3CDTF">2019-10-30T12:18:42Z</dcterms:modified>
</cp:coreProperties>
</file>