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314" r:id="rId2"/>
    <p:sldId id="257" r:id="rId3"/>
    <p:sldId id="296" r:id="rId4"/>
    <p:sldId id="259" r:id="rId5"/>
    <p:sldId id="297" r:id="rId6"/>
    <p:sldId id="260" r:id="rId7"/>
    <p:sldId id="307" r:id="rId8"/>
    <p:sldId id="306" r:id="rId9"/>
    <p:sldId id="308" r:id="rId10"/>
    <p:sldId id="312" r:id="rId11"/>
    <p:sldId id="309" r:id="rId12"/>
    <p:sldId id="313" r:id="rId13"/>
    <p:sldId id="310" r:id="rId14"/>
    <p:sldId id="311" r:id="rId15"/>
    <p:sldId id="30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8" autoAdjust="0"/>
    <p:restoredTop sz="94660"/>
  </p:normalViewPr>
  <p:slideViewPr>
    <p:cSldViewPr snapToGrid="0">
      <p:cViewPr varScale="1">
        <p:scale>
          <a:sx n="73" d="100"/>
          <a:sy n="73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EC37A-24F1-4FBC-9069-9E1D74A4726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F5057-C068-407B-8B7F-A93758492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8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4A53FDC-A173-4C29-B0D8-DD24A49C23C5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14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DDBB836-D454-4355-8ED1-1D9DBB31E59D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074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7519B7F-B0C1-453F-8589-3B9FB0AD8565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8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3" y="2677131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Clustering Introduction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69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36999"/>
            <a:ext cx="8911687" cy="128089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772356"/>
            <a:ext cx="8911687" cy="413886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What is Cluster analysis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Clustering</a:t>
            </a:r>
          </a:p>
          <a:p>
            <a:r>
              <a:rPr lang="en-US" sz="2000" dirty="0" smtClean="0"/>
              <a:t>What is good Clustering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Applications of Clustering</a:t>
            </a:r>
          </a:p>
          <a:p>
            <a:r>
              <a:rPr lang="en-US" sz="2000" dirty="0" smtClean="0"/>
              <a:t>Examples of Clustering applications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82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40" y="646413"/>
            <a:ext cx="8911687" cy="1280890"/>
          </a:xfrm>
        </p:spPr>
        <p:txBody>
          <a:bodyPr/>
          <a:lstStyle/>
          <a:p>
            <a:r>
              <a:rPr lang="en-US" altLang="en-US" dirty="0"/>
              <a:t>Applications of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9540" y="1587191"/>
            <a:ext cx="9071250" cy="502548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Pattern Recognition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Spatial Data Analysis 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Create thematic maps in GIS by clustering feature spaces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Detect spatial clusters or for other spatial mining tasks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Image Processing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Economic Science (especially market research)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WWW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Document clustering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Cluster Weblog data to discover groups of similar access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9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36999"/>
            <a:ext cx="8911687" cy="128089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772356"/>
            <a:ext cx="8911687" cy="413886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What is Cluster analysis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Clustering</a:t>
            </a:r>
          </a:p>
          <a:p>
            <a:r>
              <a:rPr lang="en-US" sz="2000" dirty="0" smtClean="0"/>
              <a:t>What is good Clustering</a:t>
            </a:r>
          </a:p>
          <a:p>
            <a:r>
              <a:rPr lang="en-US" sz="2000" dirty="0" smtClean="0"/>
              <a:t>Applications of Clustering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Examples of Clustering applications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05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2654030" y="637286"/>
            <a:ext cx="7367587" cy="498475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 dirty="0" smtClean="0"/>
              <a:t>Examples of Clustering Applications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16205"/>
            <a:ext cx="8382000" cy="51816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en-US" sz="2000" u="sng" dirty="0"/>
              <a:t>Marketing:</a:t>
            </a:r>
            <a:r>
              <a:rPr lang="en-US" altLang="en-US" sz="2000" dirty="0"/>
              <a:t> Help marketers discover distinct groups in their customer bases, and then use this knowledge to develop targeted marketing programs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000" u="sng" dirty="0"/>
              <a:t>Land use:</a:t>
            </a:r>
            <a:r>
              <a:rPr lang="en-US" altLang="en-US" sz="2000" dirty="0"/>
              <a:t> Identification of areas of similar land use in an earth observation database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000" u="sng" dirty="0"/>
              <a:t>Insurance:</a:t>
            </a:r>
            <a:r>
              <a:rPr lang="en-US" altLang="en-US" sz="2000" dirty="0"/>
              <a:t> Identifying groups of motor insurance policy holders with a high average claim cost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000" u="sng" dirty="0"/>
              <a:t>City-planning:</a:t>
            </a:r>
            <a:r>
              <a:rPr lang="en-US" altLang="en-US" sz="2000" dirty="0"/>
              <a:t> Identifying groups of houses according to their house type, value, and geographical location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000" u="sng" dirty="0"/>
              <a:t>Earth-quake studies:</a:t>
            </a:r>
            <a:r>
              <a:rPr lang="en-US" altLang="en-US" sz="2000" dirty="0"/>
              <a:t> Observed earth quake epicenters should be clustered along continent faults</a:t>
            </a:r>
          </a:p>
        </p:txBody>
      </p:sp>
    </p:spTree>
    <p:extLst>
      <p:ext uri="{BB962C8B-B14F-4D97-AF65-F5344CB8AC3E}">
        <p14:creationId xmlns:p14="http://schemas.microsoft.com/office/powerpoint/2010/main" val="131013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059" y="1442224"/>
            <a:ext cx="9017889" cy="2293434"/>
          </a:xfrm>
        </p:spPr>
        <p:txBody>
          <a:bodyPr>
            <a:normAutofit/>
          </a:bodyPr>
          <a:lstStyle/>
          <a:p>
            <a:r>
              <a:rPr lang="en-US" sz="2000" u="sng" dirty="0" smtClean="0"/>
              <a:t>Biology: </a:t>
            </a:r>
            <a:r>
              <a:rPr lang="en-US" sz="2000" dirty="0" smtClean="0"/>
              <a:t>Taxonomy of living things : kingdom, phylum, class, order, family, genus and species.</a:t>
            </a:r>
          </a:p>
          <a:p>
            <a:r>
              <a:rPr lang="en-US" sz="2000" u="sng" dirty="0" smtClean="0"/>
              <a:t>Climate: </a:t>
            </a:r>
            <a:r>
              <a:rPr lang="en-US" sz="2000" dirty="0" smtClean="0"/>
              <a:t>Understanding earth climate, find patterns of atmospheric and ocean.</a:t>
            </a:r>
          </a:p>
        </p:txBody>
      </p:sp>
    </p:spTree>
    <p:extLst>
      <p:ext uri="{BB962C8B-B14F-4D97-AF65-F5344CB8AC3E}">
        <p14:creationId xmlns:p14="http://schemas.microsoft.com/office/powerpoint/2010/main" val="2664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0745" y="2999679"/>
            <a:ext cx="4190728" cy="858874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511" y="831504"/>
            <a:ext cx="8911687" cy="1280890"/>
          </a:xfrm>
        </p:spPr>
        <p:txBody>
          <a:bodyPr/>
          <a:lstStyle/>
          <a:p>
            <a:r>
              <a:rPr lang="en-US" dirty="0" smtClean="0"/>
              <a:t>Learning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5511" y="1930400"/>
            <a:ext cx="9179101" cy="4150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After the completion of today’s lesson students will be able </a:t>
            </a:r>
            <a:r>
              <a:rPr lang="en-US" sz="2000" dirty="0" smtClean="0"/>
              <a:t>to:</a:t>
            </a:r>
          </a:p>
          <a:p>
            <a:r>
              <a:rPr lang="en-US" sz="2000" dirty="0" smtClean="0"/>
              <a:t>Define Clustering.</a:t>
            </a:r>
          </a:p>
          <a:p>
            <a:r>
              <a:rPr lang="en-US" sz="2000" dirty="0" smtClean="0"/>
              <a:t>Examine the need of clustering.</a:t>
            </a:r>
          </a:p>
          <a:p>
            <a:r>
              <a:rPr lang="en-US" sz="2000" dirty="0" smtClean="0"/>
              <a:t>List out the applications of Clustering.</a:t>
            </a:r>
          </a:p>
        </p:txBody>
      </p:sp>
    </p:spTree>
    <p:extLst>
      <p:ext uri="{BB962C8B-B14F-4D97-AF65-F5344CB8AC3E}">
        <p14:creationId xmlns:p14="http://schemas.microsoft.com/office/powerpoint/2010/main" val="34151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36999"/>
            <a:ext cx="8911687" cy="128089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772356"/>
            <a:ext cx="8911687" cy="4138866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What is Cluster analysis</a:t>
            </a:r>
          </a:p>
          <a:p>
            <a:r>
              <a:rPr lang="en-US" sz="2000" dirty="0" smtClean="0"/>
              <a:t>Why Clustering</a:t>
            </a:r>
          </a:p>
          <a:p>
            <a:r>
              <a:rPr lang="en-US" sz="2000" dirty="0" smtClean="0"/>
              <a:t>What is good Clustering</a:t>
            </a:r>
          </a:p>
          <a:p>
            <a:r>
              <a:rPr lang="en-US" sz="2000" dirty="0" smtClean="0"/>
              <a:t>Applications of Clustering</a:t>
            </a:r>
          </a:p>
          <a:p>
            <a:r>
              <a:rPr lang="en-US" sz="2000" dirty="0" smtClean="0"/>
              <a:t>Examples of Clustering applications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443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852710"/>
            <a:ext cx="8911687" cy="1280890"/>
          </a:xfrm>
        </p:spPr>
        <p:txBody>
          <a:bodyPr/>
          <a:lstStyle/>
          <a:p>
            <a:r>
              <a:rPr lang="en-US" dirty="0" smtClean="0"/>
              <a:t>What is Cluster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4404" y="1806221"/>
            <a:ext cx="8930208" cy="460586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Cluster: A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collection of data objects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Similar </a:t>
            </a:r>
            <a:r>
              <a:rPr lang="en-US" altLang="en-US" sz="2400" dirty="0"/>
              <a:t>to one another within the same cluster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Dissimilar to the objects in other </a:t>
            </a:r>
            <a:r>
              <a:rPr lang="en-US" altLang="en-US" sz="2400" dirty="0" smtClean="0"/>
              <a:t>clusters or groups</a:t>
            </a:r>
            <a:endParaRPr lang="en-US" altLang="en-US" sz="2400" dirty="0"/>
          </a:p>
          <a:p>
            <a:pPr>
              <a:lnSpc>
                <a:spcPct val="110000"/>
              </a:lnSpc>
            </a:pPr>
            <a:r>
              <a:rPr lang="en-US" altLang="en-US" sz="2400" dirty="0"/>
              <a:t>Cluster analysis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Finding similarities between data according to the characteristics found in the data and grouping similar data objects into clusters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solidFill>
                  <a:schemeClr val="hlink"/>
                </a:solidFill>
              </a:rPr>
              <a:t>Unsupervised learning</a:t>
            </a:r>
            <a:r>
              <a:rPr lang="en-US" altLang="en-US" sz="2400" dirty="0"/>
              <a:t>: no predefined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36999"/>
            <a:ext cx="8911687" cy="128089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772356"/>
            <a:ext cx="8911687" cy="413886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What is Cluster analysis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Why Clustering</a:t>
            </a:r>
          </a:p>
          <a:p>
            <a:r>
              <a:rPr lang="en-US" sz="2000" dirty="0" smtClean="0"/>
              <a:t>What is good Clustering</a:t>
            </a:r>
          </a:p>
          <a:p>
            <a:r>
              <a:rPr lang="en-US" sz="2000" dirty="0" smtClean="0"/>
              <a:t>Applications of Clustering</a:t>
            </a:r>
          </a:p>
          <a:p>
            <a:r>
              <a:rPr lang="en-US" sz="2000" dirty="0" smtClean="0"/>
              <a:t>Examples of Clustering applications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77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3" y="1030510"/>
            <a:ext cx="8911687" cy="1280890"/>
          </a:xfrm>
        </p:spPr>
        <p:txBody>
          <a:bodyPr/>
          <a:lstStyle/>
          <a:p>
            <a:r>
              <a:rPr lang="en-US" dirty="0" smtClean="0"/>
              <a:t>Why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975555"/>
            <a:ext cx="8763698" cy="410915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Clustering is useful for exploring data. If there are many cases and no obvious groupings, clustering algorithms can be used to find natural groupings.</a:t>
            </a:r>
          </a:p>
          <a:p>
            <a:r>
              <a:rPr lang="en-US" sz="2400" dirty="0" smtClean="0"/>
              <a:t>It can also serve as a useful data-preprocessing step to identify homogeneous groups on which to build supervised models.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341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36999"/>
            <a:ext cx="8911687" cy="128089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772356"/>
            <a:ext cx="8911687" cy="413886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What is Cluster analysis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Clustering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What is good Clustering</a:t>
            </a:r>
          </a:p>
          <a:p>
            <a:r>
              <a:rPr lang="en-US" sz="2000" dirty="0" smtClean="0"/>
              <a:t>Applications of Clustering</a:t>
            </a:r>
          </a:p>
          <a:p>
            <a:r>
              <a:rPr lang="en-US" sz="2000" dirty="0" smtClean="0"/>
              <a:t>Examples of Clustering applications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774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2155903" y="670932"/>
            <a:ext cx="7296150" cy="5334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 dirty="0" smtClean="0"/>
              <a:t>Quality: What Is Good Clustering?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382000" cy="4876800"/>
          </a:xfrm>
          <a:noFill/>
        </p:spPr>
        <p:txBody>
          <a:bodyPr vert="horz" lIns="92075" tIns="46038" rIns="92075" bIns="46038" rtlCol="0">
            <a:normAutofit fontScale="925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400"/>
              <a:t>A </a:t>
            </a:r>
            <a:r>
              <a:rPr lang="en-US" altLang="en-US" sz="2400" u="sng"/>
              <a:t>good clustering</a:t>
            </a:r>
            <a:r>
              <a:rPr lang="en-US" altLang="en-US" sz="2400"/>
              <a:t> method will produce high quality clusters with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/>
              <a:t>high </a:t>
            </a:r>
            <a:r>
              <a:rPr lang="en-US" altLang="en-US" sz="2400" u="sng"/>
              <a:t>intra-class</a:t>
            </a:r>
            <a:r>
              <a:rPr lang="en-US" altLang="en-US" sz="2400"/>
              <a:t> similarity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/>
              <a:t>low </a:t>
            </a:r>
            <a:r>
              <a:rPr lang="en-US" altLang="en-US" sz="2400" u="sng"/>
              <a:t>inter-class</a:t>
            </a:r>
            <a:r>
              <a:rPr lang="en-US" altLang="en-US" sz="2400"/>
              <a:t> similarity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/>
              <a:t>The </a:t>
            </a:r>
            <a:r>
              <a:rPr lang="en-US" altLang="en-US" sz="2400" u="sng"/>
              <a:t>quality</a:t>
            </a:r>
            <a:r>
              <a:rPr lang="en-US" altLang="en-US" sz="2400"/>
              <a:t> of a clustering result depends on both the similarity measure used by the method and its implementation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/>
              <a:t>The </a:t>
            </a:r>
            <a:r>
              <a:rPr lang="en-US" altLang="en-US" sz="2400" u="sng"/>
              <a:t>quality</a:t>
            </a:r>
            <a:r>
              <a:rPr lang="en-US" altLang="en-US" sz="2400"/>
              <a:t> of a clustering method is also measured by its ability to discover some or all of the </a:t>
            </a:r>
            <a:r>
              <a:rPr lang="en-US" altLang="en-US" sz="2400" u="sng"/>
              <a:t>hidden</a:t>
            </a:r>
            <a:r>
              <a:rPr lang="en-US" altLang="en-US" sz="2400"/>
              <a:t> patterns</a:t>
            </a:r>
          </a:p>
        </p:txBody>
      </p:sp>
    </p:spTree>
    <p:extLst>
      <p:ext uri="{BB962C8B-B14F-4D97-AF65-F5344CB8AC3E}">
        <p14:creationId xmlns:p14="http://schemas.microsoft.com/office/powerpoint/2010/main" val="378078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2720898" y="663497"/>
            <a:ext cx="6705600" cy="8382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 sz="3200" dirty="0"/>
              <a:t>Measure the Quality of Clustering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9605" y="1828800"/>
            <a:ext cx="8458200" cy="50292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solidFill>
                  <a:schemeClr val="hlink"/>
                </a:solidFill>
              </a:rPr>
              <a:t>Dissimilarity/Similarity metric</a:t>
            </a:r>
            <a:r>
              <a:rPr lang="en-US" altLang="en-US" sz="2400" dirty="0"/>
              <a:t>: Similarity is expressed in terms of a distance function, typically metric: </a:t>
            </a:r>
            <a:r>
              <a:rPr lang="en-US" altLang="en-US" sz="2400" i="1" dirty="0"/>
              <a:t>d</a:t>
            </a:r>
            <a:r>
              <a:rPr lang="en-US" altLang="en-US" sz="2400" dirty="0"/>
              <a:t>(</a:t>
            </a:r>
            <a:r>
              <a:rPr lang="en-US" altLang="en-US" sz="2400" i="1" dirty="0" err="1"/>
              <a:t>i</a:t>
            </a:r>
            <a:r>
              <a:rPr lang="en-US" altLang="en-US" sz="2400" i="1" dirty="0"/>
              <a:t>, j</a:t>
            </a:r>
            <a:r>
              <a:rPr lang="en-US" altLang="en-US" sz="2400" dirty="0"/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There is a separate “quality” function that measures the “goodness” of a cluster.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The definitions of </a:t>
            </a:r>
            <a:r>
              <a:rPr lang="en-US" altLang="en-US" sz="2400" dirty="0">
                <a:solidFill>
                  <a:schemeClr val="hlink"/>
                </a:solidFill>
              </a:rPr>
              <a:t>distance functions</a:t>
            </a:r>
            <a:r>
              <a:rPr lang="en-US" altLang="en-US" sz="2400" dirty="0"/>
              <a:t> are usually very different for interval-scaled, </a:t>
            </a:r>
            <a:r>
              <a:rPr lang="en-US" altLang="en-US" sz="2400" dirty="0" smtClean="0"/>
              <a:t>Boolean, </a:t>
            </a:r>
            <a:r>
              <a:rPr lang="en-US" altLang="en-US" sz="2400" dirty="0"/>
              <a:t>categorical, </a:t>
            </a:r>
            <a:r>
              <a:rPr lang="en-US" altLang="en-US" sz="2400" dirty="0" smtClean="0"/>
              <a:t>ordinal, </a:t>
            </a:r>
            <a:r>
              <a:rPr lang="en-US" altLang="en-US" sz="2400" dirty="0"/>
              <a:t>ratio, and vector variables.</a:t>
            </a:r>
          </a:p>
        </p:txBody>
      </p:sp>
    </p:spTree>
    <p:extLst>
      <p:ext uri="{BB962C8B-B14F-4D97-AF65-F5344CB8AC3E}">
        <p14:creationId xmlns:p14="http://schemas.microsoft.com/office/powerpoint/2010/main" val="253507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324</TotalTime>
  <Words>559</Words>
  <Application>Microsoft Office PowerPoint</Application>
  <PresentationFormat>Widescreen</PresentationFormat>
  <Paragraphs>82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Wisp</vt:lpstr>
      <vt:lpstr>Machine Learning</vt:lpstr>
      <vt:lpstr>Learning Objective</vt:lpstr>
      <vt:lpstr>Agenda</vt:lpstr>
      <vt:lpstr>What is Cluster Analysis</vt:lpstr>
      <vt:lpstr>Agenda</vt:lpstr>
      <vt:lpstr>Why Clustering</vt:lpstr>
      <vt:lpstr>Agenda</vt:lpstr>
      <vt:lpstr>Quality: What Is Good Clustering?</vt:lpstr>
      <vt:lpstr>Measure the Quality of Clustering</vt:lpstr>
      <vt:lpstr>Agenda</vt:lpstr>
      <vt:lpstr>Applications of Clustering</vt:lpstr>
      <vt:lpstr>Agenda</vt:lpstr>
      <vt:lpstr>Examples of Clustering Applications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likhita</dc:creator>
  <cp:lastModifiedBy>Windows User</cp:lastModifiedBy>
  <cp:revision>34</cp:revision>
  <dcterms:created xsi:type="dcterms:W3CDTF">2019-03-07T16:03:58Z</dcterms:created>
  <dcterms:modified xsi:type="dcterms:W3CDTF">2019-10-31T10:38:53Z</dcterms:modified>
</cp:coreProperties>
</file>