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315" r:id="rId2"/>
    <p:sldId id="257" r:id="rId3"/>
    <p:sldId id="308" r:id="rId4"/>
    <p:sldId id="273" r:id="rId5"/>
    <p:sldId id="275" r:id="rId6"/>
    <p:sldId id="277" r:id="rId7"/>
    <p:sldId id="278" r:id="rId8"/>
    <p:sldId id="280" r:id="rId9"/>
    <p:sldId id="281" r:id="rId10"/>
    <p:sldId id="282" r:id="rId11"/>
    <p:sldId id="309" r:id="rId12"/>
    <p:sldId id="310" r:id="rId13"/>
    <p:sldId id="311" r:id="rId14"/>
    <p:sldId id="318" r:id="rId15"/>
    <p:sldId id="316" r:id="rId16"/>
    <p:sldId id="319" r:id="rId17"/>
    <p:sldId id="317" r:id="rId18"/>
    <p:sldId id="3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EC37A-24F1-4FBC-9069-9E1D74A472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F5057-C068-407B-8B7F-A9375849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DBB836-D454-4355-8ED1-1D9DBB31E59D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F170E1-EF00-42FC-9AC0-F8EA50E3F361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0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66D9E3-E2C4-4F35-B160-2066B7F9BF92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0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577FED-1341-4432-BB8C-0F1F53968E31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D4064-6C9A-4690-9BE9-E00B1EEFA431}" type="datetime4">
              <a:rPr lang="en-US"/>
              <a:pPr>
                <a:defRPr/>
              </a:pPr>
              <a:t>November 4, 2019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00A25-3E87-4759-973E-71B4F9C6FC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34994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Clustering - Similarity Measure, K-means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83220"/>
            <a:ext cx="6945312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Variables of Mixed Types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458200" cy="2438400"/>
          </a:xfrm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A database may contain all the six types of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One may use a weighted formula to combine their effects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I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0 ,    if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binary or nominal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otherwise</a:t>
            </a:r>
          </a:p>
        </p:txBody>
      </p:sp>
      <p:sp>
        <p:nvSpPr>
          <p:cNvPr id="6152" name="Left Brace 12"/>
          <p:cNvSpPr>
            <a:spLocks/>
          </p:cNvSpPr>
          <p:nvPr/>
        </p:nvSpPr>
        <p:spPr bwMode="auto">
          <a:xfrm>
            <a:off x="3657600" y="2895600"/>
            <a:ext cx="228600" cy="6096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3605561"/>
            <a:ext cx="8534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61" y="1890712"/>
            <a:ext cx="2412773" cy="8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573208"/>
            <a:ext cx="63246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z="3200" dirty="0"/>
              <a:t>Major Clustering Approaches (I)</a:t>
            </a:r>
            <a:endParaRPr lang="en-US" altLang="en-US" dirty="0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1481077"/>
            <a:ext cx="8534400" cy="48768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u="sng" dirty="0"/>
              <a:t>Partitioning approach</a:t>
            </a:r>
            <a:r>
              <a:rPr lang="en-US" altLang="en-US" dirty="0"/>
              <a:t>: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Construct various partitions and then evaluate them by some criterion, e.g., minimizing the sum of square errors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Typical methods: k-means, k-</a:t>
            </a:r>
            <a:r>
              <a:rPr lang="en-US" altLang="en-US" sz="1800" dirty="0" err="1"/>
              <a:t>medoids</a:t>
            </a:r>
            <a:r>
              <a:rPr lang="en-US" altLang="en-US" sz="1800" dirty="0"/>
              <a:t>, CLARANS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u="sng" dirty="0"/>
              <a:t>Hierarchical approach</a:t>
            </a:r>
            <a:r>
              <a:rPr lang="en-US" altLang="en-US" dirty="0"/>
              <a:t>: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Create a hierarchical decomposition of the set of data (or objects) using some criterion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Typical methods: Diana, Agnes, BIRCH, ROCK, CAMELEON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u="sng" dirty="0"/>
              <a:t>Density-based approach</a:t>
            </a:r>
            <a:r>
              <a:rPr lang="en-US" altLang="en-US" dirty="0"/>
              <a:t>: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Based on connectivity and density functions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Typical methods: DBSACN, OPTICS, </a:t>
            </a:r>
            <a:r>
              <a:rPr lang="en-US" altLang="en-US" sz="1800" dirty="0" err="1"/>
              <a:t>DenClue</a:t>
            </a:r>
            <a:endParaRPr lang="en-US" altLang="en-US" sz="1800" dirty="0"/>
          </a:p>
          <a:p>
            <a:pPr lvl="1" algn="just" eaLnBrk="1" hangingPunct="1">
              <a:lnSpc>
                <a:spcPct val="13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37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603069"/>
            <a:ext cx="63246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z="3200" dirty="0"/>
              <a:t>Major Clustering Approaches (II)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1600200"/>
            <a:ext cx="8534400" cy="5257800"/>
          </a:xfrm>
          <a:noFill/>
        </p:spPr>
        <p:txBody>
          <a:bodyPr vert="horz" lIns="92075" tIns="46038" rIns="92075" bIns="46038" rtlCol="0">
            <a:normAutofit fontScale="85000" lnSpcReduction="10000"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u="sng" dirty="0"/>
              <a:t>Grid-based approach</a:t>
            </a:r>
            <a:r>
              <a:rPr lang="en-US" altLang="en-US" dirty="0"/>
              <a:t>: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based on a multiple-level granularity structure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Typical methods: STING, </a:t>
            </a:r>
            <a:r>
              <a:rPr lang="en-US" altLang="en-US" sz="1800" dirty="0" err="1"/>
              <a:t>WaveCluster</a:t>
            </a:r>
            <a:r>
              <a:rPr lang="en-US" altLang="en-US" sz="1800" dirty="0"/>
              <a:t>, CLIQUE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u="sng" dirty="0"/>
              <a:t>Model-based</a:t>
            </a:r>
            <a:r>
              <a:rPr lang="en-US" altLang="en-US" dirty="0"/>
              <a:t>: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A model is hypothesized for each of the clusters and tries to find the best fit of that model to each other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Typical methods:</a:t>
            </a:r>
            <a:r>
              <a:rPr lang="en-US" altLang="en-US" sz="1800" b="1" dirty="0"/>
              <a:t> </a:t>
            </a:r>
            <a:r>
              <a:rPr lang="en-US" altLang="en-US" sz="1800" dirty="0"/>
              <a:t>EM, SOM, COBWEB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u="sng" dirty="0"/>
              <a:t>Frequent pattern-based: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Based on the analysis of frequent patterns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Typical methods: </a:t>
            </a:r>
            <a:r>
              <a:rPr lang="en-US" altLang="en-US" sz="1800" dirty="0" err="1"/>
              <a:t>pCluster</a:t>
            </a:r>
            <a:endParaRPr lang="en-US" altLang="en-US" sz="1800" dirty="0"/>
          </a:p>
          <a:p>
            <a:pPr algn="just" eaLnBrk="1" hangingPunct="1">
              <a:lnSpc>
                <a:spcPct val="130000"/>
              </a:lnSpc>
            </a:pPr>
            <a:r>
              <a:rPr lang="en-US" altLang="en-US" u="sng" dirty="0"/>
              <a:t>User-guided or constraint-based</a:t>
            </a:r>
            <a:r>
              <a:rPr lang="en-US" altLang="en-US" dirty="0"/>
              <a:t>: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Clustering by considering user-specified or application-specific constraints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dirty="0"/>
              <a:t>Typical methods: COD (obstacles), constrained clustering</a:t>
            </a:r>
          </a:p>
        </p:txBody>
      </p:sp>
    </p:spTree>
    <p:extLst>
      <p:ext uri="{BB962C8B-B14F-4D97-AF65-F5344CB8AC3E}">
        <p14:creationId xmlns:p14="http://schemas.microsoft.com/office/powerpoint/2010/main" val="55261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9932"/>
            <a:ext cx="86868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 dirty="0">
                <a:cs typeface="Tahoma" panose="020B0604030504040204" pitchFamily="34" charset="0"/>
                <a:sym typeface="Symbol" panose="05050102010706020507" pitchFamily="18" charset="2"/>
              </a:rPr>
              <a:t>Typical Distance between Clusters</a:t>
            </a:r>
            <a:endParaRPr lang="en-US" altLang="en-US" sz="2800" dirty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80779"/>
            <a:ext cx="8382000" cy="51816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Single link:  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dis(K</a:t>
            </a:r>
            <a:r>
              <a:rPr lang="en-US" altLang="en-US" sz="200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 = min(t</a:t>
            </a:r>
            <a:r>
              <a:rPr lang="en-US" altLang="en-US" sz="2000" baseline="-25000" dirty="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Complete link: 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dis(K</a:t>
            </a:r>
            <a:r>
              <a:rPr lang="en-US" altLang="en-US" sz="200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 = max(t</a:t>
            </a:r>
            <a:r>
              <a:rPr lang="en-US" altLang="en-US" sz="2000" baseline="-25000" dirty="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Average: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distance between an element in one cluster and an element in the other, i.e.,  dis(K</a:t>
            </a:r>
            <a:r>
              <a:rPr lang="en-US" altLang="en-US" sz="200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(t</a:t>
            </a:r>
            <a:r>
              <a:rPr lang="en-US" altLang="en-US" sz="2000" baseline="-25000" dirty="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Centroid: 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distance between the centroids of two clusters, i.e.,  dis(K</a:t>
            </a:r>
            <a:r>
              <a:rPr lang="en-US" altLang="en-US" sz="200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 = dis(C</a:t>
            </a:r>
            <a:r>
              <a:rPr lang="en-US" altLang="en-US" sz="200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 err="1">
                <a:cs typeface="Tahoma" panose="020B0604030504040204" pitchFamily="34" charset="0"/>
                <a:sym typeface="Symbol" panose="05050102010706020507" pitchFamily="18" charset="2"/>
              </a:rPr>
              <a:t>Medoid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distance between the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medoids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of two clusters, i.e.,  dis(K</a:t>
            </a:r>
            <a:r>
              <a:rPr lang="en-US" altLang="en-US" sz="200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 = dis(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err="1">
                <a:cs typeface="Tahoma" panose="020B0604030504040204" pitchFamily="34" charset="0"/>
                <a:sym typeface="Symbol" panose="05050102010706020507" pitchFamily="18" charset="2"/>
              </a:rPr>
              <a:t>Medoid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: one chosen, centrally located object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21131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205"/>
            <a:ext cx="8915400" cy="52338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It is a </a:t>
            </a:r>
            <a:r>
              <a:rPr lang="en-US" dirty="0"/>
              <a:t>typical clustering analysis approach via iteratively partitioning training data set to learn a partition of the given data </a:t>
            </a:r>
            <a:r>
              <a:rPr lang="en-US" dirty="0" smtClean="0"/>
              <a:t>space.</a:t>
            </a:r>
            <a:endParaRPr lang="en-US" dirty="0"/>
          </a:p>
          <a:p>
            <a:pPr algn="just"/>
            <a:r>
              <a:rPr lang="en-US" dirty="0" smtClean="0"/>
              <a:t>Based on learning </a:t>
            </a:r>
            <a:r>
              <a:rPr lang="en-US" dirty="0"/>
              <a:t>a partition on a data set to produce several non-empty clusters (usually, the number of clusters given in advance)</a:t>
            </a:r>
          </a:p>
          <a:p>
            <a:pPr algn="just"/>
            <a:r>
              <a:rPr lang="en-US" altLang="en-US" dirty="0" smtClean="0"/>
              <a:t>It </a:t>
            </a:r>
            <a:r>
              <a:rPr lang="en-US" altLang="en-US" dirty="0"/>
              <a:t>is similar to the expectation-maximization algorithm for mixtures of Gaussians in that they both attempt to find the centers of natural clusters in the data. </a:t>
            </a:r>
            <a:endParaRPr lang="en-US" altLang="en-US" dirty="0" smtClean="0"/>
          </a:p>
          <a:p>
            <a:pPr algn="just"/>
            <a:r>
              <a:rPr lang="en-US" dirty="0"/>
              <a:t>In principle, optimal partition achieved via minimizing the sum of squared distance to its “representative object” in each </a:t>
            </a:r>
            <a:r>
              <a:rPr lang="en-US" dirty="0" smtClean="0"/>
              <a:t>cluster: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Where,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k = number of clusters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ith</a:t>
            </a:r>
            <a:r>
              <a:rPr lang="en-US" dirty="0" smtClean="0"/>
              <a:t> cluster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= Centroid/</a:t>
            </a:r>
            <a:r>
              <a:rPr lang="en-US" dirty="0" err="1" smtClean="0"/>
              <a:t>Medoid</a:t>
            </a:r>
            <a:r>
              <a:rPr lang="en-US" dirty="0" smtClean="0"/>
              <a:t>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cluster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p = Points in cluster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cluster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altLang="en-US" dirty="0"/>
          </a:p>
          <a:p>
            <a:pPr algn="just"/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67377"/>
              </p:ext>
            </p:extLst>
          </p:nvPr>
        </p:nvGraphicFramePr>
        <p:xfrm>
          <a:off x="5044440" y="4012065"/>
          <a:ext cx="2851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1333500" imgH="254000" progId="Equation.3">
                  <p:embed/>
                </p:oleObj>
              </mc:Choice>
              <mc:Fallback>
                <p:oleObj name="Equation" r:id="rId3" imgW="1333500" imgH="2540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440" y="4012065"/>
                        <a:ext cx="28511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24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28613"/>
            <a:ext cx="8911687" cy="1280890"/>
          </a:xfrm>
        </p:spPr>
        <p:txBody>
          <a:bodyPr/>
          <a:lstStyle/>
          <a:p>
            <a:r>
              <a:rPr lang="en-US" dirty="0" smtClean="0"/>
              <a:t>K – 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953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Decide </a:t>
            </a:r>
            <a:r>
              <a:rPr lang="en-US" altLang="en-US" sz="2400" dirty="0"/>
              <a:t>on a value for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.</a:t>
            </a:r>
          </a:p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Initialize </a:t>
            </a:r>
            <a:r>
              <a:rPr lang="en-US" altLang="en-US" sz="2400" dirty="0"/>
              <a:t>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cluster centers (randomly, if necessary).	</a:t>
            </a:r>
            <a:endParaRPr lang="en-US" altLang="en-US" sz="2400" dirty="0" smtClean="0"/>
          </a:p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Decide </a:t>
            </a:r>
            <a:r>
              <a:rPr lang="en-US" altLang="en-US" sz="2400" dirty="0"/>
              <a:t>the class memberships of the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objects by assigning them to the nearest cluster center.	</a:t>
            </a:r>
            <a:endParaRPr lang="en-US" altLang="en-US" sz="2400" dirty="0" smtClean="0"/>
          </a:p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Re-estimate </a:t>
            </a:r>
            <a:r>
              <a:rPr lang="en-US" altLang="en-US" sz="2400" dirty="0"/>
              <a:t>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cluster centers, by assuming the memberships found above are correct.	</a:t>
            </a:r>
            <a:endParaRPr lang="en-US" altLang="en-US" sz="2400" dirty="0" smtClean="0"/>
          </a:p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If </a:t>
            </a:r>
            <a:r>
              <a:rPr lang="en-US" altLang="en-US" sz="2400" dirty="0"/>
              <a:t>none of the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objects changed membership in the last iteration, exit. Otherwise 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3.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72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 means algorithm Flowchart</a:t>
            </a:r>
            <a:endParaRPr lang="en-US" dirty="0"/>
          </a:p>
        </p:txBody>
      </p:sp>
      <p:pic>
        <p:nvPicPr>
          <p:cNvPr id="4" name="Picture 5" descr="K means clustering algorith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5310" y="1597114"/>
            <a:ext cx="5133980" cy="5104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92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and Weakness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u="sng" dirty="0"/>
              <a:t>Strengths</a:t>
            </a:r>
            <a:r>
              <a:rPr lang="en-US" altLang="en-US" sz="2400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i="1" dirty="0"/>
              <a:t>Relatively efficient</a:t>
            </a:r>
            <a:r>
              <a:rPr lang="en-US" altLang="en-US" sz="2400" dirty="0"/>
              <a:t>: </a:t>
            </a:r>
            <a:r>
              <a:rPr lang="en-US" altLang="en-US" sz="2400" i="1" dirty="0"/>
              <a:t>O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tkn</a:t>
            </a:r>
            <a:r>
              <a:rPr lang="en-US" altLang="en-US" sz="2400" dirty="0"/>
              <a:t>), where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# objects,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    # clusters, and </a:t>
            </a:r>
            <a:r>
              <a:rPr lang="en-US" altLang="en-US" sz="2400" i="1" dirty="0"/>
              <a:t>t  </a:t>
            </a:r>
            <a:r>
              <a:rPr lang="en-US" altLang="en-US" sz="2400" dirty="0"/>
              <a:t>is # iterations. Normally,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</a:t>
            </a:r>
            <a:r>
              <a:rPr lang="en-US" altLang="en-US" sz="2400" i="1" dirty="0"/>
              <a:t>t</a:t>
            </a:r>
            <a:r>
              <a:rPr lang="en-US" altLang="en-US" sz="2400" dirty="0"/>
              <a:t> &lt;&lt; </a:t>
            </a:r>
            <a:r>
              <a:rPr lang="en-US" altLang="en-US" sz="2400" i="1" dirty="0"/>
              <a:t>n</a:t>
            </a:r>
            <a:r>
              <a:rPr lang="en-US" altLang="en-US" sz="2400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Often terminates at a </a:t>
            </a:r>
            <a:r>
              <a:rPr lang="en-US" altLang="en-US" sz="2400" i="1" dirty="0"/>
              <a:t>local optimum</a:t>
            </a:r>
            <a:r>
              <a:rPr lang="en-US" altLang="en-US" sz="2400" dirty="0"/>
              <a:t>. The </a:t>
            </a:r>
            <a:r>
              <a:rPr lang="en-US" altLang="en-US" sz="2400" i="1" dirty="0"/>
              <a:t>global optimum</a:t>
            </a:r>
            <a:r>
              <a:rPr lang="en-US" altLang="en-US" sz="2400" dirty="0"/>
              <a:t> may be found using techniques such as </a:t>
            </a:r>
            <a:r>
              <a:rPr lang="en-US" altLang="en-US" sz="2400" i="1" dirty="0"/>
              <a:t>simulated annealing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genetic algorithms</a:t>
            </a:r>
            <a:endParaRPr lang="en-US" altLang="en-US" sz="2400" dirty="0"/>
          </a:p>
          <a:p>
            <a:pPr algn="just">
              <a:lnSpc>
                <a:spcPct val="90000"/>
              </a:lnSpc>
            </a:pPr>
            <a:r>
              <a:rPr lang="en-US" altLang="en-US" sz="2400" u="sng" dirty="0"/>
              <a:t>Weaknesses</a:t>
            </a:r>
            <a:endParaRPr lang="en-US" altLang="en-US" sz="2400" dirty="0"/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Applicable only when </a:t>
            </a:r>
            <a:r>
              <a:rPr lang="en-US" altLang="en-US" sz="2400" i="1" dirty="0"/>
              <a:t>mean</a:t>
            </a:r>
            <a:r>
              <a:rPr lang="en-US" altLang="en-US" sz="2400" dirty="0"/>
              <a:t> is defined (what about categorical data?)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Need to specify </a:t>
            </a:r>
            <a:r>
              <a:rPr lang="en-US" altLang="en-US" sz="2400" i="1" dirty="0"/>
              <a:t>k, </a:t>
            </a:r>
            <a:r>
              <a:rPr lang="en-US" altLang="en-US" sz="2400" dirty="0"/>
              <a:t>the </a:t>
            </a:r>
            <a:r>
              <a:rPr lang="en-US" altLang="en-US" sz="2400" i="1" dirty="0"/>
              <a:t>number</a:t>
            </a:r>
            <a:r>
              <a:rPr lang="en-US" altLang="en-US" sz="2400" dirty="0"/>
              <a:t> of clusters, in advance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Trouble with noisy data and </a:t>
            </a:r>
            <a:r>
              <a:rPr lang="en-US" altLang="en-US" sz="2400" i="1" dirty="0"/>
              <a:t>outliers</a:t>
            </a:r>
            <a:endParaRPr lang="en-US" altLang="en-US" sz="2400" dirty="0"/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Not suitable to discover clusters with </a:t>
            </a:r>
            <a:r>
              <a:rPr lang="en-US" altLang="en-US" sz="2400" i="1" dirty="0"/>
              <a:t>non-convex shapes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1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745" y="2999679"/>
            <a:ext cx="4190728" cy="85887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20" y="649510"/>
            <a:ext cx="8911687" cy="1280890"/>
          </a:xfrm>
        </p:spPr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720" y="1695269"/>
            <a:ext cx="9179101" cy="415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the completion of today’s lesson students will be able </a:t>
            </a:r>
            <a:r>
              <a:rPr lang="en-US" sz="2000" dirty="0" smtClean="0"/>
              <a:t>to:</a:t>
            </a:r>
          </a:p>
          <a:p>
            <a:r>
              <a:rPr lang="en-US" sz="2000" dirty="0" smtClean="0"/>
              <a:t>Explain the similarity and dissimilarity measure in Cluster Analysis.</a:t>
            </a:r>
          </a:p>
          <a:p>
            <a:r>
              <a:rPr lang="en-US" sz="2000" dirty="0" smtClean="0"/>
              <a:t>Describe the concept of k-means clustering.</a:t>
            </a:r>
          </a:p>
        </p:txBody>
      </p:sp>
    </p:spTree>
    <p:extLst>
      <p:ext uri="{BB962C8B-B14F-4D97-AF65-F5344CB8AC3E}">
        <p14:creationId xmlns:p14="http://schemas.microsoft.com/office/powerpoint/2010/main" val="34151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605" y="558994"/>
            <a:ext cx="6705600" cy="8382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z="3200" dirty="0"/>
              <a:t>Measure the Quality of Clustering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9605" y="1828800"/>
            <a:ext cx="8458200" cy="5029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Dissimilarity/Similarity metric</a:t>
            </a:r>
            <a:r>
              <a:rPr lang="en-US" altLang="en-US" sz="2400" dirty="0"/>
              <a:t>: Similarity is expressed in terms of a distance function, typically metric: </a:t>
            </a:r>
            <a:r>
              <a:rPr lang="en-US" altLang="en-US" sz="2400" i="1" dirty="0"/>
              <a:t>d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j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There is a separate “quality” function that measures the “goodness” of a cluster.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 definitions of </a:t>
            </a:r>
            <a:r>
              <a:rPr lang="en-US" altLang="en-US" sz="2400" dirty="0">
                <a:solidFill>
                  <a:schemeClr val="hlink"/>
                </a:solidFill>
              </a:rPr>
              <a:t>distance functions</a:t>
            </a:r>
            <a:r>
              <a:rPr lang="en-US" altLang="en-US" sz="2400" dirty="0"/>
              <a:t> are usually very different for interval-scaled, </a:t>
            </a:r>
            <a:r>
              <a:rPr lang="en-US" altLang="en-US" sz="2400" dirty="0" smtClean="0"/>
              <a:t>Boolean, </a:t>
            </a:r>
            <a:r>
              <a:rPr lang="en-US" altLang="en-US" sz="2400" dirty="0"/>
              <a:t>categorical, </a:t>
            </a:r>
            <a:r>
              <a:rPr lang="en-US" altLang="en-US" sz="2400" dirty="0" smtClean="0"/>
              <a:t>ordinal, </a:t>
            </a:r>
            <a:r>
              <a:rPr lang="en-US" altLang="en-US" sz="2400" dirty="0"/>
              <a:t>ratio, and vector variables.</a:t>
            </a:r>
          </a:p>
        </p:txBody>
      </p:sp>
    </p:spTree>
    <p:extLst>
      <p:ext uri="{BB962C8B-B14F-4D97-AF65-F5344CB8AC3E}">
        <p14:creationId xmlns:p14="http://schemas.microsoft.com/office/powerpoint/2010/main" val="25350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7" y="677316"/>
            <a:ext cx="8911687" cy="1280890"/>
          </a:xfrm>
        </p:spPr>
        <p:txBody>
          <a:bodyPr/>
          <a:lstStyle/>
          <a:p>
            <a:r>
              <a:rPr lang="en-US" dirty="0" smtClean="0"/>
              <a:t>Types of data in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717" y="1563719"/>
            <a:ext cx="8911688" cy="406012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sz="2400" u="sng" dirty="0"/>
              <a:t>Interval-scaled </a:t>
            </a:r>
            <a:r>
              <a:rPr lang="en-US" altLang="en-US" sz="2400" u="sng" dirty="0" smtClean="0"/>
              <a:t>variables </a:t>
            </a:r>
            <a:r>
              <a:rPr lang="en-US" altLang="en-US" sz="2400" u="sng" dirty="0"/>
              <a:t>and ratio variables</a:t>
            </a:r>
          </a:p>
          <a:p>
            <a:pPr>
              <a:lnSpc>
                <a:spcPct val="140000"/>
              </a:lnSpc>
            </a:pPr>
            <a:r>
              <a:rPr lang="en-US" altLang="en-US" sz="2400" u="sng" dirty="0"/>
              <a:t>Binary variables</a:t>
            </a:r>
          </a:p>
          <a:p>
            <a:pPr>
              <a:lnSpc>
                <a:spcPct val="140000"/>
              </a:lnSpc>
            </a:pPr>
            <a:r>
              <a:rPr lang="en-US" altLang="en-US" sz="2400" u="sng" dirty="0"/>
              <a:t>Nominal, ordinal</a:t>
            </a:r>
          </a:p>
          <a:p>
            <a:pPr>
              <a:lnSpc>
                <a:spcPct val="140000"/>
              </a:lnSpc>
            </a:pPr>
            <a:r>
              <a:rPr lang="en-US" altLang="en-US" sz="2400" u="sng" dirty="0"/>
              <a:t>Variables of mixed </a:t>
            </a:r>
            <a:r>
              <a:rPr lang="en-US" altLang="en-US" sz="2400" u="sng" dirty="0" smtClean="0"/>
              <a:t>types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26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Sample dataset</a:t>
            </a:r>
            <a:endParaRPr lang="en-US" alt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25791"/>
              </p:ext>
            </p:extLst>
          </p:nvPr>
        </p:nvGraphicFramePr>
        <p:xfrm>
          <a:off x="1905000" y="1524001"/>
          <a:ext cx="8077200" cy="3810003"/>
        </p:xfrm>
        <a:graphic>
          <a:graphicData uri="http://schemas.openxmlformats.org/drawingml/2006/table">
            <a:tbl>
              <a:tblPr/>
              <a:tblGrid>
                <a:gridCol w="68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3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5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7908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Interval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scaled  Ratio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Ratio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Binary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Ordinal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Nominal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body Temp (oF)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Weight(Kg)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height(Feet)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Pass/fail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Grade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DIVISION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Faireness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eye color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9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5.5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9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97.5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29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97.8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6.1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BROWN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29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98.1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29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BROWN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29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98.5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29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29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98.5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908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63" marR="8063" marT="80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97.8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</a:t>
                      </a:r>
                    </a:p>
                  </a:txBody>
                  <a:tcPr marL="8063" marR="8063" marT="80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427034" y="1524001"/>
            <a:ext cx="947854" cy="37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27034" y="2486722"/>
            <a:ext cx="0" cy="2847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8029" y="5334004"/>
            <a:ext cx="9590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en-US" dirty="0"/>
              <a:t>Similarity </a:t>
            </a:r>
            <a:r>
              <a:rPr lang="en-US" altLang="en-US" dirty="0" smtClean="0"/>
              <a:t>Between </a:t>
            </a:r>
            <a:r>
              <a:rPr lang="en-US" altLang="en-US" dirty="0"/>
              <a:t>Objects of Interval-scaled or Ratio-scaled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117" y="1905000"/>
            <a:ext cx="9255512" cy="47299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u="sng" dirty="0"/>
              <a:t>Distances</a:t>
            </a:r>
            <a:r>
              <a:rPr lang="en-US" altLang="en-US" sz="2000" dirty="0"/>
              <a:t> are normally used to measure the </a:t>
            </a:r>
            <a:r>
              <a:rPr lang="en-US" altLang="en-US" sz="2000" u="sng" dirty="0"/>
              <a:t>similarity</a:t>
            </a:r>
            <a:r>
              <a:rPr lang="en-US" altLang="en-US" sz="2000" dirty="0"/>
              <a:t> or </a:t>
            </a:r>
            <a:r>
              <a:rPr lang="en-US" altLang="en-US" sz="2000" u="sng" dirty="0"/>
              <a:t>dissimilarity</a:t>
            </a:r>
            <a:r>
              <a:rPr lang="en-US" altLang="en-US" sz="2000" dirty="0"/>
              <a:t> between two data objects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Some popular ones include: </a:t>
            </a:r>
            <a:r>
              <a:rPr lang="en-US" altLang="en-US" sz="2000" i="1" dirty="0" err="1"/>
              <a:t>Minkowski</a:t>
            </a:r>
            <a:r>
              <a:rPr lang="en-US" altLang="en-US" sz="2000" i="1" dirty="0"/>
              <a:t> distance</a:t>
            </a:r>
            <a:r>
              <a:rPr lang="en-US" altLang="en-US" sz="2000" dirty="0" smtClean="0"/>
              <a:t>:</a:t>
            </a:r>
          </a:p>
          <a:p>
            <a:pPr>
              <a:lnSpc>
                <a:spcPct val="120000"/>
              </a:lnSpc>
            </a:pPr>
            <a:endParaRPr lang="en-US" altLang="en-US" sz="2000" dirty="0" smtClean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where 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ip</a:t>
            </a:r>
            <a:r>
              <a:rPr lang="en-US" altLang="en-US" sz="2000" dirty="0"/>
              <a:t>) and</a:t>
            </a:r>
            <a:r>
              <a:rPr lang="en-US" altLang="en-US" sz="2000" i="1" dirty="0"/>
              <a:t> j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jp</a:t>
            </a:r>
            <a:r>
              <a:rPr lang="en-US" altLang="en-US" sz="2000" dirty="0"/>
              <a:t>) are two </a:t>
            </a:r>
            <a:r>
              <a:rPr lang="en-US" altLang="en-US" sz="2000" i="1" dirty="0"/>
              <a:t>p</a:t>
            </a:r>
            <a:r>
              <a:rPr lang="en-US" altLang="en-US" sz="2000" dirty="0"/>
              <a:t>-dimensional data objects, and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a positive </a:t>
            </a:r>
            <a:r>
              <a:rPr lang="en-US" altLang="en-US" sz="2000" dirty="0" smtClean="0"/>
              <a:t>integer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= </a:t>
            </a:r>
            <a:r>
              <a:rPr lang="en-US" altLang="en-US" sz="2000" i="1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is Manhattan </a:t>
            </a:r>
            <a:r>
              <a:rPr lang="en-US" altLang="en-US" sz="2000" dirty="0" smtClean="0"/>
              <a:t>distance</a:t>
            </a:r>
          </a:p>
          <a:p>
            <a:pPr>
              <a:lnSpc>
                <a:spcPct val="120000"/>
              </a:lnSpc>
            </a:pPr>
            <a:endParaRPr lang="en-US" altLang="en-US" sz="2000" i="1" dirty="0"/>
          </a:p>
          <a:p>
            <a:pPr>
              <a:lnSpc>
                <a:spcPct val="120000"/>
              </a:lnSpc>
            </a:pPr>
            <a:r>
              <a:rPr lang="en-US" altLang="en-US" sz="2000" i="1" dirty="0"/>
              <a:t>If q</a:t>
            </a:r>
            <a:r>
              <a:rPr lang="en-US" altLang="en-US" sz="2000" dirty="0"/>
              <a:t> = </a:t>
            </a:r>
            <a:r>
              <a:rPr lang="en-US" altLang="en-US" sz="2000" i="1" dirty="0"/>
              <a:t>2</a:t>
            </a:r>
            <a:r>
              <a:rPr lang="en-US" altLang="en-US" sz="2000" dirty="0"/>
              <a:t>,</a:t>
            </a:r>
            <a:r>
              <a:rPr lang="en-US" altLang="en-US" sz="2000" i="1" dirty="0"/>
              <a:t> d </a:t>
            </a:r>
            <a:r>
              <a:rPr lang="en-US" altLang="en-US" sz="2000" dirty="0"/>
              <a:t>is Euclidean </a:t>
            </a:r>
            <a:r>
              <a:rPr lang="en-US" altLang="en-US" sz="2000" dirty="0" smtClean="0"/>
              <a:t>distance.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endParaRPr lang="en-US" sz="2000" dirty="0"/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48708"/>
              </p:ext>
            </p:extLst>
          </p:nvPr>
        </p:nvGraphicFramePr>
        <p:xfrm>
          <a:off x="3622288" y="3185890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3" imgW="5181480" imgH="596880" progId="Equation.3">
                  <p:embed/>
                </p:oleObj>
              </mc:Choice>
              <mc:Fallback>
                <p:oleObj name="Equation" r:id="rId3" imgW="51814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88" y="3185890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71231"/>
              </p:ext>
            </p:extLst>
          </p:nvPr>
        </p:nvGraphicFramePr>
        <p:xfrm>
          <a:off x="4471373" y="5118175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5" imgW="4292280" imgH="431640" progId="Equation.3">
                  <p:embed/>
                </p:oleObj>
              </mc:Choice>
              <mc:Fallback>
                <p:oleObj name="Equation" r:id="rId5" imgW="429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373" y="5118175"/>
                        <a:ext cx="452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373" y="6046331"/>
            <a:ext cx="4750440" cy="6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967" y="565030"/>
            <a:ext cx="3841969" cy="6096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Dissimilarity for Binary </a:t>
            </a:r>
            <a:r>
              <a:rPr lang="en-US" altLang="en-US" sz="3200" dirty="0"/>
              <a:t>Variables</a:t>
            </a: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4572000" cy="51054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A contingency table for binary </a:t>
            </a:r>
            <a:r>
              <a:rPr lang="en-US" altLang="en-US" sz="2400" dirty="0" smtClean="0"/>
              <a:t>data</a:t>
            </a:r>
            <a:endParaRPr lang="en-US" altLang="en-US" sz="24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Distance measure for 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Distance measure for asymmetric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Jaccard coefficient (</a:t>
            </a:r>
            <a:r>
              <a:rPr lang="en-US" altLang="en-US" sz="2400" i="1" dirty="0">
                <a:solidFill>
                  <a:schemeClr val="hlink"/>
                </a:solidFill>
              </a:rPr>
              <a:t>similarity</a:t>
            </a:r>
            <a:r>
              <a:rPr lang="en-US" altLang="en-US" sz="2400" dirty="0"/>
              <a:t> measure for </a:t>
            </a:r>
            <a:r>
              <a:rPr lang="en-US" altLang="en-US" sz="2400" i="1" dirty="0"/>
              <a:t>asymmetric </a:t>
            </a:r>
            <a:r>
              <a:rPr lang="en-US" altLang="en-US" sz="2400" dirty="0"/>
              <a:t>binary variables):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55172"/>
              </p:ext>
            </p:extLst>
          </p:nvPr>
        </p:nvGraphicFramePr>
        <p:xfrm>
          <a:off x="6294863" y="2809877"/>
          <a:ext cx="3810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3" imgW="2044440" imgH="482400" progId="Equation.3">
                  <p:embed/>
                </p:oleObj>
              </mc:Choice>
              <mc:Fallback>
                <p:oleObj name="Equation" r:id="rId3" imgW="2044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863" y="2809877"/>
                        <a:ext cx="3810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29125"/>
              </p:ext>
            </p:extLst>
          </p:nvPr>
        </p:nvGraphicFramePr>
        <p:xfrm>
          <a:off x="6447263" y="3773141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5" imgW="1701720" imgH="482400" progId="Equation.3">
                  <p:embed/>
                </p:oleObj>
              </mc:Choice>
              <mc:Fallback>
                <p:oleObj name="Equation" r:id="rId5" imgW="1701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7263" y="3773141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9" name="Group 12"/>
          <p:cNvGrpSpPr>
            <a:grpSpLocks/>
          </p:cNvGrpSpPr>
          <p:nvPr/>
        </p:nvGrpSpPr>
        <p:grpSpPr bwMode="auto">
          <a:xfrm>
            <a:off x="6218663" y="306146"/>
            <a:ext cx="4876800" cy="2397124"/>
            <a:chOff x="1200" y="1209"/>
            <a:chExt cx="3072" cy="1510"/>
          </a:xfrm>
        </p:grpSpPr>
        <p:sp>
          <p:nvSpPr>
            <p:cNvPr id="2060" name="Line 7"/>
            <p:cNvSpPr>
              <a:spLocks noChangeShapeType="1"/>
            </p:cNvSpPr>
            <p:nvPr/>
          </p:nvSpPr>
          <p:spPr bwMode="auto">
            <a:xfrm>
              <a:off x="1200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61" name="Group 11"/>
            <p:cNvGrpSpPr>
              <a:grpSpLocks/>
            </p:cNvGrpSpPr>
            <p:nvPr/>
          </p:nvGrpSpPr>
          <p:grpSpPr bwMode="auto">
            <a:xfrm>
              <a:off x="1248" y="1209"/>
              <a:ext cx="2377" cy="1510"/>
              <a:chOff x="1248" y="1209"/>
              <a:chExt cx="2377" cy="1510"/>
            </a:xfrm>
          </p:grpSpPr>
          <p:graphicFrame>
            <p:nvGraphicFramePr>
              <p:cNvPr id="205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5356314"/>
                  </p:ext>
                </p:extLst>
              </p:nvPr>
            </p:nvGraphicFramePr>
            <p:xfrm>
              <a:off x="1801" y="1679"/>
              <a:ext cx="1824" cy="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4" name="Equation" r:id="rId7" imgW="2539800" imgH="1447560" progId="Equation.3">
                      <p:embed/>
                    </p:oleObj>
                  </mc:Choice>
                  <mc:Fallback>
                    <p:oleObj name="Equation" r:id="rId7" imgW="2539800" imgH="1447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1" y="1679"/>
                            <a:ext cx="1824" cy="10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62" name="Line 8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Text Box 9"/>
              <p:cNvSpPr txBox="1">
                <a:spLocks noChangeArrowheads="1"/>
              </p:cNvSpPr>
              <p:nvPr/>
            </p:nvSpPr>
            <p:spPr bwMode="auto">
              <a:xfrm>
                <a:off x="1248" y="183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 b="1">
                    <a:latin typeface="Times New Roman" panose="02020603050405020304" pitchFamily="18" charset="0"/>
                  </a:rPr>
                  <a:t>Object </a:t>
                </a:r>
                <a:r>
                  <a:rPr lang="en-US" altLang="en-US" sz="1800" b="1" i="1">
                    <a:latin typeface="Times New Roman" panose="02020603050405020304" pitchFamily="18" charset="0"/>
                  </a:rPr>
                  <a:t>i</a:t>
                </a:r>
                <a:endParaRPr lang="en-US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20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 b="1">
                    <a:latin typeface="Times New Roman" panose="02020603050405020304" pitchFamily="18" charset="0"/>
                  </a:rPr>
                  <a:t>Object  </a:t>
                </a:r>
                <a:r>
                  <a:rPr lang="en-US" altLang="en-US" sz="1800" b="1" i="1"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aphicFrame>
        <p:nvGraphicFramePr>
          <p:cNvPr id="2052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960834"/>
              </p:ext>
            </p:extLst>
          </p:nvPr>
        </p:nvGraphicFramePr>
        <p:xfrm>
          <a:off x="6218663" y="5129092"/>
          <a:ext cx="39624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9" imgW="2387520" imgH="419040" progId="Equation.3">
                  <p:embed/>
                </p:oleObj>
              </mc:Choice>
              <mc:Fallback>
                <p:oleObj name="Equation" r:id="rId9" imgW="2387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663" y="5129092"/>
                        <a:ext cx="39624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0861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5565"/>
            <a:ext cx="7297738" cy="7826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 dirty="0"/>
              <a:t>Nominal Variables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458200" cy="4419600"/>
          </a:xfrm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A generalization of the binary variable in that it can take more than 2 states, e.g., red, yellow, blue, green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Method 1: Simple matching</a:t>
            </a:r>
            <a:endParaRPr lang="en-US" altLang="en-US" sz="2400" i="1" dirty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i="1" dirty="0"/>
              <a:t>m</a:t>
            </a:r>
            <a:r>
              <a:rPr lang="en-US" altLang="en-US" sz="2400" dirty="0"/>
              <a:t>: # of matches,</a:t>
            </a:r>
            <a:r>
              <a:rPr lang="en-US" altLang="en-US" sz="2400" i="1" dirty="0"/>
              <a:t> p</a:t>
            </a:r>
            <a:r>
              <a:rPr lang="en-US" altLang="en-US" sz="2400" dirty="0"/>
              <a:t>: total # of variables</a:t>
            </a:r>
          </a:p>
          <a:p>
            <a:pPr algn="just" eaLnBrk="1" hangingPunct="1">
              <a:lnSpc>
                <a:spcPct val="12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12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Method 2: </a:t>
            </a:r>
            <a:r>
              <a:rPr lang="en-US" altLang="en-US" sz="2400" dirty="0" smtClean="0"/>
              <a:t>Use </a:t>
            </a:r>
            <a:r>
              <a:rPr lang="en-US" altLang="en-US" sz="2400" dirty="0"/>
              <a:t>a large number of binary variables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reating </a:t>
            </a:r>
            <a:r>
              <a:rPr lang="en-US" altLang="en-US" sz="2400" dirty="0"/>
              <a:t>a new binary variable for each of the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nominal </a:t>
            </a:r>
            <a:r>
              <a:rPr lang="en-US" altLang="en-US" sz="2400" dirty="0" smtClean="0"/>
              <a:t>states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 smtClean="0"/>
              <a:t>Using similarity measures of binary variables</a:t>
            </a:r>
            <a:endParaRPr lang="en-US" altLang="en-US" sz="2400" dirty="0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72944"/>
              </p:ext>
            </p:extLst>
          </p:nvPr>
        </p:nvGraphicFramePr>
        <p:xfrm>
          <a:off x="4648200" y="36195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1384200" imgH="469800" progId="Equation.3">
                  <p:embed/>
                </p:oleObj>
              </mc:Choice>
              <mc:Fallback>
                <p:oleObj name="Equation" r:id="rId3" imgW="1384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195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5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36600"/>
            <a:ext cx="6553200" cy="6302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 dirty="0"/>
              <a:t>Ordinal Variables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458200" cy="46482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An ordinal variable can be discrete or continuous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Order is important, e.g., rank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Can be treated like interval-scaled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replace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if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by their rank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map the range of each variable onto [0, 1] by replacing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object in the </a:t>
            </a:r>
            <a:r>
              <a:rPr lang="en-US" altLang="en-US" sz="2400" i="1" dirty="0"/>
              <a:t>f</a:t>
            </a:r>
            <a:r>
              <a:rPr lang="en-US" altLang="en-US" sz="2400" dirty="0"/>
              <a:t>-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 variable by</a:t>
            </a:r>
          </a:p>
          <a:p>
            <a:pPr lvl="1" algn="just" eaLnBrk="1" hangingPunct="1">
              <a:lnSpc>
                <a:spcPct val="11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11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compute the dissimilarity using methods for interval-scaled variables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4876800" y="45720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3" imgW="1168200" imgH="711000" progId="Equation.3">
                  <p:embed/>
                </p:oleObj>
              </mc:Choice>
              <mc:Fallback>
                <p:oleObj name="Equation" r:id="rId3" imgW="1168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803290"/>
              </p:ext>
            </p:extLst>
          </p:nvPr>
        </p:nvGraphicFramePr>
        <p:xfrm>
          <a:off x="6397083" y="3189287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5" imgW="1396800" imgH="368280" progId="Equation.3">
                  <p:embed/>
                </p:oleObj>
              </mc:Choice>
              <mc:Fallback>
                <p:oleObj name="Equation" r:id="rId5" imgW="1396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083" y="3189287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9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424</TotalTime>
  <Words>1101</Words>
  <Application>Microsoft Office PowerPoint</Application>
  <PresentationFormat>Widescreen</PresentationFormat>
  <Paragraphs>221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Century Gothic</vt:lpstr>
      <vt:lpstr>Symbol</vt:lpstr>
      <vt:lpstr>Tahoma</vt:lpstr>
      <vt:lpstr>Times New Roman</vt:lpstr>
      <vt:lpstr>Wingdings</vt:lpstr>
      <vt:lpstr>Wingdings 3</vt:lpstr>
      <vt:lpstr>Wisp</vt:lpstr>
      <vt:lpstr>Equation</vt:lpstr>
      <vt:lpstr>Microsoft Equation 3.0</vt:lpstr>
      <vt:lpstr>Machine Learning</vt:lpstr>
      <vt:lpstr>Learning Objective</vt:lpstr>
      <vt:lpstr>Measure the Quality of Clustering</vt:lpstr>
      <vt:lpstr>Types of data in Cluster analysis</vt:lpstr>
      <vt:lpstr>Sample dataset</vt:lpstr>
      <vt:lpstr>Similarity Between Objects of Interval-scaled or Ratio-scaled variables</vt:lpstr>
      <vt:lpstr>Dissimilarity for Binary Variables</vt:lpstr>
      <vt:lpstr>Nominal Variables</vt:lpstr>
      <vt:lpstr>Ordinal Variables</vt:lpstr>
      <vt:lpstr>Variables of Mixed Types</vt:lpstr>
      <vt:lpstr>Major Clustering Approaches (I)</vt:lpstr>
      <vt:lpstr>Major Clustering Approaches (II)</vt:lpstr>
      <vt:lpstr>Typical Distance between Clusters</vt:lpstr>
      <vt:lpstr>K-means introduction</vt:lpstr>
      <vt:lpstr>K – means algorithm</vt:lpstr>
      <vt:lpstr>K- means algorithm Flowchart</vt:lpstr>
      <vt:lpstr>Strengths and Weakness of k-means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likhita</dc:creator>
  <cp:lastModifiedBy>Windows User</cp:lastModifiedBy>
  <cp:revision>42</cp:revision>
  <dcterms:created xsi:type="dcterms:W3CDTF">2019-03-07T16:03:58Z</dcterms:created>
  <dcterms:modified xsi:type="dcterms:W3CDTF">2019-11-04T07:17:33Z</dcterms:modified>
</cp:coreProperties>
</file>