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15" r:id="rId2"/>
    <p:sldId id="257" r:id="rId3"/>
    <p:sldId id="318" r:id="rId4"/>
    <p:sldId id="316" r:id="rId5"/>
    <p:sldId id="319" r:id="rId6"/>
    <p:sldId id="317" r:id="rId7"/>
    <p:sldId id="320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C37A-24F1-4FBC-9069-9E1D74A4726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F5057-C068-407B-8B7F-A93758492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Clustering – K-means clustering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20" y="649510"/>
            <a:ext cx="8911687" cy="1280890"/>
          </a:xfrm>
        </p:spPr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720" y="1695269"/>
            <a:ext cx="9179101" cy="415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After the completion of today’s lesson students will be able </a:t>
            </a:r>
            <a:r>
              <a:rPr lang="en-US" sz="2000" dirty="0" smtClean="0"/>
              <a:t>to:</a:t>
            </a:r>
          </a:p>
          <a:p>
            <a:r>
              <a:rPr lang="en-US" sz="2000" dirty="0" smtClean="0"/>
              <a:t>Describe the concept of k-means clustering</a:t>
            </a:r>
          </a:p>
          <a:p>
            <a:r>
              <a:rPr lang="en-US" sz="2000" dirty="0" smtClean="0"/>
              <a:t>Solve problems on k-means clustering.</a:t>
            </a:r>
          </a:p>
        </p:txBody>
      </p:sp>
    </p:spTree>
    <p:extLst>
      <p:ext uri="{BB962C8B-B14F-4D97-AF65-F5344CB8AC3E}">
        <p14:creationId xmlns:p14="http://schemas.microsoft.com/office/powerpoint/2010/main" val="34151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5"/>
            <a:ext cx="8915400" cy="52338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is a </a:t>
            </a:r>
            <a:r>
              <a:rPr lang="en-US" dirty="0"/>
              <a:t>typical clustering analysis approach via iteratively partitioning training data set to learn a partition of the given data </a:t>
            </a:r>
            <a:r>
              <a:rPr lang="en-US" dirty="0" smtClean="0"/>
              <a:t>space.</a:t>
            </a:r>
            <a:endParaRPr lang="en-US" dirty="0"/>
          </a:p>
          <a:p>
            <a:pPr algn="just"/>
            <a:r>
              <a:rPr lang="en-US" dirty="0" smtClean="0"/>
              <a:t>Based on learning </a:t>
            </a:r>
            <a:r>
              <a:rPr lang="en-US" dirty="0"/>
              <a:t>a partition on a data set to produce several non-empty clusters (usually, the number of clusters given in advance)</a:t>
            </a:r>
          </a:p>
          <a:p>
            <a:pPr algn="just"/>
            <a:r>
              <a:rPr lang="en-US" altLang="en-US" dirty="0" smtClean="0"/>
              <a:t>It </a:t>
            </a:r>
            <a:r>
              <a:rPr lang="en-US" altLang="en-US" dirty="0"/>
              <a:t>is similar to the expectation-maximization algorithm for mixtures of Gaussians in that they both attempt to find the centers of natural clusters in the data. </a:t>
            </a:r>
            <a:endParaRPr lang="en-US" altLang="en-US" dirty="0" smtClean="0"/>
          </a:p>
          <a:p>
            <a:pPr algn="just"/>
            <a:r>
              <a:rPr lang="en-US" dirty="0"/>
              <a:t>In principle, optimal partition achieved via minimizing the sum of squared distance to its “representative object” in each </a:t>
            </a:r>
            <a:r>
              <a:rPr lang="en-US" dirty="0" smtClean="0"/>
              <a:t>cluster: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Where,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k = number of clusters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= Centroid/</a:t>
            </a:r>
            <a:r>
              <a:rPr lang="en-US" dirty="0" err="1" smtClean="0"/>
              <a:t>Medoid</a:t>
            </a:r>
            <a:r>
              <a:rPr lang="en-US" dirty="0" smtClean="0"/>
              <a:t>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p = Points in cluster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cluster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7377"/>
              </p:ext>
            </p:extLst>
          </p:nvPr>
        </p:nvGraphicFramePr>
        <p:xfrm>
          <a:off x="5044440" y="4012065"/>
          <a:ext cx="2851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333500" imgH="254000" progId="Equation.3">
                  <p:embed/>
                </p:oleObj>
              </mc:Choice>
              <mc:Fallback>
                <p:oleObj name="Equation" r:id="rId3" imgW="1333500" imgH="2540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440" y="4012065"/>
                        <a:ext cx="2851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28613"/>
            <a:ext cx="8911687" cy="1280890"/>
          </a:xfrm>
        </p:spPr>
        <p:txBody>
          <a:bodyPr/>
          <a:lstStyle/>
          <a:p>
            <a:r>
              <a:rPr lang="en-US" dirty="0" smtClean="0"/>
              <a:t>K – 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953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Decide </a:t>
            </a:r>
            <a:r>
              <a:rPr lang="en-US" altLang="en-US" sz="2400" dirty="0"/>
              <a:t>on a value for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.</a:t>
            </a:r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Initialize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cluster centers (randomly, if necessary).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Decide </a:t>
            </a:r>
            <a:r>
              <a:rPr lang="en-US" altLang="en-US" sz="2400" dirty="0"/>
              <a:t>the class memberships of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objects by assigning them to the nearest cluster center.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Re-estimate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cluster centers, by assuming the memberships found above are correct.	</a:t>
            </a:r>
            <a:endParaRPr lang="en-US" altLang="en-US" sz="2400" dirty="0" smtClean="0"/>
          </a:p>
          <a:p>
            <a:pPr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400" dirty="0" smtClean="0"/>
              <a:t>If </a:t>
            </a:r>
            <a:r>
              <a:rPr lang="en-US" altLang="en-US" sz="2400" dirty="0"/>
              <a:t>none of the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objects changed membership in the last iteration, exit. Otherwise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3.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 means algorithm Flowchart</a:t>
            </a:r>
            <a:endParaRPr lang="en-US" dirty="0"/>
          </a:p>
        </p:txBody>
      </p:sp>
      <p:pic>
        <p:nvPicPr>
          <p:cNvPr id="4" name="Picture 5" descr="K means clustering algorith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310" y="1597114"/>
            <a:ext cx="5133980" cy="5104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9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u="sng" dirty="0"/>
              <a:t>Strengths</a:t>
            </a:r>
            <a:r>
              <a:rPr lang="en-US" altLang="en-US" sz="2400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i="1" dirty="0"/>
              <a:t>Relatively efficient</a:t>
            </a:r>
            <a:r>
              <a:rPr lang="en-US" altLang="en-US" sz="2400" dirty="0"/>
              <a:t>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</a:t>
            </a:r>
            <a:r>
              <a:rPr lang="en-US" altLang="en-US" sz="2400" i="1" dirty="0" err="1"/>
              <a:t>tkn</a:t>
            </a:r>
            <a:r>
              <a:rPr lang="en-US" altLang="en-US" sz="2400" dirty="0"/>
              <a:t>), where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is # objects,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    # clusters, and </a:t>
            </a:r>
            <a:r>
              <a:rPr lang="en-US" altLang="en-US" sz="2400" i="1" dirty="0"/>
              <a:t>t  </a:t>
            </a:r>
            <a:r>
              <a:rPr lang="en-US" altLang="en-US" sz="2400" dirty="0"/>
              <a:t>is # iterations. Normally,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</a:t>
            </a:r>
            <a:r>
              <a:rPr lang="en-US" altLang="en-US" sz="2400" i="1" dirty="0"/>
              <a:t>t</a:t>
            </a:r>
            <a:r>
              <a:rPr lang="en-US" altLang="en-US" sz="2400" dirty="0"/>
              <a:t> &lt;&lt; </a:t>
            </a:r>
            <a:r>
              <a:rPr lang="en-US" altLang="en-US" sz="2400" i="1" dirty="0"/>
              <a:t>n</a:t>
            </a:r>
            <a:r>
              <a:rPr lang="en-US" altLang="en-US" sz="24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Often terminates at a </a:t>
            </a:r>
            <a:r>
              <a:rPr lang="en-US" altLang="en-US" sz="2400" i="1" dirty="0"/>
              <a:t>local optimum</a:t>
            </a:r>
            <a:r>
              <a:rPr lang="en-US" altLang="en-US" sz="2400" dirty="0"/>
              <a:t>. The </a:t>
            </a:r>
            <a:r>
              <a:rPr lang="en-US" altLang="en-US" sz="2400" i="1" dirty="0"/>
              <a:t>global optimum</a:t>
            </a:r>
            <a:r>
              <a:rPr lang="en-US" altLang="en-US" sz="2400" dirty="0"/>
              <a:t> may be found using techniques such as </a:t>
            </a:r>
            <a:r>
              <a:rPr lang="en-US" altLang="en-US" sz="2400" i="1" dirty="0"/>
              <a:t>simulated annealing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genetic algorithms</a:t>
            </a: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altLang="en-US" sz="2400" u="sng" dirty="0"/>
              <a:t>Weaknesses</a:t>
            </a:r>
            <a:endParaRPr lang="en-US" altLang="en-US" sz="2400" dirty="0"/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Applicable only when </a:t>
            </a:r>
            <a:r>
              <a:rPr lang="en-US" altLang="en-US" sz="2400" i="1" dirty="0"/>
              <a:t>mean</a:t>
            </a:r>
            <a:r>
              <a:rPr lang="en-US" altLang="en-US" sz="2400" dirty="0"/>
              <a:t> is defined (what about categorical data?)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Need to specify </a:t>
            </a:r>
            <a:r>
              <a:rPr lang="en-US" altLang="en-US" sz="2400" i="1" dirty="0"/>
              <a:t>k, </a:t>
            </a:r>
            <a:r>
              <a:rPr lang="en-US" altLang="en-US" sz="2400" dirty="0"/>
              <a:t>the </a:t>
            </a:r>
            <a:r>
              <a:rPr lang="en-US" altLang="en-US" sz="2400" i="1" dirty="0"/>
              <a:t>number</a:t>
            </a:r>
            <a:r>
              <a:rPr lang="en-US" altLang="en-US" sz="2400" dirty="0"/>
              <a:t> of clusters, in advance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Trouble with noisy data and </a:t>
            </a:r>
            <a:r>
              <a:rPr lang="en-US" altLang="en-US" sz="2400" i="1" dirty="0"/>
              <a:t>outliers</a:t>
            </a:r>
            <a:endParaRPr lang="en-US" altLang="en-US" sz="2400" dirty="0"/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Not suitable to discover clusters with </a:t>
            </a:r>
            <a:r>
              <a:rPr lang="en-US" altLang="en-US" sz="2400" i="1" dirty="0"/>
              <a:t>non-convex shapes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the following eight points(with (</a:t>
            </a:r>
            <a:r>
              <a:rPr lang="en-US" dirty="0" err="1" smtClean="0"/>
              <a:t>x,y</a:t>
            </a:r>
            <a:r>
              <a:rPr lang="en-US" dirty="0" smtClean="0"/>
              <a:t>) representing locations) into three clusters A1(2,10), A2(2,5), A3(8,4), A4(5,8), A5(7,5), A6(6,4), A7(1,2) and A8(4,9). </a:t>
            </a:r>
          </a:p>
          <a:p>
            <a:r>
              <a:rPr lang="en-US" dirty="0" smtClean="0"/>
              <a:t>Initial cluster centers are </a:t>
            </a:r>
            <a:r>
              <a:rPr lang="en-US" dirty="0"/>
              <a:t>A1(2,10), </a:t>
            </a:r>
            <a:r>
              <a:rPr lang="en-US" dirty="0" smtClean="0"/>
              <a:t>A4(5,8) and A7(1,2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The distance function used is </a:t>
            </a:r>
            <a:r>
              <a:rPr lang="en-US" dirty="0" err="1" smtClean="0"/>
              <a:t>manhattan</a:t>
            </a:r>
            <a:r>
              <a:rPr lang="en-US" dirty="0" smtClean="0"/>
              <a:t> distance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745" y="2999679"/>
            <a:ext cx="4190728" cy="85887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</TotalTime>
  <Words>337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Equation</vt:lpstr>
      <vt:lpstr>Machine Learning</vt:lpstr>
      <vt:lpstr>Learning Objective</vt:lpstr>
      <vt:lpstr>K-means introduction</vt:lpstr>
      <vt:lpstr>K – means algorithm</vt:lpstr>
      <vt:lpstr>K- means algorithm Flowchart</vt:lpstr>
      <vt:lpstr>Strengths and Weakness of k-means</vt:lpstr>
      <vt:lpstr>Numerical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likhita</dc:creator>
  <cp:lastModifiedBy>Windows User</cp:lastModifiedBy>
  <cp:revision>45</cp:revision>
  <dcterms:created xsi:type="dcterms:W3CDTF">2019-03-07T16:03:58Z</dcterms:created>
  <dcterms:modified xsi:type="dcterms:W3CDTF">2019-11-07T05:20:55Z</dcterms:modified>
</cp:coreProperties>
</file>