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315" r:id="rId2"/>
    <p:sldId id="257" r:id="rId3"/>
    <p:sldId id="321" r:id="rId4"/>
    <p:sldId id="328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41" r:id="rId13"/>
    <p:sldId id="337" r:id="rId14"/>
    <p:sldId id="338" r:id="rId15"/>
    <p:sldId id="339" r:id="rId16"/>
    <p:sldId id="340" r:id="rId17"/>
    <p:sldId id="342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EC37A-24F1-4FBC-9069-9E1D74A472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F5057-C068-407B-8B7F-A9375849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EE41B-6AF0-4AEE-9370-6044DBC6B3D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3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CCB77-B759-44D6-BA6F-D18C4D2097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02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157F7-A900-4A5D-B423-0931DD0FEB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3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4A817-4287-4E3B-8304-DE7B2E6C988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60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C5532-B1D7-4023-8FBE-D3BE8D4D2F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9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93396-8E15-40DD-88B0-69B1E8EABCA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38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59CED-C480-4163-B251-8EBD1494FF7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76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E0229-BB47-4CF2-9F83-C2C3D398EE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1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98653-B344-4B56-8A4C-4BB1B932752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50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akpi/density-based-clustering" TargetMode="External"/><Relationship Id="rId2" Type="http://schemas.openxmlformats.org/officeDocument/2006/relationships/hyperlink" Target="https://cse.buffalo.edu/~jing/cse601/fa12/materials/clustering_density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Clustering – Density Based Clustering: DBSCAN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639763"/>
            <a:ext cx="7772400" cy="1143000"/>
          </a:xfrm>
        </p:spPr>
        <p:txBody>
          <a:bodyPr/>
          <a:lstStyle/>
          <a:p>
            <a:r>
              <a:rPr lang="en-US" altLang="en-US" dirty="0"/>
              <a:t>Density-Connectivity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362201" y="13716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Density-reachable is not symmetric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not good enough to describe clusters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pair of points p and q are density-connected  if they are commonly density-reachable from a point o.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2286000" y="4838700"/>
            <a:ext cx="2863850" cy="1638300"/>
            <a:chOff x="1920" y="3024"/>
            <a:chExt cx="1804" cy="1032"/>
          </a:xfrm>
        </p:grpSpPr>
        <p:sp>
          <p:nvSpPr>
            <p:cNvPr id="146437" name="Oval 5"/>
            <p:cNvSpPr>
              <a:spLocks noChangeArrowheads="1"/>
            </p:cNvSpPr>
            <p:nvPr/>
          </p:nvSpPr>
          <p:spPr bwMode="auto">
            <a:xfrm>
              <a:off x="2406" y="3373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8" name="Oval 6"/>
            <p:cNvSpPr>
              <a:spLocks noChangeArrowheads="1"/>
            </p:cNvSpPr>
            <p:nvPr/>
          </p:nvSpPr>
          <p:spPr bwMode="auto">
            <a:xfrm>
              <a:off x="2618" y="3443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9" name="Oval 7"/>
            <p:cNvSpPr>
              <a:spLocks noChangeArrowheads="1"/>
            </p:cNvSpPr>
            <p:nvPr/>
          </p:nvSpPr>
          <p:spPr bwMode="auto">
            <a:xfrm>
              <a:off x="2618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0" name="Oval 8"/>
            <p:cNvSpPr>
              <a:spLocks noChangeArrowheads="1"/>
            </p:cNvSpPr>
            <p:nvPr/>
          </p:nvSpPr>
          <p:spPr bwMode="auto">
            <a:xfrm>
              <a:off x="2336" y="3654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1" name="Oval 9"/>
            <p:cNvSpPr>
              <a:spLocks noChangeArrowheads="1"/>
            </p:cNvSpPr>
            <p:nvPr/>
          </p:nvSpPr>
          <p:spPr bwMode="auto">
            <a:xfrm>
              <a:off x="2477" y="3514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" name="Oval 10"/>
            <p:cNvSpPr>
              <a:spLocks noChangeArrowheads="1"/>
            </p:cNvSpPr>
            <p:nvPr/>
          </p:nvSpPr>
          <p:spPr bwMode="auto">
            <a:xfrm>
              <a:off x="2621" y="3798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3" name="Oval 11"/>
            <p:cNvSpPr>
              <a:spLocks noChangeArrowheads="1"/>
            </p:cNvSpPr>
            <p:nvPr/>
          </p:nvSpPr>
          <p:spPr bwMode="auto">
            <a:xfrm>
              <a:off x="2688" y="3581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688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3110" y="3514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970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186" y="3536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2758" y="3443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2899" y="3654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3251" y="3725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1" name="Rectangle 19"/>
            <p:cNvSpPr>
              <a:spLocks noChangeArrowheads="1"/>
            </p:cNvSpPr>
            <p:nvPr/>
          </p:nvSpPr>
          <p:spPr bwMode="auto">
            <a:xfrm>
              <a:off x="1996" y="311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46452" name="Rectangle 20"/>
            <p:cNvSpPr>
              <a:spLocks noChangeArrowheads="1"/>
            </p:cNvSpPr>
            <p:nvPr/>
          </p:nvSpPr>
          <p:spPr bwMode="auto">
            <a:xfrm>
              <a:off x="3484" y="311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46453" name="Oval 21"/>
            <p:cNvSpPr>
              <a:spLocks noChangeArrowheads="1"/>
            </p:cNvSpPr>
            <p:nvPr/>
          </p:nvSpPr>
          <p:spPr bwMode="auto">
            <a:xfrm>
              <a:off x="3350" y="346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4" name="Oval 22"/>
            <p:cNvSpPr>
              <a:spLocks noChangeArrowheads="1"/>
            </p:cNvSpPr>
            <p:nvPr/>
          </p:nvSpPr>
          <p:spPr bwMode="auto">
            <a:xfrm>
              <a:off x="2998" y="3491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5" name="Oval 23"/>
            <p:cNvSpPr>
              <a:spLocks noChangeArrowheads="1"/>
            </p:cNvSpPr>
            <p:nvPr/>
          </p:nvSpPr>
          <p:spPr bwMode="auto">
            <a:xfrm>
              <a:off x="3139" y="3606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6" name="Oval 24"/>
            <p:cNvSpPr>
              <a:spLocks noChangeArrowheads="1"/>
            </p:cNvSpPr>
            <p:nvPr/>
          </p:nvSpPr>
          <p:spPr bwMode="auto">
            <a:xfrm>
              <a:off x="3446" y="322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3094" y="3155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3283" y="3318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9" name="Oval 27"/>
            <p:cNvSpPr>
              <a:spLocks noChangeArrowheads="1"/>
            </p:cNvSpPr>
            <p:nvPr/>
          </p:nvSpPr>
          <p:spPr bwMode="auto">
            <a:xfrm>
              <a:off x="201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2352" y="336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273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2976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3" name="Line 31"/>
            <p:cNvSpPr>
              <a:spLocks noChangeShapeType="1"/>
            </p:cNvSpPr>
            <p:nvPr/>
          </p:nvSpPr>
          <p:spPr bwMode="auto">
            <a:xfrm flipV="1">
              <a:off x="2380" y="359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 flipH="1">
              <a:off x="2764" y="3548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10" y="3277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186" y="3328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2352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1920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9" name="Line 37"/>
            <p:cNvSpPr>
              <a:spLocks noChangeShapeType="1"/>
            </p:cNvSpPr>
            <p:nvPr/>
          </p:nvSpPr>
          <p:spPr bwMode="auto">
            <a:xfrm>
              <a:off x="2236" y="3356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Line 38"/>
            <p:cNvSpPr>
              <a:spLocks noChangeShapeType="1"/>
            </p:cNvSpPr>
            <p:nvPr/>
          </p:nvSpPr>
          <p:spPr bwMode="auto">
            <a:xfrm flipH="1">
              <a:off x="3052" y="335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Rectangle 39"/>
            <p:cNvSpPr>
              <a:spLocks noChangeArrowheads="1"/>
            </p:cNvSpPr>
            <p:nvPr/>
          </p:nvSpPr>
          <p:spPr bwMode="auto">
            <a:xfrm>
              <a:off x="2668" y="359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o</a:t>
              </a:r>
            </a:p>
          </p:txBody>
        </p:sp>
      </p:grpSp>
      <p:sp>
        <p:nvSpPr>
          <p:cNvPr id="146472" name="Rectangle 40"/>
          <p:cNvSpPr>
            <a:spLocks noChangeArrowheads="1"/>
          </p:cNvSpPr>
          <p:nvPr/>
        </p:nvSpPr>
        <p:spPr bwMode="auto">
          <a:xfrm>
            <a:off x="5410200" y="4419600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Density-connectivity is symmetric</a:t>
            </a:r>
          </a:p>
        </p:txBody>
      </p:sp>
    </p:spTree>
    <p:extLst>
      <p:ext uri="{BB962C8B-B14F-4D97-AF65-F5344CB8AC3E}">
        <p14:creationId xmlns:p14="http://schemas.microsoft.com/office/powerpoint/2010/main" val="23586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r>
              <a:rPr lang="en-US" altLang="en-US" sz="4000" dirty="0"/>
              <a:t>Formal Description of Cluster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153400" cy="41148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 Given a data set D, parameter </a:t>
            </a:r>
            <a:r>
              <a:rPr lang="en-US" altLang="en-US" sz="2000" dirty="0">
                <a:sym typeface="Symbol" panose="05050102010706020507" pitchFamily="18" charset="2"/>
              </a:rPr>
              <a:t>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and threshold </a:t>
            </a:r>
            <a:r>
              <a:rPr lang="en-US" altLang="en-US" sz="2000" dirty="0" err="1">
                <a:sym typeface="Symbol" panose="05050102010706020507" pitchFamily="18" charset="2"/>
              </a:rPr>
              <a:t>MinPts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sz="2000" dirty="0"/>
              <a:t> A cluster C is a subset of objects satisfying two criteria:</a:t>
            </a:r>
          </a:p>
          <a:p>
            <a:pPr lvl="1"/>
            <a:r>
              <a:rPr lang="en-US" altLang="en-US" sz="2000" i="1" dirty="0">
                <a:solidFill>
                  <a:srgbClr val="FF3300"/>
                </a:solidFill>
                <a:sym typeface="SymbolPS" pitchFamily="18" charset="2"/>
              </a:rPr>
              <a:t>Connected:</a:t>
            </a:r>
            <a:r>
              <a:rPr lang="en-US" altLang="en-US" sz="2000" dirty="0">
                <a:sym typeface="SymbolPS" pitchFamily="18" charset="2"/>
              </a:rPr>
              <a:t>  </a:t>
            </a:r>
            <a:r>
              <a:rPr lang="en-US" altLang="en-US" sz="2000" dirty="0" err="1">
                <a:sym typeface="SymbolPS" pitchFamily="18" charset="2"/>
              </a:rPr>
              <a:t>p,q</a:t>
            </a:r>
            <a:r>
              <a:rPr lang="en-US" altLang="en-US" sz="2000" dirty="0">
                <a:sym typeface="SymbolPS" pitchFamily="18" charset="2"/>
              </a:rPr>
              <a:t> C: p and q are density-connected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r>
              <a:rPr lang="en-US" altLang="en-US" sz="2000" dirty="0">
                <a:sym typeface="SymbolPS" pitchFamily="18" charset="2"/>
              </a:rPr>
              <a:t> </a:t>
            </a:r>
          </a:p>
          <a:p>
            <a:pPr lvl="1"/>
            <a:r>
              <a:rPr lang="en-US" altLang="en-US" sz="2000" i="1" dirty="0">
                <a:solidFill>
                  <a:srgbClr val="FF3300"/>
                </a:solidFill>
                <a:sym typeface="SymbolPS" pitchFamily="18" charset="2"/>
              </a:rPr>
              <a:t>Maximal:</a:t>
            </a:r>
            <a:r>
              <a:rPr lang="en-US" altLang="en-US" sz="2000" dirty="0">
                <a:sym typeface="SymbolPS" pitchFamily="18" charset="2"/>
              </a:rPr>
              <a:t>  </a:t>
            </a:r>
            <a:r>
              <a:rPr lang="en-US" altLang="en-US" sz="2000" dirty="0" err="1">
                <a:sym typeface="SymbolPS" pitchFamily="18" charset="2"/>
              </a:rPr>
              <a:t>p,q</a:t>
            </a:r>
            <a:r>
              <a:rPr lang="en-US" altLang="en-US" sz="2000" dirty="0">
                <a:sym typeface="SymbolPS" pitchFamily="18" charset="2"/>
              </a:rPr>
              <a:t>: if p C and q is </a:t>
            </a:r>
            <a:r>
              <a:rPr lang="en-US" altLang="en-US" sz="2000" u="sng" dirty="0">
                <a:sym typeface="SymbolPS" pitchFamily="18" charset="2"/>
              </a:rPr>
              <a:t>density-reachable from p</a:t>
            </a:r>
            <a:r>
              <a:rPr lang="en-US" altLang="en-US" sz="2000" dirty="0">
                <a:sym typeface="SymbolPS" pitchFamily="18" charset="2"/>
              </a:rPr>
              <a:t>, </a:t>
            </a:r>
            <a:r>
              <a:rPr lang="en-US" altLang="en-US" sz="2000" dirty="0">
                <a:sym typeface="Symbol" panose="05050102010706020507" pitchFamily="18" charset="2"/>
              </a:rPr>
              <a:t>then q </a:t>
            </a:r>
            <a:r>
              <a:rPr lang="en-US" altLang="en-US" sz="2000" dirty="0">
                <a:sym typeface="SymbolPS" pitchFamily="18" charset="2"/>
              </a:rPr>
              <a:t>C. </a:t>
            </a:r>
            <a:r>
              <a:rPr lang="en-US" altLang="en-US" sz="2000" dirty="0">
                <a:solidFill>
                  <a:schemeClr val="tx1"/>
                </a:solidFill>
                <a:sym typeface="SymbolPS" pitchFamily="18" charset="2"/>
              </a:rPr>
              <a:t>(avoid redundancy)</a:t>
            </a:r>
            <a:endParaRPr lang="en-US" altLang="en-US" sz="2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8410303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7504611" y="3810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 is a core object.</a:t>
            </a:r>
          </a:p>
        </p:txBody>
      </p:sp>
    </p:spTree>
    <p:extLst>
      <p:ext uri="{BB962C8B-B14F-4D97-AF65-F5344CB8AC3E}">
        <p14:creationId xmlns:p14="http://schemas.microsoft.com/office/powerpoint/2010/main" val="7248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7848600" cy="1600200"/>
          </a:xfrm>
        </p:spPr>
        <p:txBody>
          <a:bodyPr/>
          <a:lstStyle/>
          <a:p>
            <a:r>
              <a:rPr lang="en-US" altLang="en-US" sz="3200" dirty="0"/>
              <a:t>DBSCAN: Density Based Spatial Clustering of Applications with Noise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8305800" cy="4038600"/>
          </a:xfrm>
        </p:spPr>
        <p:txBody>
          <a:bodyPr/>
          <a:lstStyle/>
          <a:p>
            <a:r>
              <a:rPr lang="en-US" altLang="en-US"/>
              <a:t>Proposed by Ester, Kriegel, Sander, and Xu (KDD96)</a:t>
            </a:r>
          </a:p>
          <a:p>
            <a:r>
              <a:rPr lang="en-US" altLang="en-US"/>
              <a:t>Relies on a density-based notion of cluster: A cluster is defined as a maximal set of density-connected points.</a:t>
            </a:r>
          </a:p>
          <a:p>
            <a:r>
              <a:rPr lang="en-US" altLang="en-US"/>
              <a:t>Discovers clusters of arbitrary shape in spatial databases with noise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6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DBSCAN: The Algorithm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8949" y="1807029"/>
            <a:ext cx="8915400" cy="3777622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Arbitrary select a point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Retrieve all points density-reachable from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wrt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Eps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i="1" dirty="0" err="1">
                <a:ea typeface="宋体" panose="02010600030101010101" pitchFamily="2" charset="-122"/>
              </a:rPr>
              <a:t>MinPts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If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is a core point, a cluster is formed.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If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is a border point, no points are density-reachable from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and DBSCAN visits the next point of the database.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Continue the process until all of the points have been processed.</a:t>
            </a:r>
            <a:endParaRPr lang="en-US" altLang="zh-CN" sz="17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77504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0680" y="569914"/>
            <a:ext cx="8280400" cy="762000"/>
          </a:xfrm>
        </p:spPr>
        <p:txBody>
          <a:bodyPr/>
          <a:lstStyle/>
          <a:p>
            <a:r>
              <a:rPr lang="en-US" altLang="en-US" sz="4000" dirty="0"/>
              <a:t>Example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14600" y="5029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781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Point types: </a:t>
            </a:r>
            <a:r>
              <a:rPr lang="en-US" altLang="en-US" b="1" dirty="0">
                <a:solidFill>
                  <a:srgbClr val="92D050"/>
                </a:solidFill>
              </a:rPr>
              <a:t>core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3399"/>
                </a:solidFill>
              </a:rPr>
              <a:t>border</a:t>
            </a:r>
            <a:r>
              <a:rPr lang="en-US" altLang="en-US" b="1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outliers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267200" y="5943601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sym typeface="Symbol" panose="05050102010706020507" pitchFamily="18" charset="2"/>
              </a:rPr>
              <a:t></a:t>
            </a:r>
            <a:r>
              <a:rPr lang="en-US" altLang="en-US" b="1"/>
              <a:t>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174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49227"/>
            <a:ext cx="8280400" cy="838200"/>
          </a:xfrm>
        </p:spPr>
        <p:txBody>
          <a:bodyPr/>
          <a:lstStyle/>
          <a:p>
            <a:r>
              <a:rPr lang="en-US" altLang="en-US" sz="4000" dirty="0"/>
              <a:t>When DBSCAN Works Well</a:t>
            </a:r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514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795964" y="1004888"/>
            <a:ext cx="4872037" cy="3871912"/>
            <a:chOff x="2691" y="633"/>
            <a:chExt cx="3069" cy="2439"/>
          </a:xfrm>
        </p:grpSpPr>
        <p:pic>
          <p:nvPicPr>
            <p:cNvPr id="15872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/>
                <a:t>Clusters</a:t>
              </a:r>
            </a:p>
          </p:txBody>
        </p:sp>
      </p:grp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2133600" y="5392738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Resistant to Noise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13317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0294" y="477562"/>
            <a:ext cx="6285411" cy="738186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When DBSCAN Does NOT Work Well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2590800" y="3886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/>
              <a:t>Original Points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572000" y="2228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0773" name="Picture 5" descr="fish_clus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6172201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160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324600" y="3352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Eps=9.92).</a:t>
            </a:r>
            <a:r>
              <a:rPr lang="en-US" altLang="en-US" sz="9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0778" name="Object 10"/>
          <p:cNvGraphicFramePr>
            <a:graphicFrameLocks noChangeAspect="1"/>
          </p:cNvGraphicFramePr>
          <p:nvPr/>
        </p:nvGraphicFramePr>
        <p:xfrm>
          <a:off x="6248401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7" imgW="4686706" imgH="3177815" progId="MSPhotoEd.3">
                  <p:embed/>
                </p:oleObj>
              </mc:Choice>
              <mc:Fallback>
                <p:oleObj r:id="rId7" imgW="4686706" imgH="3177815" progId="MSPhotoEd.3">
                  <p:embed/>
                  <p:pic>
                    <p:nvPicPr>
                      <p:cNvPr id="160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6248400" y="6019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Eps=9.75)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133600" y="4800600"/>
            <a:ext cx="3505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Cannot handle Varying densities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b="1"/>
              <a:t> sensitive to parameters</a:t>
            </a:r>
          </a:p>
        </p:txBody>
      </p:sp>
    </p:spTree>
    <p:extLst>
      <p:ext uri="{BB962C8B-B14F-4D97-AF65-F5344CB8AC3E}">
        <p14:creationId xmlns:p14="http://schemas.microsoft.com/office/powerpoint/2010/main" val="15047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390"/>
          </a:xfrm>
        </p:spPr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52386"/>
            <a:ext cx="8915400" cy="377762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https://cse.buffalo.edu/~</a:t>
            </a:r>
            <a:r>
              <a:rPr lang="en-IN" dirty="0" smtClean="0">
                <a:hlinkClick r:id="rId2"/>
              </a:rPr>
              <a:t>jing/cse601/fa12/materials/clustering_density.pdf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www.slideshare.net/ssakpi/density-based-clustering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Mining Concepts </a:t>
            </a:r>
            <a:r>
              <a:rPr lang="en-IN" dirty="0" smtClean="0"/>
              <a:t>book by Micheline Kamber.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8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745" y="2999679"/>
            <a:ext cx="4190728" cy="85887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88699"/>
            <a:ext cx="8911687" cy="1280890"/>
          </a:xfrm>
        </p:spPr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86709"/>
            <a:ext cx="9179101" cy="415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the completion of today’s lesson students will be able </a:t>
            </a:r>
            <a:r>
              <a:rPr lang="en-US" sz="2000" dirty="0" smtClean="0"/>
              <a:t>to:</a:t>
            </a:r>
          </a:p>
          <a:p>
            <a:r>
              <a:rPr lang="en-US" sz="2000" dirty="0" smtClean="0"/>
              <a:t>Describe the idea behind density based clustering</a:t>
            </a:r>
          </a:p>
          <a:p>
            <a:r>
              <a:rPr lang="en-US" sz="2000" dirty="0" smtClean="0"/>
              <a:t>Explain the DBSCAN algorithm</a:t>
            </a:r>
          </a:p>
        </p:txBody>
      </p:sp>
    </p:spTree>
    <p:extLst>
      <p:ext uri="{BB962C8B-B14F-4D97-AF65-F5344CB8AC3E}">
        <p14:creationId xmlns:p14="http://schemas.microsoft.com/office/powerpoint/2010/main" val="34151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336"/>
            <a:ext cx="8915400" cy="47374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density based clustering we partition points into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regions</a:t>
            </a:r>
            <a:r>
              <a:rPr lang="en-US" sz="2400" dirty="0"/>
              <a:t> separated by not-so-dense regions.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Major </a:t>
            </a:r>
            <a:r>
              <a:rPr lang="en-US" altLang="zh-CN" sz="2400" dirty="0">
                <a:ea typeface="宋体" panose="02010600030101010101" pitchFamily="2" charset="-122"/>
              </a:rPr>
              <a:t>features: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Discover clusters of arbitrary shape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Handle noise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One scan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Need density parameters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Several interesting studies:</a:t>
            </a:r>
          </a:p>
          <a:p>
            <a:pPr lvl="1" algn="just"/>
            <a:r>
              <a:rPr lang="en-US" altLang="zh-CN" sz="2400" u="sng" dirty="0">
                <a:ea typeface="宋体" panose="02010600030101010101" pitchFamily="2" charset="-122"/>
              </a:rPr>
              <a:t>DBSCAN:</a:t>
            </a:r>
            <a:r>
              <a:rPr lang="en-US" altLang="zh-CN" sz="2400" dirty="0">
                <a:ea typeface="宋体" panose="02010600030101010101" pitchFamily="2" charset="-122"/>
              </a:rPr>
              <a:t> Ester, et al. (KDD’96)</a:t>
            </a:r>
          </a:p>
          <a:p>
            <a:pPr lvl="1" algn="just"/>
            <a:r>
              <a:rPr lang="en-US" altLang="zh-CN" sz="2400" u="sng" dirty="0">
                <a:ea typeface="宋体" panose="02010600030101010101" pitchFamily="2" charset="-122"/>
              </a:rPr>
              <a:t>DENCLUE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dirty="0" err="1">
                <a:ea typeface="宋体" panose="02010600030101010101" pitchFamily="2" charset="-122"/>
              </a:rPr>
              <a:t>Hinneburg</a:t>
            </a:r>
            <a:r>
              <a:rPr lang="en-US" altLang="zh-CN" sz="2400" dirty="0">
                <a:ea typeface="宋体" panose="02010600030101010101" pitchFamily="2" charset="-122"/>
              </a:rPr>
              <a:t> &amp; D. </a:t>
            </a:r>
            <a:r>
              <a:rPr lang="en-US" altLang="zh-CN" sz="2400" dirty="0" err="1">
                <a:ea typeface="宋体" panose="02010600030101010101" pitchFamily="2" charset="-122"/>
              </a:rPr>
              <a:t>Keim</a:t>
            </a:r>
            <a:r>
              <a:rPr lang="en-US" altLang="zh-CN" sz="2400" dirty="0">
                <a:ea typeface="宋体" panose="02010600030101010101" pitchFamily="2" charset="-122"/>
              </a:rPr>
              <a:t>  (KDD’98/2006)</a:t>
            </a:r>
          </a:p>
          <a:p>
            <a:pPr lvl="1" algn="just"/>
            <a:r>
              <a:rPr lang="en-US" altLang="zh-CN" sz="2400" u="sng" dirty="0">
                <a:ea typeface="宋体" panose="02010600030101010101" pitchFamily="2" charset="-122"/>
              </a:rPr>
              <a:t>OPTICS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dirty="0" err="1">
                <a:ea typeface="宋体" panose="02010600030101010101" pitchFamily="2" charset="-122"/>
              </a:rPr>
              <a:t>Ankerst</a:t>
            </a:r>
            <a:r>
              <a:rPr lang="en-US" altLang="zh-CN" sz="2400" dirty="0">
                <a:ea typeface="宋体" panose="02010600030101010101" pitchFamily="2" charset="-122"/>
              </a:rPr>
              <a:t>, et al (SIGMOD’99).</a:t>
            </a:r>
          </a:p>
          <a:p>
            <a:pPr lvl="1" algn="just"/>
            <a:r>
              <a:rPr lang="en-US" altLang="zh-CN" sz="2400" u="sng" dirty="0">
                <a:ea typeface="宋体" panose="02010600030101010101" pitchFamily="2" charset="-122"/>
              </a:rPr>
              <a:t>CLIQUE</a:t>
            </a:r>
            <a:r>
              <a:rPr lang="en-US" altLang="zh-CN" sz="2400" dirty="0">
                <a:ea typeface="宋体" panose="02010600030101010101" pitchFamily="2" charset="-122"/>
              </a:rPr>
              <a:t>: Agrawal, et al. (SIGMOD’98)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 Clustering: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/>
              <a:t>Intuition for the formalization of the basic idea</a:t>
            </a:r>
          </a:p>
          <a:p>
            <a:pPr lvl="1"/>
            <a:r>
              <a:rPr lang="en-US" altLang="en-US" sz="2800" dirty="0"/>
              <a:t>For any point in a cluster, the local point density around that point has to exceed some threshold</a:t>
            </a:r>
          </a:p>
          <a:p>
            <a:pPr lvl="1"/>
            <a:r>
              <a:rPr lang="en-US" altLang="en-US" sz="2800" dirty="0"/>
              <a:t>The set of points from one cluster is spatially connected</a:t>
            </a:r>
          </a:p>
          <a:p>
            <a:r>
              <a:rPr lang="en-US" altLang="en-US" sz="2800" dirty="0" smtClean="0"/>
              <a:t>Local </a:t>
            </a:r>
            <a:r>
              <a:rPr lang="en-US" altLang="en-US" sz="2800" dirty="0"/>
              <a:t>point density at a point </a:t>
            </a:r>
            <a:r>
              <a:rPr lang="en-US" altLang="en-US" sz="2800" i="1" dirty="0"/>
              <a:t>p</a:t>
            </a:r>
            <a:r>
              <a:rPr lang="en-US" altLang="en-US" sz="2800" dirty="0"/>
              <a:t> defined by two parameters</a:t>
            </a:r>
          </a:p>
          <a:p>
            <a:pPr lvl="1"/>
            <a:r>
              <a:rPr lang="en-US" altLang="en-US" sz="2800" i="1" dirty="0">
                <a:latin typeface="Symbol" panose="05050102010706020507" pitchFamily="18" charset="2"/>
              </a:rPr>
              <a:t>e </a:t>
            </a:r>
            <a:r>
              <a:rPr lang="en-US" altLang="en-US" sz="2800" dirty="0"/>
              <a:t>–</a:t>
            </a:r>
            <a:r>
              <a:rPr lang="en-US" altLang="en-US" sz="2800" i="1" dirty="0"/>
              <a:t> </a:t>
            </a:r>
            <a:r>
              <a:rPr lang="en-US" altLang="en-US" sz="2800" dirty="0"/>
              <a:t>radius for the neighborhood of point p:</a:t>
            </a:r>
            <a:br>
              <a:rPr lang="en-US" altLang="en-US" sz="2800" dirty="0"/>
            </a:br>
            <a:r>
              <a:rPr lang="en-US" altLang="en-US" sz="2800" i="1" dirty="0"/>
              <a:t>N</a:t>
            </a:r>
            <a:r>
              <a:rPr lang="en-US" altLang="en-US" sz="2800" i="1" baseline="-25000" dirty="0">
                <a:latin typeface="Symbol" panose="05050102010706020507" pitchFamily="18" charset="2"/>
              </a:rPr>
              <a:t>e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(</a:t>
            </a:r>
            <a:r>
              <a:rPr lang="en-US" altLang="en-US" sz="2800" i="1" dirty="0"/>
              <a:t>p</a:t>
            </a:r>
            <a:r>
              <a:rPr lang="en-US" altLang="en-US" sz="2800" dirty="0"/>
              <a:t>) := {</a:t>
            </a:r>
            <a:r>
              <a:rPr lang="en-US" altLang="en-US" sz="2800" i="1" dirty="0"/>
              <a:t>q</a:t>
            </a:r>
            <a:r>
              <a:rPr lang="en-US" altLang="en-US" sz="2800" dirty="0"/>
              <a:t> in data set </a:t>
            </a:r>
            <a:r>
              <a:rPr lang="en-US" altLang="en-US" sz="2800" i="1" dirty="0"/>
              <a:t>D</a:t>
            </a:r>
            <a:r>
              <a:rPr lang="en-US" altLang="en-US" sz="2800" dirty="0"/>
              <a:t> | </a:t>
            </a:r>
            <a:r>
              <a:rPr lang="en-US" altLang="en-US" sz="2800" i="1" dirty="0" err="1"/>
              <a:t>dist</a:t>
            </a:r>
            <a:r>
              <a:rPr lang="en-US" altLang="en-US" sz="2800" dirty="0"/>
              <a:t>(</a:t>
            </a:r>
            <a:r>
              <a:rPr lang="en-US" altLang="en-US" sz="2800" i="1" dirty="0"/>
              <a:t>p</a:t>
            </a:r>
            <a:r>
              <a:rPr lang="en-US" altLang="en-US" sz="2800" dirty="0"/>
              <a:t>, </a:t>
            </a:r>
            <a:r>
              <a:rPr lang="en-US" altLang="en-US" sz="2800" i="1" dirty="0"/>
              <a:t>q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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Symbol" panose="05050102010706020507" pitchFamily="18" charset="2"/>
              </a:rPr>
              <a:t>e</a:t>
            </a:r>
            <a:r>
              <a:rPr lang="en-US" altLang="en-US" sz="2800" dirty="0"/>
              <a:t>}</a:t>
            </a:r>
          </a:p>
          <a:p>
            <a:pPr lvl="1"/>
            <a:r>
              <a:rPr lang="en-US" altLang="en-US" sz="2800" i="1" dirty="0" err="1"/>
              <a:t>MinPts</a:t>
            </a:r>
            <a:r>
              <a:rPr lang="en-US" altLang="en-US" sz="2800" i="1" dirty="0"/>
              <a:t> </a:t>
            </a:r>
            <a:r>
              <a:rPr lang="en-US" altLang="en-US" sz="2800" dirty="0"/>
              <a:t>– minimum number of points in the given </a:t>
            </a:r>
            <a:r>
              <a:rPr lang="en-US" altLang="en-US" sz="2800" dirty="0" err="1"/>
              <a:t>neighbourhood</a:t>
            </a: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(</a:t>
            </a:r>
            <a:r>
              <a:rPr lang="en-US" altLang="en-US" sz="2800" i="1" dirty="0"/>
              <a:t>p</a:t>
            </a:r>
            <a:r>
              <a:rPr lang="en-US" altLang="en-US" sz="2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-Neighborhood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8833"/>
            <a:ext cx="8915400" cy="5103223"/>
          </a:xfrm>
        </p:spPr>
        <p:txBody>
          <a:bodyPr/>
          <a:lstStyle/>
          <a:p>
            <a:r>
              <a:rPr lang="en-US" altLang="en-US" sz="2600" dirty="0">
                <a:sym typeface="Symbol" panose="05050102010706020507" pitchFamily="18" charset="2"/>
              </a:rPr>
              <a:t> -Neighborhood – Objects within a radius of </a:t>
            </a:r>
            <a:r>
              <a:rPr lang="en-US" altLang="en-US" sz="2600" i="1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en-US" sz="2600" dirty="0">
                <a:sym typeface="Symbol" panose="05050102010706020507" pitchFamily="18" charset="2"/>
              </a:rPr>
              <a:t>from an object.</a:t>
            </a:r>
          </a:p>
          <a:p>
            <a:pPr lvl="1">
              <a:buFont typeface="Monotype Sorts" pitchFamily="2" charset="2"/>
              <a:buNone/>
            </a:pPr>
            <a:endParaRPr lang="en-US" altLang="en-US" sz="2200" dirty="0">
              <a:sym typeface="Symbol" panose="05050102010706020507" pitchFamily="18" charset="2"/>
            </a:endParaRPr>
          </a:p>
          <a:p>
            <a:r>
              <a:rPr lang="en-US" altLang="en-US" sz="2600" dirty="0"/>
              <a:t>“High density” - ε-Neighborhood of an object contains at least </a:t>
            </a:r>
            <a:r>
              <a:rPr lang="en-US" altLang="en-US" sz="2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MinPts</a:t>
            </a:r>
            <a:r>
              <a:rPr lang="en-US" altLang="en-US" sz="2600" dirty="0"/>
              <a:t> of objects.</a:t>
            </a:r>
          </a:p>
          <a:p>
            <a:pPr lvl="1">
              <a:buFont typeface="Monotype Sorts" pitchFamily="2" charset="2"/>
              <a:buNone/>
            </a:pPr>
            <a:endParaRPr lang="en-US" alt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47" y="4110444"/>
            <a:ext cx="7955355" cy="2332672"/>
          </a:xfrm>
          <a:prstGeom prst="rect">
            <a:avLst/>
          </a:prstGeom>
        </p:spPr>
      </p:pic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12253"/>
              </p:ext>
            </p:extLst>
          </p:nvPr>
        </p:nvGraphicFramePr>
        <p:xfrm>
          <a:off x="5143768" y="2242823"/>
          <a:ext cx="381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4" imgW="1460160" imgH="228600" progId="Equation.3">
                  <p:embed/>
                </p:oleObj>
              </mc:Choice>
              <mc:Fallback>
                <p:oleObj name="Equation" r:id="rId4" imgW="1460160" imgH="228600" progId="Equation.3">
                  <p:embed/>
                  <p:pic>
                    <p:nvPicPr>
                      <p:cNvPr id="138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768" y="2242823"/>
                        <a:ext cx="381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9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39763"/>
            <a:ext cx="7582989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Core, Border &amp; Outlier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0" y="1447800"/>
            <a:ext cx="3657600" cy="1600200"/>
          </a:xfrm>
        </p:spPr>
        <p:txBody>
          <a:bodyPr/>
          <a:lstStyle/>
          <a:p>
            <a:pPr marL="0" indent="3175">
              <a:buNone/>
            </a:pPr>
            <a:r>
              <a:rPr lang="en-US" altLang="en-US" sz="2400"/>
              <a:t>Given 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>
                <a:sym typeface="Symbol" panose="05050102010706020507" pitchFamily="18" charset="2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MinPts</a:t>
            </a:r>
            <a:r>
              <a:rPr lang="en-US" altLang="en-US" sz="2400">
                <a:sym typeface="Symbol" panose="05050102010706020507" pitchFamily="18" charset="2"/>
              </a:rPr>
              <a:t>, categorize the objects into three exclusive groups.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667000" y="4343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= 1unit, MinPts = 5</a:t>
            </a:r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3243263" y="2244726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176589" y="2555876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3506788" y="261778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3638550" y="2244726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Oval 9"/>
          <p:cNvSpPr>
            <a:spLocks noChangeArrowheads="1"/>
          </p:cNvSpPr>
          <p:nvPr/>
        </p:nvSpPr>
        <p:spPr bwMode="auto">
          <a:xfrm>
            <a:off x="3770313" y="2805114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3243263" y="2868614"/>
            <a:ext cx="196850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3506788" y="3054351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Oval 12"/>
          <p:cNvSpPr>
            <a:spLocks noChangeArrowheads="1"/>
          </p:cNvSpPr>
          <p:nvPr/>
        </p:nvSpPr>
        <p:spPr bwMode="auto">
          <a:xfrm>
            <a:off x="3375025" y="336708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1" name="Oval 13"/>
          <p:cNvSpPr>
            <a:spLocks noChangeArrowheads="1"/>
          </p:cNvSpPr>
          <p:nvPr/>
        </p:nvSpPr>
        <p:spPr bwMode="auto">
          <a:xfrm>
            <a:off x="3703639" y="3554414"/>
            <a:ext cx="198437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2" name="Oval 14"/>
          <p:cNvSpPr>
            <a:spLocks noChangeArrowheads="1"/>
          </p:cNvSpPr>
          <p:nvPr/>
        </p:nvSpPr>
        <p:spPr bwMode="auto">
          <a:xfrm>
            <a:off x="3835400" y="3803650"/>
            <a:ext cx="198438" cy="18573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3" name="Oval 15"/>
          <p:cNvSpPr>
            <a:spLocks noChangeArrowheads="1"/>
          </p:cNvSpPr>
          <p:nvPr/>
        </p:nvSpPr>
        <p:spPr bwMode="auto">
          <a:xfrm>
            <a:off x="3770313" y="3241676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4625975" y="1497014"/>
            <a:ext cx="198438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4757739" y="2244726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6" name="Oval 18"/>
          <p:cNvSpPr>
            <a:spLocks noChangeArrowheads="1"/>
          </p:cNvSpPr>
          <p:nvPr/>
        </p:nvSpPr>
        <p:spPr bwMode="auto">
          <a:xfrm>
            <a:off x="4560888" y="2493964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7" name="Oval 19"/>
          <p:cNvSpPr>
            <a:spLocks noChangeArrowheads="1"/>
          </p:cNvSpPr>
          <p:nvPr/>
        </p:nvSpPr>
        <p:spPr bwMode="auto">
          <a:xfrm>
            <a:off x="5021264" y="261778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8" name="Oval 20"/>
          <p:cNvSpPr>
            <a:spLocks noChangeArrowheads="1"/>
          </p:cNvSpPr>
          <p:nvPr/>
        </p:nvSpPr>
        <p:spPr bwMode="auto">
          <a:xfrm>
            <a:off x="5153025" y="2306639"/>
            <a:ext cx="198438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4757739" y="2743201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2584450" y="1371600"/>
            <a:ext cx="335915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1" name="Oval 23"/>
          <p:cNvSpPr>
            <a:spLocks noChangeArrowheads="1"/>
          </p:cNvSpPr>
          <p:nvPr/>
        </p:nvSpPr>
        <p:spPr bwMode="auto">
          <a:xfrm>
            <a:off x="2847976" y="1995489"/>
            <a:ext cx="790575" cy="8096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Oval 24"/>
          <p:cNvSpPr>
            <a:spLocks noChangeArrowheads="1"/>
          </p:cNvSpPr>
          <p:nvPr/>
        </p:nvSpPr>
        <p:spPr bwMode="auto">
          <a:xfrm>
            <a:off x="3243264" y="2743201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3" name="Oval 25"/>
          <p:cNvSpPr>
            <a:spLocks noChangeArrowheads="1"/>
          </p:cNvSpPr>
          <p:nvPr/>
        </p:nvSpPr>
        <p:spPr bwMode="auto">
          <a:xfrm>
            <a:off x="4371976" y="1371601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4" name="AutoShape 26"/>
          <p:cNvSpPr>
            <a:spLocks/>
          </p:cNvSpPr>
          <p:nvPr/>
        </p:nvSpPr>
        <p:spPr bwMode="auto">
          <a:xfrm>
            <a:off x="2174876" y="3060701"/>
            <a:ext cx="842963" cy="466725"/>
          </a:xfrm>
          <a:prstGeom prst="borderCallout1">
            <a:avLst>
              <a:gd name="adj1" fmla="val 24491"/>
              <a:gd name="adj2" fmla="val 109042"/>
              <a:gd name="adj3" fmla="val 18708"/>
              <a:gd name="adj4" fmla="val 164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140315" name="AutoShape 27"/>
          <p:cNvSpPr>
            <a:spLocks/>
          </p:cNvSpPr>
          <p:nvPr/>
        </p:nvSpPr>
        <p:spPr bwMode="auto">
          <a:xfrm>
            <a:off x="1570038" y="2279651"/>
            <a:ext cx="1173162" cy="466725"/>
          </a:xfrm>
          <a:prstGeom prst="borderCallout1">
            <a:avLst>
              <a:gd name="adj1" fmla="val 24491"/>
              <a:gd name="adj2" fmla="val 106495"/>
              <a:gd name="adj3" fmla="val 14625"/>
              <a:gd name="adj4" fmla="val 1464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Border</a:t>
            </a:r>
          </a:p>
        </p:txBody>
      </p:sp>
      <p:sp>
        <p:nvSpPr>
          <p:cNvPr id="140316" name="AutoShape 28"/>
          <p:cNvSpPr>
            <a:spLocks/>
          </p:cNvSpPr>
          <p:nvPr/>
        </p:nvSpPr>
        <p:spPr bwMode="auto">
          <a:xfrm>
            <a:off x="5673726" y="1497014"/>
            <a:ext cx="1184275" cy="466725"/>
          </a:xfrm>
          <a:prstGeom prst="borderCallout1">
            <a:avLst>
              <a:gd name="adj1" fmla="val 24491"/>
              <a:gd name="adj2" fmla="val -6435"/>
              <a:gd name="adj3" fmla="val 21431"/>
              <a:gd name="adj4" fmla="val -74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Outlier</a:t>
            </a:r>
          </a:p>
        </p:txBody>
      </p:sp>
      <p:sp>
        <p:nvSpPr>
          <p:cNvPr id="140317" name="Oval 29"/>
          <p:cNvSpPr>
            <a:spLocks noChangeArrowheads="1"/>
          </p:cNvSpPr>
          <p:nvPr/>
        </p:nvSpPr>
        <p:spPr bwMode="auto">
          <a:xfrm>
            <a:off x="3967164" y="3490914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8" name="Oval 30"/>
          <p:cNvSpPr>
            <a:spLocks noChangeArrowheads="1"/>
          </p:cNvSpPr>
          <p:nvPr/>
        </p:nvSpPr>
        <p:spPr bwMode="auto">
          <a:xfrm>
            <a:off x="3217864" y="2297113"/>
            <a:ext cx="790575" cy="8112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6813550" y="3181262"/>
            <a:ext cx="4267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 point is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core point</a:t>
            </a:r>
            <a:r>
              <a:rPr lang="en-US" altLang="zh-CN" dirty="0">
                <a:ea typeface="宋体" panose="02010600030101010101" pitchFamily="2" charset="-122"/>
              </a:rPr>
              <a:t> if it has more than a specified number of points (</a:t>
            </a:r>
            <a:r>
              <a:rPr lang="en-US" altLang="zh-CN" dirty="0" err="1">
                <a:ea typeface="宋体" panose="02010600030101010101" pitchFamily="2" charset="-122"/>
              </a:rPr>
              <a:t>MinPts</a:t>
            </a:r>
            <a:r>
              <a:rPr lang="en-US" altLang="zh-CN" dirty="0">
                <a:ea typeface="宋体" panose="02010600030101010101" pitchFamily="2" charset="-122"/>
              </a:rPr>
              <a:t>) within Eps These are points that are at the interior of a </a:t>
            </a:r>
            <a:r>
              <a:rPr lang="en-US" altLang="zh-CN" dirty="0" smtClean="0">
                <a:ea typeface="宋体" panose="02010600030101010101" pitchFamily="2" charset="-122"/>
              </a:rPr>
              <a:t>cluster.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border point</a:t>
            </a:r>
            <a:r>
              <a:rPr lang="en-US" altLang="zh-CN" dirty="0">
                <a:ea typeface="宋体" panose="02010600030101010101" pitchFamily="2" charset="-122"/>
              </a:rPr>
              <a:t> has fewer than </a:t>
            </a:r>
            <a:r>
              <a:rPr lang="en-US" altLang="zh-CN" dirty="0" err="1">
                <a:ea typeface="宋体" panose="02010600030101010101" pitchFamily="2" charset="-122"/>
              </a:rPr>
              <a:t>MinPts</a:t>
            </a:r>
            <a:r>
              <a:rPr lang="en-US" altLang="zh-CN" dirty="0">
                <a:ea typeface="宋体" panose="02010600030101010101" pitchFamily="2" charset="-122"/>
              </a:rPr>
              <a:t> within Eps, but is in the neighborhood of a core </a:t>
            </a:r>
            <a:r>
              <a:rPr lang="en-US" altLang="zh-CN" dirty="0" smtClean="0">
                <a:ea typeface="宋体" panose="02010600030101010101" pitchFamily="2" charset="-122"/>
              </a:rPr>
              <a:t>point.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noise point</a:t>
            </a:r>
            <a:r>
              <a:rPr lang="en-US" altLang="zh-CN" dirty="0">
                <a:ea typeface="宋体" panose="02010600030101010101" pitchFamily="2" charset="-122"/>
              </a:rPr>
              <a:t> is any point that is not a core point nor a border point.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5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23900"/>
            <a:ext cx="7772400" cy="1143000"/>
          </a:xfrm>
        </p:spPr>
        <p:txBody>
          <a:bodyPr/>
          <a:lstStyle/>
          <a:p>
            <a:r>
              <a:rPr lang="en-US" altLang="en-US" sz="3200" dirty="0"/>
              <a:t>Example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72400" cy="4114800"/>
          </a:xfrm>
        </p:spPr>
        <p:txBody>
          <a:bodyPr/>
          <a:lstStyle/>
          <a:p>
            <a:r>
              <a:rPr lang="en-US" altLang="en-US"/>
              <a:t>M, P, O, and R are core objects since each is in an Eps neighborhood containing at least 3 points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8610600" y="3810000"/>
            <a:ext cx="1828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Minpts = 3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Eps=radius      of the circles</a:t>
            </a:r>
          </a:p>
        </p:txBody>
      </p:sp>
      <p:pic>
        <p:nvPicPr>
          <p:cNvPr id="299013" name="Picture 5" descr="fina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2800"/>
            <a:ext cx="5638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47700"/>
            <a:ext cx="7678783" cy="876300"/>
          </a:xfrm>
        </p:spPr>
        <p:txBody>
          <a:bodyPr/>
          <a:lstStyle/>
          <a:p>
            <a:r>
              <a:rPr lang="en-US" altLang="en-US" dirty="0"/>
              <a:t>Density-Reachability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209800" y="15240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/>
              <a:t>Directly density-reachable</a:t>
            </a:r>
            <a:r>
              <a:rPr lang="en-US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/>
            <a:r>
              <a:rPr lang="en-US" altLang="en-US"/>
              <a:t>An object q is directly density-reachable from object p if p is a core object and q is in p’s </a:t>
            </a:r>
            <a:r>
              <a:rPr lang="en-US" altLang="en-US" sz="2400">
                <a:sym typeface="Symbol" panose="05050102010706020507" pitchFamily="18" charset="2"/>
              </a:rPr>
              <a:t>-</a:t>
            </a:r>
            <a:r>
              <a:rPr lang="en-US" altLang="en-US"/>
              <a:t>neighborhood.</a:t>
            </a:r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2438400" y="3886200"/>
            <a:ext cx="2133600" cy="1524000"/>
            <a:chOff x="528" y="2784"/>
            <a:chExt cx="1344" cy="960"/>
          </a:xfrm>
        </p:grpSpPr>
        <p:sp>
          <p:nvSpPr>
            <p:cNvPr id="142341" name="Line 5"/>
            <p:cNvSpPr>
              <a:spLocks noChangeShapeType="1"/>
            </p:cNvSpPr>
            <p:nvPr/>
          </p:nvSpPr>
          <p:spPr bwMode="auto">
            <a:xfrm>
              <a:off x="52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2" name="Oval 6"/>
            <p:cNvSpPr>
              <a:spLocks noChangeArrowheads="1"/>
            </p:cNvSpPr>
            <p:nvPr/>
          </p:nvSpPr>
          <p:spPr bwMode="auto">
            <a:xfrm>
              <a:off x="528" y="2832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3" name="Oval 7"/>
            <p:cNvSpPr>
              <a:spLocks noChangeArrowheads="1"/>
            </p:cNvSpPr>
            <p:nvPr/>
          </p:nvSpPr>
          <p:spPr bwMode="auto">
            <a:xfrm>
              <a:off x="960" y="2784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4" name="Oval 8"/>
            <p:cNvSpPr>
              <a:spLocks noChangeArrowheads="1"/>
            </p:cNvSpPr>
            <p:nvPr/>
          </p:nvSpPr>
          <p:spPr bwMode="auto">
            <a:xfrm>
              <a:off x="1344" y="283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5" name="Oval 9"/>
            <p:cNvSpPr>
              <a:spLocks noChangeArrowheads="1"/>
            </p:cNvSpPr>
            <p:nvPr/>
          </p:nvSpPr>
          <p:spPr bwMode="auto">
            <a:xfrm>
              <a:off x="912" y="3216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2346" name="Oval 10"/>
            <p:cNvSpPr>
              <a:spLocks noChangeArrowheads="1"/>
            </p:cNvSpPr>
            <p:nvPr/>
          </p:nvSpPr>
          <p:spPr bwMode="auto">
            <a:xfrm>
              <a:off x="1152" y="331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7" name="Oval 11"/>
            <p:cNvSpPr>
              <a:spLocks noChangeArrowheads="1"/>
            </p:cNvSpPr>
            <p:nvPr/>
          </p:nvSpPr>
          <p:spPr bwMode="auto">
            <a:xfrm>
              <a:off x="1728" y="340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8" name="Oval 12"/>
            <p:cNvSpPr>
              <a:spLocks noChangeArrowheads="1"/>
            </p:cNvSpPr>
            <p:nvPr/>
          </p:nvSpPr>
          <p:spPr bwMode="auto">
            <a:xfrm>
              <a:off x="1344" y="316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2349" name="Line 13"/>
            <p:cNvSpPr>
              <a:spLocks noChangeShapeType="1"/>
            </p:cNvSpPr>
            <p:nvPr/>
          </p:nvSpPr>
          <p:spPr bwMode="auto">
            <a:xfrm>
              <a:off x="148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0" name="Text Box 14"/>
            <p:cNvSpPr txBox="1">
              <a:spLocks noChangeArrowheads="1"/>
            </p:cNvSpPr>
            <p:nvPr/>
          </p:nvSpPr>
          <p:spPr bwMode="auto">
            <a:xfrm>
              <a:off x="1536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42351" name="Text Box 15"/>
            <p:cNvSpPr txBox="1">
              <a:spLocks noChangeArrowheads="1"/>
            </p:cNvSpPr>
            <p:nvPr/>
          </p:nvSpPr>
          <p:spPr bwMode="auto">
            <a:xfrm>
              <a:off x="618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4953000" y="3810000"/>
            <a:ext cx="5562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q is directly density-reachable from p</a:t>
            </a:r>
          </a:p>
          <a:p>
            <a:r>
              <a:rPr lang="en-US" altLang="en-US" sz="2400"/>
              <a:t> p is not directly density- reachable from q?</a:t>
            </a:r>
          </a:p>
          <a:p>
            <a:r>
              <a:rPr lang="en-US" altLang="en-US" sz="2400"/>
              <a:t> Density-reachability is asymmetric.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2819400" y="563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MinPts = 4</a:t>
            </a:r>
          </a:p>
        </p:txBody>
      </p:sp>
    </p:spTree>
    <p:extLst>
      <p:ext uri="{BB962C8B-B14F-4D97-AF65-F5344CB8AC3E}">
        <p14:creationId xmlns:p14="http://schemas.microsoft.com/office/powerpoint/2010/main" val="326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691530"/>
            <a:ext cx="7609182" cy="56639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Density-reachability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 Density-Reachable (directly and indirectly): 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宋体" panose="02010600030101010101" pitchFamily="2" charset="-122"/>
              </a:rPr>
              <a:t>A point p is directly density-reachable from p2;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宋体" panose="02010600030101010101" pitchFamily="2" charset="-122"/>
              </a:rPr>
              <a:t> p2 is directly density-reachable from p1;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宋体" panose="02010600030101010101" pitchFamily="2" charset="-122"/>
              </a:rPr>
              <a:t> p1 is directly density-reachable from q;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宋体" panose="02010600030101010101" pitchFamily="2" charset="-122"/>
              </a:rPr>
              <a:t> p</a:t>
            </a:r>
            <a:r>
              <a:rPr lang="en-US" altLang="zh-CN" sz="2200">
                <a:ea typeface="宋体" panose="02010600030101010101" pitchFamily="2" charset="-122"/>
                <a:sym typeface="Wingdings" panose="05000000000000000000" pitchFamily="2" charset="2"/>
              </a:rPr>
              <a:t>p2p1q form a chain.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sz="2200" baseline="-25000">
              <a:ea typeface="宋体" panose="02010600030101010101" pitchFamily="2" charset="-122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2514601" y="5410201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3576639" y="46275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3576639" y="42926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3128964" y="49625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352801" y="47402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3352801" y="49625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2057401" y="51816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4038601" y="4572001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4357688" y="4740276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Oval 13"/>
          <p:cNvSpPr>
            <a:spLocks noChangeArrowheads="1"/>
          </p:cNvSpPr>
          <p:nvPr/>
        </p:nvSpPr>
        <p:spPr bwMode="auto">
          <a:xfrm>
            <a:off x="4083187" y="4318727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3576639" y="48514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Oval 15"/>
          <p:cNvSpPr>
            <a:spLocks noChangeArrowheads="1"/>
          </p:cNvSpPr>
          <p:nvPr/>
        </p:nvSpPr>
        <p:spPr bwMode="auto">
          <a:xfrm>
            <a:off x="3798888" y="4627563"/>
            <a:ext cx="100012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Oval 16"/>
          <p:cNvSpPr>
            <a:spLocks noChangeArrowheads="1"/>
          </p:cNvSpPr>
          <p:nvPr/>
        </p:nvSpPr>
        <p:spPr bwMode="auto">
          <a:xfrm>
            <a:off x="2209801" y="5105401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1" name="Oval 17"/>
          <p:cNvSpPr>
            <a:spLocks noChangeArrowheads="1"/>
          </p:cNvSpPr>
          <p:nvPr/>
        </p:nvSpPr>
        <p:spPr bwMode="auto">
          <a:xfrm>
            <a:off x="2286001" y="5410201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Oval 18"/>
          <p:cNvSpPr>
            <a:spLocks noChangeArrowheads="1"/>
          </p:cNvSpPr>
          <p:nvPr/>
        </p:nvSpPr>
        <p:spPr bwMode="auto">
          <a:xfrm>
            <a:off x="3124200" y="41910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Oval 19"/>
          <p:cNvSpPr>
            <a:spLocks noChangeArrowheads="1"/>
          </p:cNvSpPr>
          <p:nvPr/>
        </p:nvSpPr>
        <p:spPr bwMode="auto">
          <a:xfrm>
            <a:off x="2590800" y="43688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4189413" y="4108451"/>
            <a:ext cx="381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2522674" y="5279232"/>
            <a:ext cx="381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44406" name="Oval 22"/>
          <p:cNvSpPr>
            <a:spLocks noChangeArrowheads="1"/>
          </p:cNvSpPr>
          <p:nvPr/>
        </p:nvSpPr>
        <p:spPr bwMode="auto">
          <a:xfrm>
            <a:off x="3535363" y="38100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3505200" y="4572001"/>
            <a:ext cx="6096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 flipH="1">
            <a:off x="3656013" y="44132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V="1">
            <a:off x="3154363" y="47244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4953000" y="4267200"/>
            <a:ext cx="518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p is (indirectly) density-reachable from q</a:t>
            </a:r>
          </a:p>
          <a:p>
            <a:r>
              <a:rPr lang="en-US" altLang="en-US" sz="2400"/>
              <a:t> q is not density- reachable from p?</a:t>
            </a:r>
          </a:p>
        </p:txBody>
      </p:sp>
      <p:sp>
        <p:nvSpPr>
          <p:cNvPr id="144412" name="Oval 28"/>
          <p:cNvSpPr>
            <a:spLocks noChangeArrowheads="1"/>
          </p:cNvSpPr>
          <p:nvPr/>
        </p:nvSpPr>
        <p:spPr bwMode="auto">
          <a:xfrm>
            <a:off x="2852739" y="48942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Oval 29"/>
          <p:cNvSpPr>
            <a:spLocks noChangeArrowheads="1"/>
          </p:cNvSpPr>
          <p:nvPr/>
        </p:nvSpPr>
        <p:spPr bwMode="auto">
          <a:xfrm>
            <a:off x="2405064" y="52292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4" name="Oval 30"/>
          <p:cNvSpPr>
            <a:spLocks noChangeArrowheads="1"/>
          </p:cNvSpPr>
          <p:nvPr/>
        </p:nvSpPr>
        <p:spPr bwMode="auto">
          <a:xfrm>
            <a:off x="2644776" y="48768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5" name="Oval 31"/>
          <p:cNvSpPr>
            <a:spLocks noChangeArrowheads="1"/>
          </p:cNvSpPr>
          <p:nvPr/>
        </p:nvSpPr>
        <p:spPr bwMode="auto">
          <a:xfrm>
            <a:off x="2628901" y="52292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6" name="Oval 32"/>
          <p:cNvSpPr>
            <a:spLocks noChangeArrowheads="1"/>
          </p:cNvSpPr>
          <p:nvPr/>
        </p:nvSpPr>
        <p:spPr bwMode="auto">
          <a:xfrm>
            <a:off x="2133601" y="5029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7" name="Oval 33"/>
          <p:cNvSpPr>
            <a:spLocks noChangeArrowheads="1"/>
          </p:cNvSpPr>
          <p:nvPr/>
        </p:nvSpPr>
        <p:spPr bwMode="auto">
          <a:xfrm>
            <a:off x="3633788" y="5006976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8" name="Oval 34"/>
          <p:cNvSpPr>
            <a:spLocks noChangeArrowheads="1"/>
          </p:cNvSpPr>
          <p:nvPr/>
        </p:nvSpPr>
        <p:spPr bwMode="auto">
          <a:xfrm>
            <a:off x="2949576" y="52355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9" name="Oval 35"/>
          <p:cNvSpPr>
            <a:spLocks noChangeArrowheads="1"/>
          </p:cNvSpPr>
          <p:nvPr/>
        </p:nvSpPr>
        <p:spPr bwMode="auto">
          <a:xfrm>
            <a:off x="3048001" y="4724401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0" name="Oval 36"/>
          <p:cNvSpPr>
            <a:spLocks noChangeArrowheads="1"/>
          </p:cNvSpPr>
          <p:nvPr/>
        </p:nvSpPr>
        <p:spPr bwMode="auto">
          <a:xfrm>
            <a:off x="3298826" y="5229226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1" name="Oval 37"/>
          <p:cNvSpPr>
            <a:spLocks noChangeArrowheads="1"/>
          </p:cNvSpPr>
          <p:nvPr/>
        </p:nvSpPr>
        <p:spPr bwMode="auto">
          <a:xfrm>
            <a:off x="2109016" y="466376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2895600" y="4953001"/>
            <a:ext cx="6096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4423" name="Line 39"/>
          <p:cNvSpPr>
            <a:spLocks noChangeShapeType="1"/>
          </p:cNvSpPr>
          <p:nvPr/>
        </p:nvSpPr>
        <p:spPr bwMode="auto">
          <a:xfrm flipV="1">
            <a:off x="2727326" y="5029201"/>
            <a:ext cx="396874" cy="2190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2819400" y="563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MinPts = 7</a:t>
            </a:r>
          </a:p>
        </p:txBody>
      </p:sp>
    </p:spTree>
    <p:extLst>
      <p:ext uri="{BB962C8B-B14F-4D97-AF65-F5344CB8AC3E}">
        <p14:creationId xmlns:p14="http://schemas.microsoft.com/office/powerpoint/2010/main" val="17425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818</Words>
  <Application>Microsoft Office PowerPoint</Application>
  <PresentationFormat>Widescreen</PresentationFormat>
  <Paragraphs>125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宋体</vt:lpstr>
      <vt:lpstr>Arial</vt:lpstr>
      <vt:lpstr>Calibri</vt:lpstr>
      <vt:lpstr>Century Gothic</vt:lpstr>
      <vt:lpstr>Monotype Sorts</vt:lpstr>
      <vt:lpstr>Symbol</vt:lpstr>
      <vt:lpstr>SymbolPS</vt:lpstr>
      <vt:lpstr>Times New Roman</vt:lpstr>
      <vt:lpstr>Wingdings</vt:lpstr>
      <vt:lpstr>Wingdings 2</vt:lpstr>
      <vt:lpstr>Wingdings 3</vt:lpstr>
      <vt:lpstr>Wisp</vt:lpstr>
      <vt:lpstr>Equation</vt:lpstr>
      <vt:lpstr>MSPhotoEd.3</vt:lpstr>
      <vt:lpstr>Machine Learning</vt:lpstr>
      <vt:lpstr>Learning Objective</vt:lpstr>
      <vt:lpstr>Density Based Clustering</vt:lpstr>
      <vt:lpstr>Density Based Clustering: Basic concepts</vt:lpstr>
      <vt:lpstr>-Neighborhood</vt:lpstr>
      <vt:lpstr>Core, Border &amp; Outlier</vt:lpstr>
      <vt:lpstr>Example</vt:lpstr>
      <vt:lpstr>Density-Reachability</vt:lpstr>
      <vt:lpstr>Density-reachability</vt:lpstr>
      <vt:lpstr>Density-Connectivity</vt:lpstr>
      <vt:lpstr>Formal Description of Cluster</vt:lpstr>
      <vt:lpstr>DBSCAN: Density Based Spatial Clustering of Applications with Noise</vt:lpstr>
      <vt:lpstr>DBSCAN: The Algorithm</vt:lpstr>
      <vt:lpstr>Example</vt:lpstr>
      <vt:lpstr>When DBSCAN Works Well</vt:lpstr>
      <vt:lpstr>When DBSCAN Does NOT Work Well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likhita</dc:creator>
  <cp:lastModifiedBy>Windows User</cp:lastModifiedBy>
  <cp:revision>56</cp:revision>
  <dcterms:created xsi:type="dcterms:W3CDTF">2019-03-07T16:03:58Z</dcterms:created>
  <dcterms:modified xsi:type="dcterms:W3CDTF">2019-11-08T05:26:30Z</dcterms:modified>
</cp:coreProperties>
</file>