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60" r:id="rId4"/>
    <p:sldId id="259" r:id="rId5"/>
    <p:sldId id="262" r:id="rId6"/>
    <p:sldId id="263"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D998-E82F-4BC3-B16F-2CEFC7D65026}" type="datetimeFigureOut">
              <a:rPr lang="en-IN" smtClean="0"/>
              <a:t>21-01-2020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1DDB4-B855-4D26-A065-2FB2B2FBECB5}" type="slidenum">
              <a:rPr lang="en-IN" smtClean="0"/>
              <a:t>‹#›</a:t>
            </a:fld>
            <a:endParaRPr lang="en-IN"/>
          </a:p>
        </p:txBody>
      </p:sp>
    </p:spTree>
    <p:extLst>
      <p:ext uri="{BB962C8B-B14F-4D97-AF65-F5344CB8AC3E}">
        <p14:creationId xmlns:p14="http://schemas.microsoft.com/office/powerpoint/2010/main" val="413617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413141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3633948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5056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1695914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1758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1824644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394052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23956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108999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1F0AEC-462E-4B87-8AAC-E42A0FBA167B}" type="datetimeFigureOut">
              <a:rPr lang="en-IN" smtClean="0"/>
              <a:t>21-01-2020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226746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1F0AEC-462E-4B87-8AAC-E42A0FBA167B}" type="datetimeFigureOut">
              <a:rPr lang="en-IN" smtClean="0"/>
              <a:t>21-01-2020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339640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1F0AEC-462E-4B87-8AAC-E42A0FBA167B}" type="datetimeFigureOut">
              <a:rPr lang="en-IN" smtClean="0"/>
              <a:t>21-01-2020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49873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1F0AEC-462E-4B87-8AAC-E42A0FBA167B}" type="datetimeFigureOut">
              <a:rPr lang="en-IN" smtClean="0"/>
              <a:t>21-01-2020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34036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F0AEC-462E-4B87-8AAC-E42A0FBA167B}" type="datetimeFigureOut">
              <a:rPr lang="en-IN" smtClean="0"/>
              <a:t>21-01-2020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400151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1F0AEC-462E-4B87-8AAC-E42A0FBA167B}" type="datetimeFigureOut">
              <a:rPr lang="en-IN" smtClean="0"/>
              <a:t>21-01-2020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244727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C1F0AEC-462E-4B87-8AAC-E42A0FBA167B}" type="datetimeFigureOut">
              <a:rPr lang="en-IN" smtClean="0"/>
              <a:t>21-01-2020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4F97B-FD32-4BEC-919D-5F69E8B655BF}" type="slidenum">
              <a:rPr lang="en-IN" smtClean="0"/>
              <a:t>‹#›</a:t>
            </a:fld>
            <a:endParaRPr lang="en-IN"/>
          </a:p>
        </p:txBody>
      </p:sp>
    </p:spTree>
    <p:extLst>
      <p:ext uri="{BB962C8B-B14F-4D97-AF65-F5344CB8AC3E}">
        <p14:creationId xmlns:p14="http://schemas.microsoft.com/office/powerpoint/2010/main" val="3841689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1F0AEC-462E-4B87-8AAC-E42A0FBA167B}" type="datetimeFigureOut">
              <a:rPr lang="en-IN" smtClean="0"/>
              <a:t>21-01-2020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34F97B-FD32-4BEC-919D-5F69E8B655BF}" type="slidenum">
              <a:rPr lang="en-IN" smtClean="0"/>
              <a:t>‹#›</a:t>
            </a:fld>
            <a:endParaRPr lang="en-IN"/>
          </a:p>
        </p:txBody>
      </p:sp>
    </p:spTree>
    <p:extLst>
      <p:ext uri="{BB962C8B-B14F-4D97-AF65-F5344CB8AC3E}">
        <p14:creationId xmlns:p14="http://schemas.microsoft.com/office/powerpoint/2010/main" val="132582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Healthcare cost analysis</a:t>
            </a:r>
            <a:endParaRPr lang="en-IN" dirty="0"/>
          </a:p>
        </p:txBody>
      </p:sp>
      <p:sp>
        <p:nvSpPr>
          <p:cNvPr id="3" name="Subtitle 2"/>
          <p:cNvSpPr>
            <a:spLocks noGrp="1"/>
          </p:cNvSpPr>
          <p:nvPr>
            <p:ph type="subTitle" idx="1"/>
          </p:nvPr>
        </p:nvSpPr>
        <p:spPr>
          <a:xfrm>
            <a:off x="1507067" y="4074697"/>
            <a:ext cx="7766936" cy="1096899"/>
          </a:xfrm>
        </p:spPr>
        <p:txBody>
          <a:bodyPr/>
          <a:lstStyle/>
          <a:p>
            <a:r>
              <a:rPr lang="en-IN" dirty="0" smtClean="0"/>
              <a:t>Project Done By: </a:t>
            </a:r>
            <a:r>
              <a:rPr lang="en-IN" dirty="0" err="1" smtClean="0"/>
              <a:t>Srivinayak</a:t>
            </a:r>
            <a:r>
              <a:rPr lang="en-IN" dirty="0" smtClean="0"/>
              <a:t> K G</a:t>
            </a:r>
          </a:p>
          <a:p>
            <a:r>
              <a:rPr lang="en-IN" dirty="0" smtClean="0"/>
              <a:t>Faculty In charge: </a:t>
            </a:r>
            <a:r>
              <a:rPr lang="en-IN" dirty="0" err="1" smtClean="0"/>
              <a:t>Deepti</a:t>
            </a:r>
            <a:endParaRPr lang="en-IN" dirty="0"/>
          </a:p>
        </p:txBody>
      </p:sp>
      <p:pic>
        <p:nvPicPr>
          <p:cNvPr id="3074" name="Picture 2" descr="Image result for data science in health c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18" y="132388"/>
            <a:ext cx="3131313" cy="34005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ata science in health 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877" y="353168"/>
            <a:ext cx="5054126" cy="18305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ata science in health c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84" y="3943579"/>
            <a:ext cx="4064302" cy="2287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4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1113707"/>
            <a:ext cx="8596668" cy="692727"/>
          </a:xfrm>
        </p:spPr>
        <p:txBody>
          <a:bodyPr/>
          <a:lstStyle/>
          <a:p>
            <a:r>
              <a:rPr lang="en-IN" sz="1600" dirty="0"/>
              <a:t>Business Problem</a:t>
            </a:r>
          </a:p>
        </p:txBody>
      </p:sp>
      <p:sp>
        <p:nvSpPr>
          <p:cNvPr id="3" name="Content Placeholder 2"/>
          <p:cNvSpPr>
            <a:spLocks noGrp="1"/>
          </p:cNvSpPr>
          <p:nvPr>
            <p:ph idx="1"/>
          </p:nvPr>
        </p:nvSpPr>
        <p:spPr>
          <a:xfrm>
            <a:off x="677331" y="1527618"/>
            <a:ext cx="9062411" cy="1053664"/>
          </a:xfrm>
        </p:spPr>
        <p:txBody>
          <a:bodyPr>
            <a:normAutofit/>
          </a:bodyPr>
          <a:lstStyle/>
          <a:p>
            <a:r>
              <a:rPr lang="en-IN" sz="1600" dirty="0" smtClean="0"/>
              <a:t>To predict the hospital discharge cost.</a:t>
            </a:r>
          </a:p>
          <a:p>
            <a:pPr algn="just"/>
            <a:r>
              <a:rPr lang="en-IN" sz="1600" dirty="0" smtClean="0"/>
              <a:t>To analyse the hospital discharge cost TOTCHG as mentioned in the data set and the affect of all other factors which influence the overall hospital discharge cost.</a:t>
            </a:r>
          </a:p>
        </p:txBody>
      </p:sp>
      <p:sp>
        <p:nvSpPr>
          <p:cNvPr id="4" name="Title 1"/>
          <p:cNvSpPr txBox="1">
            <a:spLocks/>
          </p:cNvSpPr>
          <p:nvPr/>
        </p:nvSpPr>
        <p:spPr>
          <a:xfrm>
            <a:off x="677332" y="2534207"/>
            <a:ext cx="8596668" cy="6927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smtClean="0"/>
              <a:t>Business Solution</a:t>
            </a:r>
            <a:endParaRPr lang="en-IN" sz="1600" dirty="0"/>
          </a:p>
        </p:txBody>
      </p:sp>
      <p:sp>
        <p:nvSpPr>
          <p:cNvPr id="5" name="Content Placeholder 2"/>
          <p:cNvSpPr txBox="1">
            <a:spLocks/>
          </p:cNvSpPr>
          <p:nvPr/>
        </p:nvSpPr>
        <p:spPr>
          <a:xfrm>
            <a:off x="677333" y="4294190"/>
            <a:ext cx="8596668" cy="8458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1600" dirty="0" smtClean="0"/>
          </a:p>
        </p:txBody>
      </p:sp>
      <p:sp>
        <p:nvSpPr>
          <p:cNvPr id="6" name="Title 1"/>
          <p:cNvSpPr txBox="1">
            <a:spLocks/>
          </p:cNvSpPr>
          <p:nvPr/>
        </p:nvSpPr>
        <p:spPr>
          <a:xfrm>
            <a:off x="677333" y="478341"/>
            <a:ext cx="8596668" cy="6927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b="1" dirty="0" smtClean="0"/>
              <a:t>Introduction</a:t>
            </a:r>
            <a:endParaRPr lang="en-IN" sz="3200" b="1" dirty="0"/>
          </a:p>
        </p:txBody>
      </p:sp>
      <p:sp>
        <p:nvSpPr>
          <p:cNvPr id="7" name="Content Placeholder 2"/>
          <p:cNvSpPr txBox="1">
            <a:spLocks/>
          </p:cNvSpPr>
          <p:nvPr/>
        </p:nvSpPr>
        <p:spPr>
          <a:xfrm>
            <a:off x="677330" y="2912380"/>
            <a:ext cx="9062411" cy="9151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sz="1600" dirty="0" smtClean="0"/>
              <a:t>The Final analysis will reveal all the significant variable which play a pivotal role is attaining the Hospital Discharge Cost.</a:t>
            </a:r>
          </a:p>
        </p:txBody>
      </p:sp>
      <p:sp>
        <p:nvSpPr>
          <p:cNvPr id="8" name="Title 1"/>
          <p:cNvSpPr txBox="1">
            <a:spLocks/>
          </p:cNvSpPr>
          <p:nvPr/>
        </p:nvSpPr>
        <p:spPr>
          <a:xfrm>
            <a:off x="677333" y="5101663"/>
            <a:ext cx="8596668" cy="6927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smtClean="0"/>
              <a:t>Independent Variables</a:t>
            </a:r>
            <a:endParaRPr lang="en-IN" sz="1600" dirty="0"/>
          </a:p>
        </p:txBody>
      </p:sp>
      <p:sp>
        <p:nvSpPr>
          <p:cNvPr id="9" name="Content Placeholder 2"/>
          <p:cNvSpPr txBox="1">
            <a:spLocks/>
          </p:cNvSpPr>
          <p:nvPr/>
        </p:nvSpPr>
        <p:spPr>
          <a:xfrm>
            <a:off x="677332" y="5636668"/>
            <a:ext cx="9062411" cy="9151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sz="1600" dirty="0"/>
              <a:t>All the other variables like ‘Age’, ‘Female’, ‘Los’ (Length of Stay), ‘Race’, ‘</a:t>
            </a:r>
            <a:r>
              <a:rPr lang="en-IN" sz="1600" dirty="0" err="1"/>
              <a:t>Aprdrg</a:t>
            </a:r>
            <a:r>
              <a:rPr lang="en-IN" sz="1600" dirty="0"/>
              <a:t>’ (All Patient Refined Diagnosis Related Groups) are the independent variables as they will influence the value of the dependent variable ‘TOTCHG’ .</a:t>
            </a:r>
          </a:p>
        </p:txBody>
      </p:sp>
      <p:sp>
        <p:nvSpPr>
          <p:cNvPr id="10" name="Title 1"/>
          <p:cNvSpPr txBox="1">
            <a:spLocks/>
          </p:cNvSpPr>
          <p:nvPr/>
        </p:nvSpPr>
        <p:spPr>
          <a:xfrm>
            <a:off x="677330" y="3618160"/>
            <a:ext cx="8596668" cy="69272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smtClean="0"/>
              <a:t>Dependent Variable</a:t>
            </a:r>
            <a:endParaRPr lang="en-IN" sz="1600" dirty="0"/>
          </a:p>
        </p:txBody>
      </p:sp>
      <p:sp>
        <p:nvSpPr>
          <p:cNvPr id="11" name="Content Placeholder 2"/>
          <p:cNvSpPr txBox="1">
            <a:spLocks/>
          </p:cNvSpPr>
          <p:nvPr/>
        </p:nvSpPr>
        <p:spPr>
          <a:xfrm>
            <a:off x="677327" y="4120984"/>
            <a:ext cx="9062411" cy="9151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sz="1600" dirty="0" smtClean="0"/>
              <a:t>The Dependent variable in this data set is ‘TOTCHG’ or the total </a:t>
            </a:r>
            <a:r>
              <a:rPr lang="en-IN" sz="1600" dirty="0"/>
              <a:t>Hospital discharge </a:t>
            </a:r>
            <a:r>
              <a:rPr lang="en-IN" sz="1600" dirty="0" smtClean="0"/>
              <a:t>costs as it he variable whose values are to be predicted with the model. </a:t>
            </a:r>
            <a:r>
              <a:rPr lang="en-IN" sz="1600" b="1" i="1" dirty="0" smtClean="0"/>
              <a:t>Since the dependent variable is of continues form we will use the Linear Regression Model in the project.</a:t>
            </a:r>
            <a:endParaRPr lang="en-IN" sz="1600" b="1" i="1" dirty="0"/>
          </a:p>
        </p:txBody>
      </p:sp>
      <p:pic>
        <p:nvPicPr>
          <p:cNvPr id="1026" name="Picture 2" descr="Image result for data science in health c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386966" y="-1595411"/>
            <a:ext cx="2167221" cy="464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4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IN" dirty="0" smtClean="0"/>
              <a:t>Screen Shot of the First Model</a:t>
            </a:r>
            <a:endParaRPr lang="en-IN" dirty="0"/>
          </a:p>
        </p:txBody>
      </p:sp>
      <p:pic>
        <p:nvPicPr>
          <p:cNvPr id="4" name="Content Placeholder 3"/>
          <p:cNvPicPr>
            <a:picLocks noGrp="1" noChangeAspect="1"/>
          </p:cNvPicPr>
          <p:nvPr>
            <p:ph idx="1"/>
          </p:nvPr>
        </p:nvPicPr>
        <p:blipFill rotWithShape="1">
          <a:blip r:embed="rId2"/>
          <a:srcRect l="119" t="27953" r="62532" b="12289"/>
          <a:stretch/>
        </p:blipFill>
        <p:spPr>
          <a:xfrm>
            <a:off x="677333" y="1371599"/>
            <a:ext cx="8596669" cy="4696691"/>
          </a:xfrm>
          <a:prstGeom prst="rect">
            <a:avLst/>
          </a:prstGeom>
        </p:spPr>
      </p:pic>
      <p:pic>
        <p:nvPicPr>
          <p:cNvPr id="5" name="Picture 2" descr="Image result for data science in health 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373112" y="-1606935"/>
            <a:ext cx="2167221" cy="464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32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291"/>
          </a:xfrm>
        </p:spPr>
        <p:txBody>
          <a:bodyPr/>
          <a:lstStyle/>
          <a:p>
            <a:r>
              <a:rPr lang="en-IN" dirty="0" smtClean="0"/>
              <a:t>Model Interpretation of the First Model</a:t>
            </a:r>
            <a:endParaRPr lang="en-IN" dirty="0"/>
          </a:p>
        </p:txBody>
      </p:sp>
      <p:sp>
        <p:nvSpPr>
          <p:cNvPr id="3" name="Content Placeholder 2"/>
          <p:cNvSpPr>
            <a:spLocks noGrp="1"/>
          </p:cNvSpPr>
          <p:nvPr>
            <p:ph idx="1"/>
          </p:nvPr>
        </p:nvSpPr>
        <p:spPr>
          <a:xfrm>
            <a:off x="677334" y="1482437"/>
            <a:ext cx="8596668" cy="4558926"/>
          </a:xfrm>
        </p:spPr>
        <p:txBody>
          <a:bodyPr/>
          <a:lstStyle/>
          <a:p>
            <a:pPr algn="just"/>
            <a:r>
              <a:rPr lang="en-IN" dirty="0" smtClean="0"/>
              <a:t>P value for the variables AGE, LOS</a:t>
            </a:r>
            <a:r>
              <a:rPr lang="en-IN" dirty="0"/>
              <a:t> </a:t>
            </a:r>
            <a:r>
              <a:rPr lang="en-IN" dirty="0" smtClean="0"/>
              <a:t>and APRDRG was found to be less than 0.05 so these values are said to be significant variables.</a:t>
            </a:r>
          </a:p>
          <a:p>
            <a:pPr algn="just"/>
            <a:r>
              <a:rPr lang="en-IN" dirty="0" smtClean="0"/>
              <a:t>Slope of AGE is derived as positive 112.79 which says that a unit increase in AGE will increase the TOTCH value by 112.79.</a:t>
            </a:r>
          </a:p>
          <a:p>
            <a:pPr algn="just"/>
            <a:r>
              <a:rPr lang="en-IN" dirty="0" smtClean="0"/>
              <a:t>Slope of LOS is derived as positive 711.8334 which says that a unit increase in LOS value will increase the TOTCH value by 711.833.</a:t>
            </a:r>
          </a:p>
          <a:p>
            <a:pPr algn="just"/>
            <a:r>
              <a:rPr lang="en-IN" dirty="0" smtClean="0"/>
              <a:t>Slope of APRDRG is found to be negative 8.622 which concludes that a unit increase in APRDRG value will decrease the TOTCH value by 8.622.</a:t>
            </a:r>
          </a:p>
          <a:p>
            <a:pPr algn="just"/>
            <a:r>
              <a:rPr lang="en-IN" dirty="0" smtClean="0"/>
              <a:t>Multiple R Squared Value is derived as 75.56% which is above the cut off rate of 70% which says that the model is efficient enough.</a:t>
            </a:r>
            <a:endParaRPr lang="en-IN" dirty="0"/>
          </a:p>
        </p:txBody>
      </p:sp>
      <p:pic>
        <p:nvPicPr>
          <p:cNvPr id="4" name="Picture 2" descr="Image result for data science in health c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400821" y="-1468390"/>
            <a:ext cx="2167221" cy="464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43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IN" dirty="0" smtClean="0"/>
              <a:t>Screen Shot of the Final Model</a:t>
            </a:r>
            <a:endParaRPr lang="en-IN" dirty="0"/>
          </a:p>
        </p:txBody>
      </p:sp>
      <p:pic>
        <p:nvPicPr>
          <p:cNvPr id="5" name="Content Placeholder 4"/>
          <p:cNvPicPr>
            <a:picLocks noGrp="1"/>
          </p:cNvPicPr>
          <p:nvPr>
            <p:ph idx="1"/>
          </p:nvPr>
        </p:nvPicPr>
        <p:blipFill rotWithShape="1">
          <a:blip r:embed="rId2"/>
          <a:srcRect l="-1900" t="25705" r="54707" b="11215"/>
          <a:stretch/>
        </p:blipFill>
        <p:spPr bwMode="auto">
          <a:xfrm>
            <a:off x="677334" y="1177636"/>
            <a:ext cx="7760084" cy="5167745"/>
          </a:xfrm>
          <a:prstGeom prst="rect">
            <a:avLst/>
          </a:prstGeom>
          <a:ln>
            <a:noFill/>
          </a:ln>
          <a:extLst>
            <a:ext uri="{53640926-AAD7-44D8-BBD7-CCE9431645EC}">
              <a14:shadowObscured xmlns:a14="http://schemas.microsoft.com/office/drawing/2010/main"/>
            </a:ext>
          </a:extLst>
        </p:spPr>
      </p:pic>
      <p:pic>
        <p:nvPicPr>
          <p:cNvPr id="6" name="Picture 2" descr="Image result for data science in health 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345403" y="-1537666"/>
            <a:ext cx="2167221" cy="464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291"/>
          </a:xfrm>
        </p:spPr>
        <p:txBody>
          <a:bodyPr/>
          <a:lstStyle/>
          <a:p>
            <a:r>
              <a:rPr lang="en-IN" dirty="0" smtClean="0"/>
              <a:t>Model Interpretation of the Final Model</a:t>
            </a:r>
            <a:endParaRPr lang="en-IN" dirty="0"/>
          </a:p>
        </p:txBody>
      </p:sp>
      <p:sp>
        <p:nvSpPr>
          <p:cNvPr id="3" name="Content Placeholder 2"/>
          <p:cNvSpPr>
            <a:spLocks noGrp="1"/>
          </p:cNvSpPr>
          <p:nvPr>
            <p:ph idx="1"/>
          </p:nvPr>
        </p:nvSpPr>
        <p:spPr>
          <a:xfrm>
            <a:off x="677334" y="1482437"/>
            <a:ext cx="8596668" cy="4558926"/>
          </a:xfrm>
        </p:spPr>
        <p:txBody>
          <a:bodyPr/>
          <a:lstStyle/>
          <a:p>
            <a:pPr algn="just"/>
            <a:r>
              <a:rPr lang="en-IN" dirty="0" smtClean="0"/>
              <a:t>P value for the variables AGE, LOS</a:t>
            </a:r>
            <a:r>
              <a:rPr lang="en-IN" dirty="0"/>
              <a:t> </a:t>
            </a:r>
            <a:r>
              <a:rPr lang="en-IN" dirty="0" smtClean="0"/>
              <a:t>and APRDRG was found to be less than 0.05 so these values are said to be significant variables.</a:t>
            </a:r>
          </a:p>
          <a:p>
            <a:pPr algn="just"/>
            <a:r>
              <a:rPr lang="en-IN" dirty="0" smtClean="0"/>
              <a:t>Slope of AGE is derived as positive 106.96 which says that a unit increase in AGE will increase the TOTCH value by </a:t>
            </a:r>
            <a:r>
              <a:rPr lang="en-IN" dirty="0"/>
              <a:t>106.96</a:t>
            </a:r>
            <a:r>
              <a:rPr lang="en-IN" dirty="0" smtClean="0"/>
              <a:t>.</a:t>
            </a:r>
          </a:p>
          <a:p>
            <a:pPr algn="just"/>
            <a:r>
              <a:rPr lang="en-IN" dirty="0" smtClean="0"/>
              <a:t>Slope of LOS is derived as positive 711.33 which says that a unit increase in LOS value will increase the TOTCH value by </a:t>
            </a:r>
            <a:r>
              <a:rPr lang="en-IN" dirty="0"/>
              <a:t>711.33</a:t>
            </a:r>
            <a:r>
              <a:rPr lang="en-IN" dirty="0" smtClean="0"/>
              <a:t>.</a:t>
            </a:r>
          </a:p>
          <a:p>
            <a:pPr algn="just"/>
            <a:r>
              <a:rPr lang="en-IN" dirty="0" smtClean="0"/>
              <a:t>Slope of APRDRG is found to be negative 8.81 which concludes that a unit increase in APRDRG value will decrease the TOTCH value by </a:t>
            </a:r>
            <a:r>
              <a:rPr lang="en-IN" dirty="0"/>
              <a:t>8.81</a:t>
            </a:r>
            <a:r>
              <a:rPr lang="en-IN" dirty="0" smtClean="0"/>
              <a:t>.</a:t>
            </a:r>
          </a:p>
          <a:p>
            <a:pPr algn="just"/>
            <a:r>
              <a:rPr lang="en-IN" dirty="0" smtClean="0"/>
              <a:t>Multiple R Squared Value is derived as 75.2% which is above the cut off rate of 70% which says that the model is efficient enough.</a:t>
            </a:r>
            <a:endParaRPr lang="en-IN" dirty="0"/>
          </a:p>
        </p:txBody>
      </p:sp>
      <p:pic>
        <p:nvPicPr>
          <p:cNvPr id="4" name="Picture 2" descr="Image result for data science in health c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345403" y="-1537666"/>
            <a:ext cx="2167221" cy="464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69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8827" t="30426" r="39597" b="33986"/>
          <a:stretch/>
        </p:blipFill>
        <p:spPr>
          <a:xfrm>
            <a:off x="677334" y="1620981"/>
            <a:ext cx="8498147" cy="4849092"/>
          </a:xfrm>
          <a:prstGeom prst="rect">
            <a:avLst/>
          </a:prstGeom>
        </p:spPr>
      </p:pic>
      <p:sp>
        <p:nvSpPr>
          <p:cNvPr id="5" name="Title 1"/>
          <p:cNvSpPr>
            <a:spLocks noGrp="1"/>
          </p:cNvSpPr>
          <p:nvPr>
            <p:ph type="title"/>
          </p:nvPr>
        </p:nvSpPr>
        <p:spPr>
          <a:xfrm>
            <a:off x="677334" y="332510"/>
            <a:ext cx="8596668" cy="858982"/>
          </a:xfrm>
        </p:spPr>
        <p:txBody>
          <a:bodyPr>
            <a:normAutofit fontScale="90000"/>
          </a:bodyPr>
          <a:lstStyle/>
          <a:p>
            <a:r>
              <a:rPr lang="en-IN" dirty="0" smtClean="0"/>
              <a:t>Screen Shot of the Final Output – First 10 Observations</a:t>
            </a:r>
            <a:endParaRPr lang="en-IN" dirty="0"/>
          </a:p>
        </p:txBody>
      </p:sp>
      <p:pic>
        <p:nvPicPr>
          <p:cNvPr id="8" name="Picture 2" descr="Image result for data science in health c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345403" y="-1537666"/>
            <a:ext cx="2167221" cy="464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88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89" y="484909"/>
            <a:ext cx="8596668" cy="762000"/>
          </a:xfrm>
        </p:spPr>
        <p:txBody>
          <a:bodyPr>
            <a:normAutofit fontScale="90000"/>
          </a:bodyPr>
          <a:lstStyle/>
          <a:p>
            <a:r>
              <a:rPr lang="en-IN" dirty="0" smtClean="0"/>
              <a:t>Interpretation of the final output and Overall Conclusion</a:t>
            </a:r>
            <a:endParaRPr lang="en-IN" dirty="0"/>
          </a:p>
        </p:txBody>
      </p:sp>
      <p:sp>
        <p:nvSpPr>
          <p:cNvPr id="3" name="Content Placeholder 2"/>
          <p:cNvSpPr>
            <a:spLocks noGrp="1"/>
          </p:cNvSpPr>
          <p:nvPr>
            <p:ph idx="1"/>
          </p:nvPr>
        </p:nvSpPr>
        <p:spPr>
          <a:xfrm>
            <a:off x="677334" y="1524001"/>
            <a:ext cx="8596668" cy="4517362"/>
          </a:xfrm>
        </p:spPr>
        <p:txBody>
          <a:bodyPr/>
          <a:lstStyle/>
          <a:p>
            <a:pPr algn="just"/>
            <a:r>
              <a:rPr lang="en-IN" dirty="0" smtClean="0"/>
              <a:t>As it is seen from the final output that the residual values are higher which implies that better and richer data is further required to ensure further accuracy of the model presented. </a:t>
            </a:r>
          </a:p>
          <a:p>
            <a:pPr algn="just"/>
            <a:r>
              <a:rPr lang="en-IN" dirty="0" smtClean="0"/>
              <a:t>Further analysis will also reveal that the factors AGE and LOS are the more significant factors for the company as a small increase or decrease in the value of these may cause a devastating effect over the Dependent variable TOTCHG.</a:t>
            </a:r>
          </a:p>
          <a:p>
            <a:pPr algn="just"/>
            <a:r>
              <a:rPr lang="en-IN" dirty="0" smtClean="0"/>
              <a:t>The company must also ensure that the factors AGE and LOS are monitored cautiously and further data is required to be collected with respect to these factors to ensure further accuracy to the model.</a:t>
            </a:r>
          </a:p>
          <a:p>
            <a:pPr algn="just"/>
            <a:r>
              <a:rPr lang="en-IN" dirty="0" smtClean="0"/>
              <a:t>The File output file embedded for further reference.</a:t>
            </a:r>
          </a:p>
          <a:p>
            <a:pPr algn="just"/>
            <a:endParaRPr lang="en-IN" dirty="0" smtClean="0"/>
          </a:p>
          <a:p>
            <a:pPr marL="0" indent="0" algn="just">
              <a:buNone/>
            </a:pPr>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316970738"/>
              </p:ext>
            </p:extLst>
          </p:nvPr>
        </p:nvGraphicFramePr>
        <p:xfrm>
          <a:off x="7485227" y="4461947"/>
          <a:ext cx="2100580" cy="1856508"/>
        </p:xfrm>
        <a:graphic>
          <a:graphicData uri="http://schemas.openxmlformats.org/presentationml/2006/ole">
            <mc:AlternateContent xmlns:mc="http://schemas.openxmlformats.org/markup-compatibility/2006">
              <mc:Choice xmlns:v="urn:schemas-microsoft-com:vml" Requires="v">
                <p:oleObj spid="_x0000_s2054" name="Macro-Enabled Worksheet" showAsIcon="1" r:id="rId3" imgW="914400" imgH="771480" progId="Excel.SheetMacroEnabled.12">
                  <p:embed/>
                </p:oleObj>
              </mc:Choice>
              <mc:Fallback>
                <p:oleObj name="Macro-Enabled Worksheet" showAsIcon="1" r:id="rId3" imgW="914400" imgH="771480" progId="Excel.SheetMacroEnabled.12">
                  <p:embed/>
                  <p:pic>
                    <p:nvPicPr>
                      <p:cNvPr id="7" name="Object 6"/>
                      <p:cNvPicPr/>
                      <p:nvPr/>
                    </p:nvPicPr>
                    <p:blipFill>
                      <a:blip r:embed="rId4"/>
                      <a:stretch>
                        <a:fillRect/>
                      </a:stretch>
                    </p:blipFill>
                    <p:spPr>
                      <a:xfrm>
                        <a:off x="7485227" y="4461947"/>
                        <a:ext cx="2100580" cy="1856508"/>
                      </a:xfrm>
                      <a:prstGeom prst="rect">
                        <a:avLst/>
                      </a:prstGeom>
                    </p:spPr>
                  </p:pic>
                </p:oleObj>
              </mc:Fallback>
            </mc:AlternateContent>
          </a:graphicData>
        </a:graphic>
      </p:graphicFrame>
      <p:sp>
        <p:nvSpPr>
          <p:cNvPr id="7" name="Right Arrow 6"/>
          <p:cNvSpPr/>
          <p:nvPr/>
        </p:nvSpPr>
        <p:spPr>
          <a:xfrm>
            <a:off x="6830291" y="4614346"/>
            <a:ext cx="860868" cy="54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2" descr="Image result for data science in health ca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9345403" y="-1537666"/>
            <a:ext cx="2167221" cy="464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8160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106</TotalTime>
  <Words>601</Words>
  <Application>Microsoft Office PowerPoint</Application>
  <PresentationFormat>Widescreen</PresentationFormat>
  <Paragraphs>33</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Trebuchet MS</vt:lpstr>
      <vt:lpstr>Wingdings 3</vt:lpstr>
      <vt:lpstr>Facet</vt:lpstr>
      <vt:lpstr>Macro-Enabled Worksheet</vt:lpstr>
      <vt:lpstr>Healthcare cost analysis</vt:lpstr>
      <vt:lpstr>Business Problem</vt:lpstr>
      <vt:lpstr>Screen Shot of the First Model</vt:lpstr>
      <vt:lpstr>Model Interpretation of the First Model</vt:lpstr>
      <vt:lpstr>Screen Shot of the Final Model</vt:lpstr>
      <vt:lpstr>Model Interpretation of the Final Model</vt:lpstr>
      <vt:lpstr>Screen Shot of the Final Output – First 10 Observations</vt:lpstr>
      <vt:lpstr>Interpretation of the final output and Overall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Vinayak</dc:creator>
  <cp:lastModifiedBy>Sri Vinayak</cp:lastModifiedBy>
  <cp:revision>13</cp:revision>
  <dcterms:created xsi:type="dcterms:W3CDTF">2020-01-19T20:01:07Z</dcterms:created>
  <dcterms:modified xsi:type="dcterms:W3CDTF">2020-01-20T21:19:04Z</dcterms:modified>
</cp:coreProperties>
</file>