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(Multiple Items)</c:v>
          </c:tx>
          <c:spPr>
            <a:gradFill>
              <a:gsLst>
                <a:gs pos="0">
                  <a:srgbClr val="6CCDF0"/>
                </a:gs>
                <a:gs pos="100000">
                  <a:srgbClr val="4BBEE7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  <c:pt idx="4">
                  <c:v>8.0</c:v>
                </c:pt>
                <c:pt idx="5">
                  <c:v>3.0</c:v>
                </c:pt>
                <c:pt idx="6">
                  <c:v>8.0</c:v>
                </c:pt>
                <c:pt idx="7">
                  <c:v>12.0</c:v>
                </c:pt>
                <c:pt idx="8">
                  <c:v>8.0</c:v>
                </c:pt>
                <c:pt idx="9">
                  <c:v>4.0</c:v>
                </c:pt>
                <c:pt idx="10">
                  <c:v>6.0</c:v>
                </c:pt>
                <c:pt idx="11">
                  <c:v>7.0</c:v>
                </c:pt>
                <c:pt idx="12">
                  <c:v>6.0</c:v>
                </c:pt>
                <c:pt idx="13">
                  <c:v>64.0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4A8BC6"/>
                </a:gs>
                <a:gs pos="100000">
                  <a:srgbClr val="2977B1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7.0</c:v>
                </c:pt>
                <c:pt idx="4">
                  <c:v>13.0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9.0</c:v>
                </c:pt>
                <c:pt idx="9">
                  <c:v>12.0</c:v>
                </c:pt>
                <c:pt idx="10">
                  <c:v>12.0</c:v>
                </c:pt>
                <c:pt idx="11">
                  <c:v>9.0</c:v>
                </c:pt>
                <c:pt idx="12">
                  <c:v>16.0</c:v>
                </c:pt>
                <c:pt idx="13">
                  <c:v>108.0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56D2A9"/>
                </a:gs>
                <a:gs pos="100000">
                  <a:srgbClr val="36C498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16.0</c:v>
                </c:pt>
                <c:pt idx="4">
                  <c:v>14.0</c:v>
                </c:pt>
                <c:pt idx="5">
                  <c:v>23.0</c:v>
                </c:pt>
                <c:pt idx="6">
                  <c:v>22.0</c:v>
                </c:pt>
                <c:pt idx="7">
                  <c:v>27.0</c:v>
                </c:pt>
                <c:pt idx="8">
                  <c:v>17.0</c:v>
                </c:pt>
                <c:pt idx="9">
                  <c:v>30.0</c:v>
                </c:pt>
                <c:pt idx="10">
                  <c:v>25.0</c:v>
                </c:pt>
                <c:pt idx="11">
                  <c:v>23.0</c:v>
                </c:pt>
                <c:pt idx="12">
                  <c:v>28.0</c:v>
                </c:pt>
                <c:pt idx="13">
                  <c:v>225.0</c:v>
                </c:pt>
              </c:numCache>
            </c:numRef>
          </c:val>
        </c:ser>
        <c:ser>
          <c:idx val="3"/>
          <c:order val="3"/>
          <c:spPr>
            <a:gradFill>
              <a:gsLst>
                <a:gs pos="0">
                  <a:srgbClr val="499B76"/>
                </a:gs>
                <a:gs pos="100000">
                  <a:srgbClr val="298761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4.0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2.0</c:v>
                </c:pt>
                <c:pt idx="12">
                  <c:v>4.0</c:v>
                </c:pt>
                <c:pt idx="13">
                  <c:v>32.0</c:v>
                </c:pt>
              </c:numCache>
            </c:numRef>
          </c:val>
        </c:ser>
        <c:ser>
          <c:idx val="4"/>
          <c:order val="4"/>
          <c:spPr>
            <a:gradFill>
              <a:gsLst>
                <a:gs pos="0">
                  <a:srgbClr val="56B461"/>
                </a:gs>
                <a:gs pos="100000">
                  <a:srgbClr val="3CA04A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29.0</c:v>
                </c:pt>
                <c:pt idx="4">
                  <c:v>38.0</c:v>
                </c:pt>
                <c:pt idx="5">
                  <c:v>37.0</c:v>
                </c:pt>
                <c:pt idx="6">
                  <c:v>43.0</c:v>
                </c:pt>
                <c:pt idx="7">
                  <c:v>54.0</c:v>
                </c:pt>
                <c:pt idx="8">
                  <c:v>38.0</c:v>
                </c:pt>
                <c:pt idx="9">
                  <c:v>48.0</c:v>
                </c:pt>
                <c:pt idx="10">
                  <c:v>47.0</c:v>
                </c:pt>
                <c:pt idx="11">
                  <c:v>41.0</c:v>
                </c:pt>
                <c:pt idx="12">
                  <c:v>54.0</c:v>
                </c:pt>
                <c:pt idx="13">
                  <c:v>429.0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808080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At val="1.0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595959"/>
        </a:gs>
        <a:gs pos="100000">
          <a:srgbClr val="262626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10277778"/>
          <c:y val="0.18560185"/>
          <c:w val="0.8361111"/>
          <c:h val="0.59738374"/>
        </c:manualLayout>
      </c:layout>
      <c:pie3DChart>
        <c:varyColors val="1"/>
        <c:ser>
          <c:idx val="0"/>
          <c:order val="0"/>
          <c:tx>
            <c:v>Column Labels</c:v>
          </c:tx>
          <c:dPt>
            <c:idx val="0"/>
            <c:bubble3D val="0"/>
            <c:spPr>
              <a:gradFill>
                <a:gsLst>
                  <a:gs pos="0">
                    <a:srgbClr val="6CCDF0"/>
                  </a:gs>
                  <a:gs pos="100000">
                    <a:srgbClr val="4BBEE7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4A8BC6"/>
                  </a:gs>
                  <a:gs pos="100000">
                    <a:srgbClr val="2977B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56D2A9"/>
                  </a:gs>
                  <a:gs pos="100000">
                    <a:srgbClr val="36C498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499B76"/>
                  </a:gs>
                  <a:gs pos="100000">
                    <a:srgbClr val="2987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56B461"/>
                  </a:gs>
                  <a:gs pos="100000">
                    <a:srgbClr val="3CA0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9DD355"/>
                  </a:gs>
                  <a:gs pos="100000">
                    <a:srgbClr val="8BC53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3E91BA"/>
                  </a:gs>
                  <a:gs pos="100000">
                    <a:srgbClr val="107FA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405E7E"/>
                  </a:gs>
                  <a:gs pos="100000">
                    <a:srgbClr val="18476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28C6E"/>
                  </a:gs>
                  <a:gs pos="100000">
                    <a:srgbClr val="1E785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406654"/>
                  </a:gs>
                  <a:gs pos="100000">
                    <a:srgbClr val="194F3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bubble3D val="0"/>
            <c:spPr>
              <a:gradFill>
                <a:gsLst>
                  <a:gs pos="0">
                    <a:srgbClr val="45754A"/>
                  </a:gs>
                  <a:gs pos="100000">
                    <a:srgbClr val="235F2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bubble3D val="0"/>
            <c:spPr>
              <a:gradFill>
                <a:gsLst>
                  <a:gs pos="0">
                    <a:srgbClr val="698C42"/>
                  </a:gs>
                  <a:gs pos="100000">
                    <a:srgbClr val="54791D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2.0</c:v>
                </c:pt>
                <c:pt idx="2">
                  <c:v>8.0</c:v>
                </c:pt>
                <c:pt idx="3">
                  <c:v>3.0</c:v>
                </c:pt>
                <c:pt idx="4">
                  <c:v>8.0</c:v>
                </c:pt>
                <c:pt idx="5">
                  <c:v>12.0</c:v>
                </c:pt>
                <c:pt idx="6">
                  <c:v>8.0</c:v>
                </c:pt>
                <c:pt idx="7">
                  <c:v>4.0</c:v>
                </c:pt>
                <c:pt idx="8">
                  <c:v>6.0</c:v>
                </c:pt>
                <c:pt idx="9">
                  <c:v>7.0</c:v>
                </c:pt>
                <c:pt idx="10">
                  <c:v>6.0</c:v>
                </c:pt>
                <c:pt idx="11">
                  <c:v>64.0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CCDF0"/>
                  </a:gs>
                  <a:gs pos="100000">
                    <a:srgbClr val="4BBEE7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A8BC6"/>
                  </a:gs>
                  <a:gs pos="100000">
                    <a:srgbClr val="2977B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D2A9"/>
                  </a:gs>
                  <a:gs pos="100000">
                    <a:srgbClr val="36C498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99B76"/>
                  </a:gs>
                  <a:gs pos="100000">
                    <a:srgbClr val="2987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B461"/>
                  </a:gs>
                  <a:gs pos="100000">
                    <a:srgbClr val="3CA0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9DD355"/>
                  </a:gs>
                  <a:gs pos="100000">
                    <a:srgbClr val="8BC53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3E91BA"/>
                  </a:gs>
                  <a:gs pos="100000">
                    <a:srgbClr val="107FA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5E7E"/>
                  </a:gs>
                  <a:gs pos="100000">
                    <a:srgbClr val="18476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28C6E"/>
                  </a:gs>
                  <a:gs pos="100000">
                    <a:srgbClr val="1E785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6654"/>
                  </a:gs>
                  <a:gs pos="100000">
                    <a:srgbClr val="194F3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5754A"/>
                  </a:gs>
                  <a:gs pos="100000">
                    <a:srgbClr val="235F2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98C42"/>
                  </a:gs>
                  <a:gs pos="100000">
                    <a:srgbClr val="54791D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7.0</c:v>
                </c:pt>
                <c:pt idx="2">
                  <c:v>13.0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9.0</c:v>
                </c:pt>
                <c:pt idx="7">
                  <c:v>12.0</c:v>
                </c:pt>
                <c:pt idx="8">
                  <c:v>12.0</c:v>
                </c:pt>
                <c:pt idx="9">
                  <c:v>9.0</c:v>
                </c:pt>
                <c:pt idx="10">
                  <c:v>16.0</c:v>
                </c:pt>
                <c:pt idx="11">
                  <c:v>108.0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CCDF0"/>
                  </a:gs>
                  <a:gs pos="100000">
                    <a:srgbClr val="4BBEE7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A8BC6"/>
                  </a:gs>
                  <a:gs pos="100000">
                    <a:srgbClr val="2977B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D2A9"/>
                  </a:gs>
                  <a:gs pos="100000">
                    <a:srgbClr val="36C498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99B76"/>
                  </a:gs>
                  <a:gs pos="100000">
                    <a:srgbClr val="2987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B461"/>
                  </a:gs>
                  <a:gs pos="100000">
                    <a:srgbClr val="3CA0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9DD355"/>
                  </a:gs>
                  <a:gs pos="100000">
                    <a:srgbClr val="8BC53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3E91BA"/>
                  </a:gs>
                  <a:gs pos="100000">
                    <a:srgbClr val="107FA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5E7E"/>
                  </a:gs>
                  <a:gs pos="100000">
                    <a:srgbClr val="18476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28C6E"/>
                  </a:gs>
                  <a:gs pos="100000">
                    <a:srgbClr val="1E785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6654"/>
                  </a:gs>
                  <a:gs pos="100000">
                    <a:srgbClr val="194F3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plus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5754A"/>
                  </a:gs>
                  <a:gs pos="100000">
                    <a:srgbClr val="235F2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98C42"/>
                  </a:gs>
                  <a:gs pos="100000">
                    <a:srgbClr val="54791D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14.0</c:v>
                </c:pt>
                <c:pt idx="3">
                  <c:v>23.0</c:v>
                </c:pt>
                <c:pt idx="4">
                  <c:v>22.0</c:v>
                </c:pt>
                <c:pt idx="5">
                  <c:v>27.0</c:v>
                </c:pt>
                <c:pt idx="6">
                  <c:v>17.0</c:v>
                </c:pt>
                <c:pt idx="7">
                  <c:v>30.0</c:v>
                </c:pt>
                <c:pt idx="8">
                  <c:v>25.0</c:v>
                </c:pt>
                <c:pt idx="9">
                  <c:v>23.0</c:v>
                </c:pt>
                <c:pt idx="10">
                  <c:v>28.0</c:v>
                </c:pt>
                <c:pt idx="11">
                  <c:v>225.0</c:v>
                </c:pt>
              </c:numCache>
            </c:numRef>
          </c:val>
        </c:ser>
        <c:ser>
          <c:idx val="3"/>
          <c:order val="3"/>
          <c:dPt>
            <c:idx val="0"/>
            <c:marker>
              <c:symbol val="x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CCDF0"/>
                  </a:gs>
                  <a:gs pos="100000">
                    <a:srgbClr val="4BBEE7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star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A8BC6"/>
                  </a:gs>
                  <a:gs pos="100000">
                    <a:srgbClr val="2977B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D2A9"/>
                  </a:gs>
                  <a:gs pos="100000">
                    <a:srgbClr val="36C498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plus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99B76"/>
                  </a:gs>
                  <a:gs pos="100000">
                    <a:srgbClr val="2987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B461"/>
                  </a:gs>
                  <a:gs pos="100000">
                    <a:srgbClr val="3CA0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9DD355"/>
                  </a:gs>
                  <a:gs pos="100000">
                    <a:srgbClr val="8BC53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3E91BA"/>
                  </a:gs>
                  <a:gs pos="100000">
                    <a:srgbClr val="107FA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5E7E"/>
                  </a:gs>
                  <a:gs pos="100000">
                    <a:srgbClr val="18476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28C6E"/>
                  </a:gs>
                  <a:gs pos="100000">
                    <a:srgbClr val="1E785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x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6654"/>
                  </a:gs>
                  <a:gs pos="100000">
                    <a:srgbClr val="194F3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star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5754A"/>
                  </a:gs>
                  <a:gs pos="100000">
                    <a:srgbClr val="235F2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circ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98C42"/>
                  </a:gs>
                  <a:gs pos="100000">
                    <a:srgbClr val="54791D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4.0</c:v>
                </c:pt>
                <c:pt idx="7">
                  <c:v>2.0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32.0</c:v>
                </c:pt>
              </c:numCache>
            </c:numRef>
          </c:val>
        </c:ser>
        <c:ser>
          <c:idx val="4"/>
          <c:order val="4"/>
          <c:dPt>
            <c:idx val="0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CCDF0"/>
                  </a:gs>
                  <a:gs pos="100000">
                    <a:srgbClr val="4BBEE7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A8BC6"/>
                  </a:gs>
                  <a:gs pos="100000">
                    <a:srgbClr val="2977B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x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D2A9"/>
                  </a:gs>
                  <a:gs pos="100000">
                    <a:srgbClr val="36C498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tar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99B76"/>
                  </a:gs>
                  <a:gs pos="100000">
                    <a:srgbClr val="2987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circ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56B461"/>
                  </a:gs>
                  <a:gs pos="100000">
                    <a:srgbClr val="3CA0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plus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9DD355"/>
                  </a:gs>
                  <a:gs pos="100000">
                    <a:srgbClr val="8BC53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3E91BA"/>
                  </a:gs>
                  <a:gs pos="100000">
                    <a:srgbClr val="107FA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5E7E"/>
                  </a:gs>
                  <a:gs pos="100000">
                    <a:srgbClr val="18476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28C6E"/>
                  </a:gs>
                  <a:gs pos="100000">
                    <a:srgbClr val="1E785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06654"/>
                  </a:gs>
                  <a:gs pos="100000">
                    <a:srgbClr val="194F3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45754A"/>
                  </a:gs>
                  <a:gs pos="100000">
                    <a:srgbClr val="235F2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x"/>
              <c:size val="5"/>
              <c:spPr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gradFill>
                <a:gsLst>
                  <a:gs pos="0">
                    <a:srgbClr val="698C42"/>
                  </a:gs>
                  <a:gs pos="100000">
                    <a:srgbClr val="54791D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29.0</c:v>
                </c:pt>
                <c:pt idx="2">
                  <c:v>38.0</c:v>
                </c:pt>
                <c:pt idx="3">
                  <c:v>37.0</c:v>
                </c:pt>
                <c:pt idx="4">
                  <c:v>43.0</c:v>
                </c:pt>
                <c:pt idx="5">
                  <c:v>54.0</c:v>
                </c:pt>
                <c:pt idx="6">
                  <c:v>38.0</c:v>
                </c:pt>
                <c:pt idx="7">
                  <c:v>48.0</c:v>
                </c:pt>
                <c:pt idx="8">
                  <c:v>47.0</c:v>
                </c:pt>
                <c:pt idx="9">
                  <c:v>41.0</c:v>
                </c:pt>
                <c:pt idx="10">
                  <c:v>54.0</c:v>
                </c:pt>
                <c:pt idx="11">
                  <c:v>429.0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595959"/>
        </a:gs>
        <a:gs pos="100000">
          <a:srgbClr val="262626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0" y="-7862"/>
              <a:ext cx="863600" cy="56980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860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7255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0732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5" y="2700867"/>
            <a:ext cx="8596668" cy="18265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000" b="0" cap="none"/>
              <a:t>Click to edit Master title style</a:t>
            </a:r>
            <a:endParaRPr lang="zh-CN" altLang="en-US" sz="4000" b="0" cap="none"/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5" y="4527448"/>
            <a:ext cx="8596668" cy="860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buNone/>
            </a:pPr>
            <a:r>
              <a:rPr lang="en-US" altLang="zh-CN" sz="2000">
                <a:solidFill>
                  <a:srgbClr val="808080"/>
                </a:solidFill>
              </a:rPr>
              <a:t>Click to edit Master text styles</a:t>
            </a:r>
            <a:endParaRPr lang="zh-CN" altLang="en-US" sz="2000">
              <a:solidFill>
                <a:srgbClr val="808080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515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7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9015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0088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49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495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771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1329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545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711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5936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10/5/2024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1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jp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07066" y="-64007"/>
            <a:ext cx="7344324" cy="8412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</a:t>
            </a: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Excel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648463" y="3185113"/>
            <a:ext cx="11731752" cy="21054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STUDENT NAME        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J.Keerthika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REGISTER NO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3122102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DEPARTMENT              : B.COM ACCOUNTING &amp; FINANCE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COLLEGE                       : GURU SHREE SHANTIVIJAI JAIN COLLEGE FOR WOMEN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6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7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9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2524768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6912185" cy="7711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 “WOW” IN OUR SOLUTION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590294" y="2334006"/>
            <a:ext cx="8220457" cy="13327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 = IFS(Z4&gt;=5,”VERY HIGH”,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Z4&gt;=4,”HIGH”,Z4&gt;=3,”MED”,”TRUE”,”LOW”)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3628060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77334" y="481583"/>
            <a:ext cx="3291162" cy="8351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677334" y="1600200"/>
            <a:ext cx="8596668" cy="470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Search employment performance dataset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Then download employment data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Colour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filled blank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Cleaning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values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858843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795529"/>
            <a:ext cx="8596668" cy="52458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Calculate 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Using formula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Open pivot table.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Drag rows, cols, filters, values, respectively business unit performance level, gender code, count of 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Remove the blank option.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Put recommended graph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the linear and exponential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 get pie chart for our reference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3830443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04182" y="280416"/>
            <a:ext cx="2102441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RESULT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graphicFrame>
        <p:nvGraphicFramePr>
          <p:cNvPr id="127" name="图表"/>
          <p:cNvGraphicFramePr/>
          <p:nvPr/>
        </p:nvGraphicFramePr>
        <p:xfrm>
          <a:off x="924751" y="1694244"/>
          <a:ext cx="8596312" cy="388143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2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848218" y="982341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650492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677334" y="554736"/>
            <a:ext cx="2047577" cy="71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RESULT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33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5615855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3757506" cy="844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856910" y="2015202"/>
            <a:ext cx="661043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Analyzing the employment performance dataset provides valuable insights into employee productivity, efficiency and overall contribution to organizational goals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Graphs play a crucial role in visualizing the data and useful for comparing individual employee performances.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2185948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677335" y="685800"/>
            <a:ext cx="4397585" cy="632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-8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TITLE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677335" y="2021992"/>
            <a:ext cx="8596668" cy="1608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Performance Analysis using 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708792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2861394" cy="871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2423160" y="1045464"/>
            <a:ext cx="7152594" cy="4688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589076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74825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965960" y="2160589"/>
            <a:ext cx="664768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Track employee performance raring overtime.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Identify top performers and under performers.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Analyze performance by department, job, role and other categories.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Visualize trends and correlations in performance data.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Enable filtering and drill-down capabilities for in-depth analysis.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8439531" y="2160589"/>
            <a:ext cx="2762248" cy="3257550"/>
            <a:chOff x="8439531" y="2160589"/>
            <a:chExt cx="2762248" cy="3257550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801606" y="4589464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801606" y="5122864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1600" y="215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439531" y="2160589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1" name="曲线"/>
          <p:cNvSpPr>
            <a:spLocks/>
          </p:cNvSpPr>
          <p:nvPr/>
        </p:nvSpPr>
        <p:spPr>
          <a:xfrm rot="0">
            <a:off x="6750939" y="139903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5543805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476577" cy="7985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body" idx="1"/>
          </p:nvPr>
        </p:nvSpPr>
        <p:spPr>
          <a:xfrm rot="0">
            <a:off x="1737360" y="2160589"/>
            <a:ext cx="726033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Effective employee performance management is crucial for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organisations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to achieve  their goals and objectives.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This project will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involove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8658225" y="2160589"/>
            <a:ext cx="3533775" cy="3809998"/>
            <a:chOff x="8658225" y="2160589"/>
            <a:chExt cx="3533775" cy="3809998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 rot="0">
              <a:off x="9353550" y="4875214"/>
              <a:ext cx="457199" cy="4571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53550" y="5408613"/>
              <a:ext cx="180975" cy="18097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160589"/>
              <a:ext cx="3533775" cy="380999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21270881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7040202" cy="743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WHO ARE THE END USERS ?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 rot="0">
            <a:off x="2085509" y="1730821"/>
            <a:ext cx="5787473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Heads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Talent Management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Business Analysts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Executives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6505844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174414" y="316992"/>
            <a:ext cx="8713554" cy="661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 SOLUTION AND ITS VALUE PROPOSITION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 rot="0">
            <a:off x="1553172" y="2015202"/>
            <a:ext cx="6868451" cy="43124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 – Mission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 – Remove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Formula – Performance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zh-CN" altLang="en-US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1704" y="1695450"/>
            <a:ext cx="2606040" cy="312305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曲线"/>
          <p:cNvSpPr>
            <a:spLocks/>
          </p:cNvSpPr>
          <p:nvPr/>
        </p:nvSpPr>
        <p:spPr>
          <a:xfrm rot="0">
            <a:off x="7089267" y="125596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5991989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152144" y="777240"/>
            <a:ext cx="7955280" cy="5650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Graph-data 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0941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38250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2030646" y="1749108"/>
            <a:ext cx="4251282" cy="4157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=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26- Features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9- F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id-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- type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Gender – male female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rating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24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Microsoft account</dc:creator>
  <cp:lastModifiedBy>root</cp:lastModifiedBy>
  <cp:revision>15</cp:revision>
  <dcterms:created xsi:type="dcterms:W3CDTF">2024-10-02T05:38:50Z</dcterms:created>
  <dcterms:modified xsi:type="dcterms:W3CDTF">2024-10-05T01:55:07Z</dcterms:modified>
</cp:coreProperties>
</file>