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26443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6043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4630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91842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48848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60881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267481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339476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987025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85310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99450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26022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136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3506840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46893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73936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10201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40524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85297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1179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98134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3518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46377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974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0879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75570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58498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hyperlink" Target="https://www.investopedia.com/terms/a/algorithm.asp" TargetMode="Externa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hyperlink" Target="https://hbr.org/2021/02/why-is-it-so-hard-to-become-a-data-driven-company" TargetMode="External"/><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a:t>
            </a:r>
            <a:r>
              <a:rPr lang="en-US" altLang="zh-CN" sz="2400" b="0" i="0" u="none" strike="noStrike" kern="1200" cap="none" spc="0" baseline="0">
                <a:solidFill>
                  <a:schemeClr val="tx1"/>
                </a:solidFill>
                <a:latin typeface="Calibri" pitchFamily="0" charset="0"/>
                <a:ea typeface="宋体" pitchFamily="0" charset="0"/>
                <a:cs typeface="Calibri" pitchFamily="0" charset="0"/>
              </a:rPr>
              <a:t>RIMATHI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51</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SUMN 1369312210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A&amp;F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GURU SHREE SHANTIVIJAI JAIN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88633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77" name="图片" descr="C:\Users\user1\Downloads\download (1).jpg"/>
          <p:cNvPicPr>
            <a:picLocks noChangeAspect="1"/>
          </p:cNvPicPr>
          <p:nvPr/>
        </p:nvPicPr>
        <p:blipFill>
          <a:blip r:embed="rId2" cstate="print"/>
          <a:stretch>
            <a:fillRect/>
          </a:stretch>
        </p:blipFill>
        <p:spPr>
          <a:xfrm rot="0">
            <a:off x="1452529" y="2071678"/>
            <a:ext cx="8107215" cy="3387741"/>
          </a:xfrm>
          <a:prstGeom prst="rect"/>
          <a:noFill/>
          <a:ln w="12700" cmpd="sng" cap="flat">
            <a:noFill/>
            <a:prstDash val="solid"/>
            <a:miter/>
          </a:ln>
        </p:spPr>
      </p:pic>
    </p:spTree>
    <p:extLst>
      <p:ext uri="{BB962C8B-B14F-4D97-AF65-F5344CB8AC3E}">
        <p14:creationId xmlns:p14="http://schemas.microsoft.com/office/powerpoint/2010/main" val="3607051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38150" y="1714488"/>
            <a:ext cx="8405850" cy="1754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term data analytics refers to the science of analyzing raw data to make conclusions about information. Many of the techniques and processes of data analytics have been automated into mechanical processes and </a:t>
            </a:r>
            <a:r>
              <a:rPr lang="en-US" altLang="zh-CN" sz="1800" b="0" i="0" u="sng" strike="noStrike" kern="1200" cap="none" spc="0" baseline="0">
                <a:solidFill>
                  <a:schemeClr val="tx1"/>
                </a:solidFill>
                <a:latin typeface="Calibri" pitchFamily="0" charset="0"/>
                <a:ea typeface="宋体" pitchFamily="0" charset="0"/>
                <a:cs typeface="Calibri" pitchFamily="0" charset="0"/>
                <a:hlinkClick r:id="rId2"/>
              </a:rPr>
              <a:t>algorithms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work over raw data for human consumption. Data analytics can be used by different entities, such as businesses, to optimize their performance and maximize their profits. This is done by using software and other tools to gather and analyze raw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6262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666712" y="1714488"/>
            <a:ext cx="6096000" cy="14773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process of analyzing raw data to draw conclusions and make informed decisions. Some conclusions that can be drawn from data analytics include: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6262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631784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64281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52464" y="1357299"/>
            <a:ext cx="6500858"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discovery, interpretation, and communication of meaningful patterns in data. Especially valuable in areas rich with recorded information, analytics relies on the simultaneous application of statistics, computer programming and operations research to quantify performance. AI or Artificial Intelligence is technology designed to emulate the human mind, particularly in areas such as analysis and learning. AI is designed to draw conclusions on data, understand concepts, become self-learning and even interact with humans. AI and data analytics are connected because the former boosts the capabilities of the latter to deliver deeper and better insights beyond what human analysts can do</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50758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595274" y="1714488"/>
            <a:ext cx="8320126"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Objectives: Define the main objective of the project, such as addressing a business question or creating a product.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Assess the data and plan for data governance.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Technology: Understand the technology stack.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model: Design the data model and data flows.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Set up the analytics team.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Roadmap: Develop a project roadmap.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Change management: Prepare for change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Analysis: Use different types of analytics, such as descriptive, diagnostic, predictive, prescribed, and sentiment analysis.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45164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809588" y="1714488"/>
            <a:ext cx="6096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data analytics, end users are the people who use the data to make decisions or solve problems: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61799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952728" y="2000240"/>
            <a:ext cx="7215238" cy="1938992"/>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According to a </a:t>
            </a:r>
            <a:r>
              <a:rPr lang="en-US" altLang="zh-CN" sz="1200" b="0" i="0" u="none" strike="noStrike" kern="1200" cap="none" spc="0" baseline="0">
                <a:solidFill>
                  <a:srgbClr val="0052AB"/>
                </a:solidFill>
                <a:latin typeface="Inter" pitchFamily="0" charset="0"/>
                <a:ea typeface="宋体" pitchFamily="0" charset="0"/>
                <a:cs typeface="Arial" pitchFamily="34" charset="0"/>
                <a:hlinkClick r:id="rId3"/>
              </a:rPr>
              <a:t>recent study conducted by the Harvard Business Review</a:t>
            </a:r>
            <a:r>
              <a:rPr lang="en-US" altLang="zh-CN" sz="1200" b="0" i="0" u="none" strike="noStrike" kern="1200" cap="none" spc="0" baseline="0">
                <a:solidFill>
                  <a:srgbClr val="2C2825"/>
                </a:solidFill>
                <a:latin typeface="Inter" pitchFamily="0" charset="0"/>
                <a:ea typeface="宋体" pitchFamily="0" charset="0"/>
                <a:cs typeface="Arial" pitchFamily="34" charset="0"/>
              </a:rPr>
              <a:t>, “thriving as a mainstream company today means being data driven.” But what does it mean to be data-driven and why does it even matter?</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For most, the ability to effectively use data to make better informed decisions faster and consistently across all levels of the organization is a clear sign of being data driven. In both the short and long term, this enables innovation, growth, sustainability, as well as the ability to provide a better employee and customer experience—driving competitiveness in several ways.</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A key to being data-driven is understanding that it needs to be part of the company culture, not just an IT department initiative.</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1582389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952464" y="1785926"/>
            <a:ext cx="5572164"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dataset in data analytics is a structured collection of data that is organized and stored for analysis or processing. Datasets are a fundamental tool in data analytics, data analysis, and machine learning (ML). They are essential for the data-driven decision-making process.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48201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4"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5"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6"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7"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68" name="矩形" descr="Data Analysis Graph | Download ..."/>
          <p:cNvSpPr>
            <a:spLocks noChangeAspect="1"/>
          </p:cNvSpPr>
          <p:nvPr/>
        </p:nvSpPr>
        <p:spPr>
          <a:xfrm rot="0">
            <a:off x="155575" y="-144463"/>
            <a:ext cx="304800" cy="304800"/>
          </a:xfrm>
          <a:prstGeom prst="rect"/>
          <a:noFill/>
          <a:ln w="12700" cmpd="sng" cap="flat">
            <a:noFill/>
            <a:prstDash val="solid"/>
            <a:miter/>
          </a:ln>
        </p:spPr>
      </p:sp>
      <p:pic>
        <p:nvPicPr>
          <p:cNvPr id="169" name="图片" descr="C:\Users\user1\Downloads\download.jpg"/>
          <p:cNvPicPr>
            <a:picLocks noChangeAspect="1"/>
          </p:cNvPicPr>
          <p:nvPr/>
        </p:nvPicPr>
        <p:blipFill>
          <a:blip r:embed="rId2" cstate="print"/>
          <a:stretch>
            <a:fillRect/>
          </a:stretch>
        </p:blipFill>
        <p:spPr>
          <a:xfrm rot="0">
            <a:off x="2365578" y="1214423"/>
            <a:ext cx="6373628" cy="3714776"/>
          </a:xfrm>
          <a:prstGeom prst="rect"/>
          <a:noFill/>
          <a:ln w="12700" cmpd="sng" cap="flat">
            <a:noFill/>
            <a:prstDash val="solid"/>
            <a:miter/>
          </a:ln>
        </p:spPr>
      </p:pic>
    </p:spTree>
    <p:extLst>
      <p:ext uri="{BB962C8B-B14F-4D97-AF65-F5344CB8AC3E}">
        <p14:creationId xmlns:p14="http://schemas.microsoft.com/office/powerpoint/2010/main" val="211936720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2024-10-05T03:32:31Z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