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21"/>
  </p:notesMasterIdLst>
  <p:sldIdLst>
    <p:sldId id="277" r:id="rId2"/>
    <p:sldId id="278" r:id="rId3"/>
    <p:sldId id="294" r:id="rId4"/>
    <p:sldId id="280" r:id="rId5"/>
    <p:sldId id="299" r:id="rId6"/>
    <p:sldId id="281" r:id="rId7"/>
    <p:sldId id="292" r:id="rId8"/>
    <p:sldId id="283" r:id="rId9"/>
    <p:sldId id="282" r:id="rId10"/>
    <p:sldId id="263" r:id="rId11"/>
    <p:sldId id="286" r:id="rId12"/>
    <p:sldId id="293" r:id="rId13"/>
    <p:sldId id="295" r:id="rId14"/>
    <p:sldId id="285" r:id="rId15"/>
    <p:sldId id="301" r:id="rId16"/>
    <p:sldId id="304" r:id="rId17"/>
    <p:sldId id="288" r:id="rId18"/>
    <p:sldId id="289"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5876" autoAdjust="0"/>
  </p:normalViewPr>
  <p:slideViewPr>
    <p:cSldViewPr>
      <p:cViewPr varScale="1">
        <p:scale>
          <a:sx n="73" d="100"/>
          <a:sy n="73" d="100"/>
        </p:scale>
        <p:origin x="1061"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7"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1048698"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048699"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048700"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048701"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048702"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0A519F6B-9643-495C-8B90-869C5FFE76B7}"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2759170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Slide Image Placeholder 1"/>
          <p:cNvSpPr>
            <a:spLocks noGrp="1" noRot="1" noChangeAspect="1"/>
          </p:cNvSpPr>
          <p:nvPr>
            <p:ph type="sldImg"/>
          </p:nvPr>
        </p:nvSpPr>
        <p:spPr>
          <a:xfrm>
            <a:off x="685800" y="1143000"/>
            <a:ext cx="5486400" cy="3086100"/>
          </a:xfrm>
        </p:spPr>
      </p:sp>
      <p:sp>
        <p:nvSpPr>
          <p:cNvPr id="1048589" name="Notes Placeholder 2"/>
          <p:cNvSpPr>
            <a:spLocks noGrp="1"/>
          </p:cNvSpPr>
          <p:nvPr>
            <p:ph type="body" idx="1"/>
          </p:nvPr>
        </p:nvSpPr>
        <p:spPr/>
        <p:txBody>
          <a:bodyPr/>
          <a:lstStyle/>
          <a:p>
            <a:endParaRPr lang="en-US"/>
          </a:p>
        </p:txBody>
      </p:sp>
      <p:sp>
        <p:nvSpPr>
          <p:cNvPr id="1048590" name="Slide Number Placeholder 3"/>
          <p:cNvSpPr>
            <a:spLocks noGrp="1"/>
          </p:cNvSpPr>
          <p:nvPr>
            <p:ph type="sldNum" sz="quarter" idx="10"/>
          </p:nvPr>
        </p:nvSpPr>
        <p:spPr/>
        <p:txBody>
          <a:bodyPr/>
          <a:lstStyle/>
          <a:p>
            <a:fld id="{A49BD85E-6015-4492-8F0B-E838F8B49849}"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PlaceHolder 1"/>
          <p:cNvSpPr>
            <a:spLocks noGrp="1" noRot="1" noChangeAspect="1"/>
          </p:cNvSpPr>
          <p:nvPr>
            <p:ph type="sldImg"/>
          </p:nvPr>
        </p:nvSpPr>
        <p:spPr>
          <a:xfrm>
            <a:off x="685800" y="1143000"/>
            <a:ext cx="5486400" cy="3086100"/>
          </a:xfrm>
          <a:prstGeom prst="rect">
            <a:avLst/>
          </a:prstGeom>
        </p:spPr>
      </p:sp>
      <p:sp>
        <p:nvSpPr>
          <p:cNvPr id="1048612" name="PlaceHolder 2"/>
          <p:cNvSpPr>
            <a:spLocks noGrp="1"/>
          </p:cNvSpPr>
          <p:nvPr>
            <p:ph type="body"/>
          </p:nvPr>
        </p:nvSpPr>
        <p:spPr>
          <a:xfrm>
            <a:off x="685800" y="4400640"/>
            <a:ext cx="5485680" cy="3599640"/>
          </a:xfrm>
          <a:prstGeom prst="rect">
            <a:avLst/>
          </a:prstGeom>
        </p:spPr>
        <p:txBody>
          <a:bodyPr lIns="0" tIns="0" rIns="0" bIns="0">
            <a:normAutofit/>
          </a:bodyPr>
          <a:lstStyle/>
          <a:p>
            <a:endParaRPr lang="en-IN" sz="2000" b="0" strike="noStrike" spc="-1">
              <a:latin typeface="Arial"/>
            </a:endParaRPr>
          </a:p>
        </p:txBody>
      </p:sp>
      <p:sp>
        <p:nvSpPr>
          <p:cNvPr id="104861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b">
            <a:noAutofit/>
          </a:bodyPr>
          <a:lstStyle/>
          <a:p>
            <a:pPr algn="r">
              <a:lnSpc>
                <a:spcPct val="100000"/>
              </a:lnSpc>
            </a:pPr>
            <a:fld id="{7EDC1843-F128-4152-8E47-FC24CD3EFA53}" type="slidenum">
              <a:rPr lang="en-US" sz="1200" b="0" strike="noStrike" spc="-1">
                <a:solidFill>
                  <a:srgbClr val="000000"/>
                </a:solidFill>
                <a:latin typeface="+mn-lt"/>
                <a:ea typeface="+mn-ea"/>
              </a:rPr>
              <a:t>4</a:t>
            </a:fld>
            <a:endParaRPr lang="en-IN"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PlaceHolder 1"/>
          <p:cNvSpPr>
            <a:spLocks noGrp="1" noRot="1" noChangeAspect="1"/>
          </p:cNvSpPr>
          <p:nvPr>
            <p:ph type="sldImg"/>
          </p:nvPr>
        </p:nvSpPr>
        <p:spPr>
          <a:xfrm>
            <a:off x="685800" y="1143000"/>
            <a:ext cx="5486400" cy="3086100"/>
          </a:xfrm>
          <a:prstGeom prst="rect">
            <a:avLst/>
          </a:prstGeom>
        </p:spPr>
      </p:sp>
      <p:sp>
        <p:nvSpPr>
          <p:cNvPr id="1048620" name="PlaceHolder 2"/>
          <p:cNvSpPr>
            <a:spLocks noGrp="1"/>
          </p:cNvSpPr>
          <p:nvPr>
            <p:ph type="body"/>
          </p:nvPr>
        </p:nvSpPr>
        <p:spPr>
          <a:xfrm>
            <a:off x="685800" y="4400640"/>
            <a:ext cx="5485680" cy="3599640"/>
          </a:xfrm>
          <a:prstGeom prst="rect">
            <a:avLst/>
          </a:prstGeom>
        </p:spPr>
        <p:txBody>
          <a:bodyPr lIns="0" tIns="0" rIns="0" bIns="0">
            <a:normAutofit/>
          </a:bodyPr>
          <a:lstStyle/>
          <a:p>
            <a:endParaRPr lang="en-IN" sz="2000" b="0" strike="noStrike" spc="-1">
              <a:latin typeface="Arial"/>
            </a:endParaRPr>
          </a:p>
        </p:txBody>
      </p:sp>
      <p:sp>
        <p:nvSpPr>
          <p:cNvPr id="10486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b">
            <a:noAutofit/>
          </a:bodyPr>
          <a:lstStyle/>
          <a:p>
            <a:pPr algn="r">
              <a:lnSpc>
                <a:spcPct val="100000"/>
              </a:lnSpc>
            </a:pPr>
            <a:fld id="{05E5CADA-15DC-46E0-A0F7-E45DEB451D27}" type="slidenum">
              <a:rPr lang="en-US" sz="1200" b="0" strike="noStrike" spc="-1">
                <a:solidFill>
                  <a:srgbClr val="000000"/>
                </a:solidFill>
                <a:latin typeface="+mn-lt"/>
                <a:ea typeface="+mn-ea"/>
              </a:rPr>
              <a:t>6</a:t>
            </a:fld>
            <a:endParaRPr lang="en-IN"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0A519F6B-9643-495C-8B90-869C5FFE76B7}" type="slidenum">
              <a:rPr lang="en-IN" sz="1400" b="0" strike="noStrike" spc="-1" smtClean="0">
                <a:latin typeface="Times New Roman"/>
              </a:rPr>
              <a:t>7</a:t>
            </a:fld>
            <a:endParaRPr lang="en-IN" sz="1400" b="0" strike="noStrike" spc="-1">
              <a:latin typeface="Times New Roman"/>
            </a:endParaRPr>
          </a:p>
        </p:txBody>
      </p:sp>
    </p:spTree>
    <p:extLst>
      <p:ext uri="{BB962C8B-B14F-4D97-AF65-F5344CB8AC3E}">
        <p14:creationId xmlns:p14="http://schemas.microsoft.com/office/powerpoint/2010/main" val="1772228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PlaceHolder 1"/>
          <p:cNvSpPr>
            <a:spLocks noGrp="1" noRot="1" noChangeAspect="1"/>
          </p:cNvSpPr>
          <p:nvPr>
            <p:ph type="sldImg"/>
          </p:nvPr>
        </p:nvSpPr>
        <p:spPr>
          <a:xfrm>
            <a:off x="685800" y="1143000"/>
            <a:ext cx="5486400" cy="3086100"/>
          </a:xfrm>
          <a:prstGeom prst="rect">
            <a:avLst/>
          </a:prstGeom>
        </p:spPr>
      </p:sp>
      <p:sp>
        <p:nvSpPr>
          <p:cNvPr id="1048628" name="PlaceHolder 2"/>
          <p:cNvSpPr>
            <a:spLocks noGrp="1"/>
          </p:cNvSpPr>
          <p:nvPr>
            <p:ph type="body"/>
          </p:nvPr>
        </p:nvSpPr>
        <p:spPr>
          <a:xfrm>
            <a:off x="685800" y="4400640"/>
            <a:ext cx="5485680" cy="3599640"/>
          </a:xfrm>
          <a:prstGeom prst="rect">
            <a:avLst/>
          </a:prstGeom>
        </p:spPr>
        <p:txBody>
          <a:bodyPr lIns="0" tIns="0" rIns="0" bIns="0">
            <a:normAutofit/>
          </a:bodyPr>
          <a:lstStyle/>
          <a:p>
            <a:endParaRPr lang="en-IN" sz="2000" b="0" strike="noStrike" spc="-1">
              <a:latin typeface="Arial"/>
            </a:endParaRPr>
          </a:p>
        </p:txBody>
      </p:sp>
      <p:sp>
        <p:nvSpPr>
          <p:cNvPr id="104862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b">
            <a:noAutofit/>
          </a:bodyPr>
          <a:lstStyle/>
          <a:p>
            <a:pPr algn="r">
              <a:lnSpc>
                <a:spcPct val="100000"/>
              </a:lnSpc>
            </a:pPr>
            <a:fld id="{8003DADF-6B80-463D-81C0-D7F3C36FFD2A}" type="slidenum">
              <a:rPr lang="en-US" sz="1200" b="0" strike="noStrike" spc="-1">
                <a:solidFill>
                  <a:srgbClr val="000000"/>
                </a:solidFill>
                <a:latin typeface="+mn-lt"/>
                <a:ea typeface="+mn-ea"/>
              </a:rPr>
              <a:t>9</a:t>
            </a:fld>
            <a:endParaRPr lang="en-IN"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PlaceHolder 1"/>
          <p:cNvSpPr>
            <a:spLocks noGrp="1" noRot="1" noChangeAspect="1"/>
          </p:cNvSpPr>
          <p:nvPr>
            <p:ph type="sldImg"/>
          </p:nvPr>
        </p:nvSpPr>
        <p:spPr>
          <a:xfrm>
            <a:off x="685800" y="1143000"/>
            <a:ext cx="5486400" cy="3086100"/>
          </a:xfrm>
          <a:prstGeom prst="rect">
            <a:avLst/>
          </a:prstGeom>
        </p:spPr>
      </p:sp>
      <p:sp>
        <p:nvSpPr>
          <p:cNvPr id="1048645" name="PlaceHolder 2"/>
          <p:cNvSpPr>
            <a:spLocks noGrp="1"/>
          </p:cNvSpPr>
          <p:nvPr>
            <p:ph type="body"/>
          </p:nvPr>
        </p:nvSpPr>
        <p:spPr>
          <a:xfrm>
            <a:off x="685800" y="4400640"/>
            <a:ext cx="5485680" cy="3599640"/>
          </a:xfrm>
          <a:prstGeom prst="rect">
            <a:avLst/>
          </a:prstGeom>
        </p:spPr>
        <p:txBody>
          <a:bodyPr lIns="0" tIns="0" rIns="0" bIns="0">
            <a:normAutofit/>
          </a:bodyPr>
          <a:lstStyle/>
          <a:p>
            <a:endParaRPr lang="en-IN" sz="2000" b="0" strike="noStrike" spc="-1">
              <a:latin typeface="Arial"/>
            </a:endParaRPr>
          </a:p>
        </p:txBody>
      </p:sp>
      <p:sp>
        <p:nvSpPr>
          <p:cNvPr id="104864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b">
            <a:noAutofit/>
          </a:bodyPr>
          <a:lstStyle/>
          <a:p>
            <a:pPr algn="r">
              <a:lnSpc>
                <a:spcPct val="100000"/>
              </a:lnSpc>
            </a:pPr>
            <a:fld id="{EB9502D1-D0DF-4940-B149-CE355C6C4FD0}" type="slidenum">
              <a:rPr lang="en-US" sz="1200" b="0" strike="noStrike" spc="-1">
                <a:solidFill>
                  <a:srgbClr val="000000"/>
                </a:solidFill>
                <a:latin typeface="+mn-lt"/>
                <a:ea typeface="+mn-ea"/>
              </a:rPr>
              <a:t>11</a:t>
            </a:fld>
            <a:endParaRPr lang="en-IN"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0A519F6B-9643-495C-8B90-869C5FFE76B7}" type="slidenum">
              <a:rPr lang="en-IN" sz="1400" b="0" strike="noStrike" spc="-1" smtClean="0">
                <a:latin typeface="Times New Roman"/>
              </a:rPr>
              <a:t>16</a:t>
            </a:fld>
            <a:endParaRPr lang="en-IN" sz="1400" b="0" strike="noStrike" spc="-1">
              <a:latin typeface="Times New Roman"/>
            </a:endParaRPr>
          </a:p>
        </p:txBody>
      </p:sp>
    </p:spTree>
    <p:extLst>
      <p:ext uri="{BB962C8B-B14F-4D97-AF65-F5344CB8AC3E}">
        <p14:creationId xmlns:p14="http://schemas.microsoft.com/office/powerpoint/2010/main" val="3731794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68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4868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04868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6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486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486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4867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04867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6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4866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04866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04866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04866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04866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04866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67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4867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68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4868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68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4868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04868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66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68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4869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4869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04869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69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4869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04869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4869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6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486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486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4867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alphaModFix amt="60000"/>
          </a:blip>
          <a:stretch>
            <a:fillRect/>
          </a:stretch>
        </a:blipFill>
        <a:effectLst/>
      </p:bgPr>
    </p:bg>
    <p:spTree>
      <p:nvGrpSpPr>
        <p:cNvPr id="1" name=""/>
        <p:cNvGrpSpPr/>
        <p:nvPr/>
      </p:nvGrpSpPr>
      <p:grpSpPr>
        <a:xfrm>
          <a:off x="0" y="0"/>
          <a:ext cx="0" cy="0"/>
          <a:chOff x="0" y="0"/>
          <a:chExt cx="0" cy="0"/>
        </a:xfrm>
      </p:grpSpPr>
      <p:sp>
        <p:nvSpPr>
          <p:cNvPr id="10485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04857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i.org/10.1007/s42452-024-06295-1"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1"/>
          <p:cNvSpPr/>
          <p:nvPr/>
        </p:nvSpPr>
        <p:spPr>
          <a:xfrm>
            <a:off x="3125339" y="2254559"/>
            <a:ext cx="8134066" cy="3562065"/>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sp>
        <p:nvSpPr>
          <p:cNvPr id="1048579" name="Rectangle 2"/>
          <p:cNvSpPr/>
          <p:nvPr/>
        </p:nvSpPr>
        <p:spPr>
          <a:xfrm>
            <a:off x="491319" y="-109182"/>
            <a:ext cx="818866" cy="2852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dirty="0">
                <a:solidFill>
                  <a:schemeClr val="bg1"/>
                </a:solidFill>
                <a:latin typeface="Times New Roman" panose="02020603050405020304" pitchFamily="18" charset="0"/>
                <a:cs typeface="Times New Roman" panose="02020603050405020304" pitchFamily="18" charset="0"/>
              </a:rPr>
              <a:t>BATCH No. 18</a:t>
            </a:r>
          </a:p>
        </p:txBody>
      </p:sp>
      <p:sp>
        <p:nvSpPr>
          <p:cNvPr id="1048580" name="Rectangle 3"/>
          <p:cNvSpPr/>
          <p:nvPr/>
        </p:nvSpPr>
        <p:spPr>
          <a:xfrm>
            <a:off x="1559921" y="-109182"/>
            <a:ext cx="832514" cy="4804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dirty="0">
                <a:latin typeface="Times New Roman" panose="02020603050405020304" pitchFamily="18" charset="0"/>
                <a:cs typeface="Times New Roman" panose="02020603050405020304" pitchFamily="18" charset="0"/>
              </a:rPr>
              <a:t>Final Review</a:t>
            </a:r>
          </a:p>
        </p:txBody>
      </p:sp>
      <p:sp>
        <p:nvSpPr>
          <p:cNvPr id="1048581" name="TextBox 6"/>
          <p:cNvSpPr txBox="1"/>
          <p:nvPr/>
        </p:nvSpPr>
        <p:spPr>
          <a:xfrm>
            <a:off x="3068257" y="386652"/>
            <a:ext cx="8862089" cy="2185214"/>
          </a:xfrm>
          <a:prstGeom prst="rect">
            <a:avLst/>
          </a:prstGeom>
          <a:noFill/>
        </p:spPr>
        <p:txBody>
          <a:bodyPr wrap="square" rtlCol="0">
            <a:spAutoFit/>
          </a:bodyPr>
          <a:lstStyle/>
          <a:p>
            <a:pPr algn="ctr"/>
            <a:r>
              <a:rPr lang="en-US" sz="2300" b="1" dirty="0">
                <a:solidFill>
                  <a:schemeClr val="accent2"/>
                </a:solidFill>
                <a:latin typeface="Times New Roman" panose="02020603050405020304" pitchFamily="18" charset="0"/>
                <a:cs typeface="Times New Roman" panose="02020603050405020304" pitchFamily="18" charset="0"/>
              </a:rPr>
              <a:t>Dr. Mahalingam College of Engineering and Technology </a:t>
            </a:r>
          </a:p>
          <a:p>
            <a:pPr algn="ctr"/>
            <a:r>
              <a:rPr lang="en-US" sz="2300" b="1" dirty="0">
                <a:solidFill>
                  <a:schemeClr val="accent2"/>
                </a:solidFill>
                <a:latin typeface="Times New Roman" panose="02020603050405020304" pitchFamily="18" charset="0"/>
                <a:cs typeface="Times New Roman" panose="02020603050405020304" pitchFamily="18" charset="0"/>
              </a:rPr>
              <a:t>Pollachi, Tamil Nadu, India </a:t>
            </a:r>
          </a:p>
          <a:p>
            <a:pPr algn="ctr"/>
            <a:endParaRPr lang="en-US" sz="24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Department of Information Technology</a:t>
            </a:r>
          </a:p>
          <a:p>
            <a:pPr algn="ctr"/>
            <a:r>
              <a:rPr lang="en-US" sz="2400" b="1" dirty="0">
                <a:effectLst>
                  <a:outerShdw blurRad="38100" dist="38100" dir="2700000" algn="tl">
                    <a:srgbClr val="000000">
                      <a:alpha val="43137"/>
                    </a:srgbClr>
                  </a:outerShdw>
                </a:effectLst>
                <a:latin typeface="Times New Roman" pitchFamily="18" charset="0"/>
                <a:cs typeface="Times New Roman" pitchFamily="18" charset="0"/>
              </a:rPr>
              <a:t>19ITPN6801-Project (2021-2025 Batch)</a:t>
            </a:r>
            <a:endParaRPr lang="en-US" sz="2400" b="1" dirty="0">
              <a:solidFill>
                <a:schemeClr val="accent2"/>
              </a:solidFill>
              <a:latin typeface="Times New Roman" panose="02020603050405020304" pitchFamily="18" charset="0"/>
              <a:cs typeface="Times New Roman" panose="02020603050405020304" pitchFamily="18" charset="0"/>
            </a:endParaRPr>
          </a:p>
          <a:p>
            <a:pPr algn="ctr"/>
            <a:endParaRPr lang="en-US" b="1" dirty="0">
              <a:solidFill>
                <a:schemeClr val="accent2"/>
              </a:solidFill>
              <a:latin typeface="Times New Roman" panose="02020603050405020304" pitchFamily="18" charset="0"/>
              <a:cs typeface="Times New Roman" panose="02020603050405020304" pitchFamily="18" charset="0"/>
            </a:endParaRPr>
          </a:p>
        </p:txBody>
      </p:sp>
      <p:pic>
        <p:nvPicPr>
          <p:cNvPr id="2097152" name="Picture 13"/>
          <p:cNvPicPr>
            <a:picLocks noChangeAspect="1"/>
          </p:cNvPicPr>
          <p:nvPr/>
        </p:nvPicPr>
        <p:blipFill>
          <a:blip r:embed="rId3" cstate="print"/>
          <a:stretch>
            <a:fillRect/>
          </a:stretch>
        </p:blipFill>
        <p:spPr>
          <a:xfrm>
            <a:off x="2442949" y="386651"/>
            <a:ext cx="1437444" cy="698230"/>
          </a:xfrm>
          <a:prstGeom prst="rect">
            <a:avLst/>
          </a:prstGeom>
        </p:spPr>
      </p:pic>
      <p:sp>
        <p:nvSpPr>
          <p:cNvPr id="1048583" name="TextBox 12"/>
          <p:cNvSpPr txBox="1"/>
          <p:nvPr/>
        </p:nvSpPr>
        <p:spPr>
          <a:xfrm>
            <a:off x="3322803" y="3138166"/>
            <a:ext cx="1490551" cy="1200329"/>
          </a:xfrm>
          <a:prstGeom prst="rect">
            <a:avLst/>
          </a:prstGeom>
          <a:noFill/>
        </p:spPr>
        <p:txBody>
          <a:bodyPr wrap="square" rtlCol="0">
            <a:spAutoFit/>
          </a:bodyPr>
          <a:lstStyle/>
          <a:p>
            <a:endParaRPr lang="en-US" sz="2400" b="1" spc="-50" dirty="0">
              <a:solidFill>
                <a:schemeClr val="accent2"/>
              </a:solidFill>
              <a:latin typeface="Times New Roman" panose="02020603050405020304" pitchFamily="18" charset="0"/>
              <a:cs typeface="Times New Roman" panose="02020603050405020304" pitchFamily="18" charset="0"/>
            </a:endParaRPr>
          </a:p>
          <a:p>
            <a:endParaRPr lang="en-US" sz="2400" b="1" spc="-50" dirty="0">
              <a:solidFill>
                <a:schemeClr val="accent2"/>
              </a:solidFill>
              <a:latin typeface="Times New Roman" panose="02020603050405020304" pitchFamily="18" charset="0"/>
              <a:cs typeface="Times New Roman" panose="02020603050405020304" pitchFamily="18" charset="0"/>
            </a:endParaRPr>
          </a:p>
          <a:p>
            <a:r>
              <a:rPr lang="en-US" sz="2400" b="1" spc="-50" dirty="0">
                <a:solidFill>
                  <a:schemeClr val="accent2"/>
                </a:solidFill>
                <a:latin typeface="Times New Roman" panose="02020603050405020304" pitchFamily="18" charset="0"/>
                <a:cs typeface="Times New Roman" panose="02020603050405020304" pitchFamily="18" charset="0"/>
              </a:rPr>
              <a:t>Guided by</a:t>
            </a:r>
          </a:p>
        </p:txBody>
      </p:sp>
      <p:sp>
        <p:nvSpPr>
          <p:cNvPr id="1048584" name="TextBox 15"/>
          <p:cNvSpPr txBox="1"/>
          <p:nvPr/>
        </p:nvSpPr>
        <p:spPr>
          <a:xfrm>
            <a:off x="7067195" y="3138166"/>
            <a:ext cx="2012111" cy="1200329"/>
          </a:xfrm>
          <a:prstGeom prst="rect">
            <a:avLst/>
          </a:prstGeom>
          <a:noFill/>
        </p:spPr>
        <p:txBody>
          <a:bodyPr wrap="square" rtlCol="0">
            <a:spAutoFit/>
          </a:bodyPr>
          <a:lstStyle/>
          <a:p>
            <a:endParaRPr lang="en-US" sz="2400" b="1" dirty="0">
              <a:solidFill>
                <a:schemeClr val="accent2"/>
              </a:solidFill>
              <a:latin typeface="Times New Roman" panose="02020603050405020304" pitchFamily="18" charset="0"/>
              <a:cs typeface="Times New Roman" panose="02020603050405020304" pitchFamily="18" charset="0"/>
            </a:endParaRPr>
          </a:p>
          <a:p>
            <a:endParaRPr lang="en-US" sz="2400" b="1" dirty="0">
              <a:solidFill>
                <a:schemeClr val="accent2"/>
              </a:solidFill>
              <a:latin typeface="Times New Roman" panose="02020603050405020304" pitchFamily="18" charset="0"/>
              <a:cs typeface="Times New Roman" panose="02020603050405020304" pitchFamily="18" charset="0"/>
            </a:endParaRPr>
          </a:p>
          <a:p>
            <a:r>
              <a:rPr lang="en-US" sz="2400" b="1" dirty="0">
                <a:solidFill>
                  <a:schemeClr val="accent2"/>
                </a:solidFill>
                <a:latin typeface="Times New Roman" panose="02020603050405020304" pitchFamily="18" charset="0"/>
                <a:cs typeface="Times New Roman" panose="02020603050405020304" pitchFamily="18" charset="0"/>
              </a:rPr>
              <a:t>Submitted by</a:t>
            </a:r>
          </a:p>
        </p:txBody>
      </p:sp>
      <p:sp>
        <p:nvSpPr>
          <p:cNvPr id="1048585" name="Slide Number Placeholder 7"/>
          <p:cNvSpPr>
            <a:spLocks noGrp="1"/>
          </p:cNvSpPr>
          <p:nvPr>
            <p:ph type="sldNum" sz="quarter" idx="4294967295"/>
          </p:nvPr>
        </p:nvSpPr>
        <p:spPr>
          <a:xfrm>
            <a:off x="9809897" y="6356351"/>
            <a:ext cx="1543904" cy="365125"/>
          </a:xfrm>
          <a:prstGeom prst="rect">
            <a:avLst/>
          </a:prstGeom>
        </p:spPr>
        <p:txBody>
          <a:bodyPr/>
          <a:lstStyle/>
          <a:p>
            <a:pPr lvl="0" algn="r"/>
            <a:fld id="{509340C6-7706-4CF4-A503-B5971061AAE8}" type="slidenum">
              <a:rPr lang="en-US" sz="1200">
                <a:solidFill>
                  <a:prstClr val="black">
                    <a:tint val="75000"/>
                  </a:prstClr>
                </a:solidFill>
                <a:latin typeface="Times New Roman" panose="02020603050405020304" pitchFamily="18" charset="0"/>
                <a:cs typeface="Times New Roman" panose="02020603050405020304" pitchFamily="18" charset="0"/>
              </a:rPr>
              <a:pPr lvl="0" algn="r"/>
              <a:t>1</a:t>
            </a:fld>
            <a:endParaRPr lang="en-US" sz="1200" dirty="0">
              <a:solidFill>
                <a:prstClr val="black">
                  <a:tint val="75000"/>
                </a:prst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2097153" name="Picture 14" descr="Description: Description: http://3.bp.blogspot.com/-jc9s0jwkiHQ/UFEx20uanCI/AAAAAAAABrU/ac-5q1DwvEM/s1600/anna_university_logo.png"/>
          <p:cNvPicPr>
            <a:picLocks/>
          </p:cNvPicPr>
          <p:nvPr/>
        </p:nvPicPr>
        <p:blipFill>
          <a:blip r:embed="rId4" cstate="print"/>
          <a:srcRect/>
          <a:stretch>
            <a:fillRect/>
          </a:stretch>
        </p:blipFill>
        <p:spPr bwMode="auto">
          <a:xfrm>
            <a:off x="11043958" y="240783"/>
            <a:ext cx="1038860" cy="989965"/>
          </a:xfrm>
          <a:prstGeom prst="rect">
            <a:avLst/>
          </a:prstGeom>
          <a:noFill/>
          <a:ln>
            <a:noFill/>
          </a:ln>
        </p:spPr>
      </p:pic>
      <p:sp>
        <p:nvSpPr>
          <p:cNvPr id="1048587" name="Footer Placeholder 5"/>
          <p:cNvSpPr>
            <a:spLocks noGrp="1"/>
          </p:cNvSpPr>
          <p:nvPr>
            <p:ph type="ftr" sz="quarter" idx="4294967295"/>
          </p:nvPr>
        </p:nvSpPr>
        <p:spPr>
          <a:xfrm>
            <a:off x="4481673" y="6625256"/>
            <a:ext cx="6035255" cy="464903"/>
          </a:xfrm>
          <a:prstGeom prst="rect">
            <a:avLst/>
          </a:prstGeom>
        </p:spPr>
        <p:txBody>
          <a:bodyPr/>
          <a:lstStyle/>
          <a:p>
            <a:r>
              <a:rPr lang="en-GB" altLang="zh-CN" sz="800" dirty="0">
                <a:solidFill>
                  <a:schemeClr val="bg1">
                    <a:lumMod val="50000"/>
                  </a:schemeClr>
                </a:solidFill>
              </a:rPr>
              <a:t>A Machine Learning Approach to Parkinson’s Disease Detection Based on Mouse Interaction Pattern</a:t>
            </a:r>
            <a:endParaRPr lang="zh-CN" altLang="en-US" sz="800" dirty="0">
              <a:solidFill>
                <a:schemeClr val="bg1">
                  <a:lumMod val="50000"/>
                </a:schemeClr>
              </a:solidFill>
            </a:endParaRPr>
          </a:p>
        </p:txBody>
      </p:sp>
      <p:sp>
        <p:nvSpPr>
          <p:cNvPr id="13" name="Rectangle 12">
            <a:extLst>
              <a:ext uri="{FF2B5EF4-FFF2-40B4-BE49-F238E27FC236}">
                <a16:creationId xmlns:a16="http://schemas.microsoft.com/office/drawing/2014/main" id="{69B1BAD6-95FC-4A6D-908A-E06F3398A92C}"/>
              </a:ext>
            </a:extLst>
          </p:cNvPr>
          <p:cNvSpPr/>
          <p:nvPr/>
        </p:nvSpPr>
        <p:spPr>
          <a:xfrm>
            <a:off x="3230903" y="2271832"/>
            <a:ext cx="8134066" cy="954107"/>
          </a:xfrm>
          <a:prstGeom prst="rect">
            <a:avLst/>
          </a:prstGeom>
        </p:spPr>
        <p:txBody>
          <a:bodyPr wrap="square">
            <a:spAutoFit/>
          </a:bodyPr>
          <a:lstStyle/>
          <a:p>
            <a:pPr algn="ctr"/>
            <a:r>
              <a:rPr lang="en-GB" sz="2800" dirty="0">
                <a:solidFill>
                  <a:schemeClr val="bg2"/>
                </a:solidFill>
                <a:latin typeface="Times New Roman" panose="02020603050405020304" pitchFamily="18" charset="0"/>
                <a:cs typeface="Times New Roman" panose="02020603050405020304" pitchFamily="18" charset="0"/>
              </a:rPr>
              <a:t>A Machine Learning Approach to Parkinson’s Disease Detection Based on Mouse Interaction Pattern</a:t>
            </a:r>
            <a:endParaRPr lang="en-US" sz="2800" b="1"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862E00B-8C03-40BA-B2F8-3416366A2F99}"/>
              </a:ext>
            </a:extLst>
          </p:cNvPr>
          <p:cNvSpPr txBox="1"/>
          <p:nvPr/>
        </p:nvSpPr>
        <p:spPr>
          <a:xfrm>
            <a:off x="3305068" y="4488481"/>
            <a:ext cx="2490865"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Ms. </a:t>
            </a:r>
            <a:r>
              <a:rPr lang="en-US" sz="2400" dirty="0" err="1">
                <a:solidFill>
                  <a:schemeClr val="bg1"/>
                </a:solidFill>
                <a:latin typeface="Times New Roman" panose="02020603050405020304" pitchFamily="18" charset="0"/>
                <a:cs typeface="Times New Roman" panose="02020603050405020304" pitchFamily="18" charset="0"/>
              </a:rPr>
              <a:t>G.Keerthika</a:t>
            </a:r>
            <a:r>
              <a:rPr lang="en-US" sz="2400" dirty="0">
                <a:solidFill>
                  <a:schemeClr val="bg1"/>
                </a:solidFill>
                <a:latin typeface="Times New Roman" panose="02020603050405020304" pitchFamily="18" charset="0"/>
                <a:cs typeface="Times New Roman" panose="02020603050405020304" pitchFamily="18" charset="0"/>
              </a:rPr>
              <a:t> </a:t>
            </a:r>
            <a:endParaRPr lang="en-IN" sz="2400" dirty="0">
              <a:solidFill>
                <a:schemeClr val="bg1"/>
              </a:solidFill>
            </a:endParaRPr>
          </a:p>
        </p:txBody>
      </p:sp>
      <p:sp>
        <p:nvSpPr>
          <p:cNvPr id="15" name="TextBox 14">
            <a:extLst>
              <a:ext uri="{FF2B5EF4-FFF2-40B4-BE49-F238E27FC236}">
                <a16:creationId xmlns:a16="http://schemas.microsoft.com/office/drawing/2014/main" id="{BE46EAD3-EC51-4A2C-B2B4-98926D9CF6A0}"/>
              </a:ext>
            </a:extLst>
          </p:cNvPr>
          <p:cNvSpPr txBox="1"/>
          <p:nvPr/>
        </p:nvSpPr>
        <p:spPr>
          <a:xfrm>
            <a:off x="3230903" y="4831744"/>
            <a:ext cx="3529241" cy="830997"/>
          </a:xfrm>
          <a:prstGeom prst="rect">
            <a:avLst/>
          </a:prstGeom>
          <a:noFill/>
        </p:spPr>
        <p:txBody>
          <a:bodyPr wrap="square" rtlCol="0">
            <a:spAutoFit/>
          </a:bodyPr>
          <a:lstStyle/>
          <a:p>
            <a:r>
              <a:rPr lang="en-GB" sz="2400" dirty="0">
                <a:solidFill>
                  <a:schemeClr val="bg1"/>
                </a:solidFill>
                <a:latin typeface="Times New Roman" panose="02020603050405020304" pitchFamily="18" charset="0"/>
                <a:cs typeface="Times New Roman" panose="02020603050405020304" pitchFamily="18" charset="0"/>
              </a:rPr>
              <a:t> Assistant Professor</a:t>
            </a:r>
          </a:p>
          <a:p>
            <a:r>
              <a:rPr lang="en-GB" sz="2400" dirty="0">
                <a:solidFill>
                  <a:schemeClr val="bg1"/>
                </a:solidFill>
                <a:latin typeface="Times New Roman" panose="02020603050405020304" pitchFamily="18" charset="0"/>
                <a:cs typeface="Times New Roman" panose="02020603050405020304" pitchFamily="18" charset="0"/>
              </a:rPr>
              <a:t> Information Technology</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550A4D6-67C4-452F-A9FB-FC1157A05699}"/>
              </a:ext>
            </a:extLst>
          </p:cNvPr>
          <p:cNvSpPr txBox="1"/>
          <p:nvPr/>
        </p:nvSpPr>
        <p:spPr>
          <a:xfrm>
            <a:off x="8963475" y="4454797"/>
            <a:ext cx="2133600" cy="1200329"/>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727621BIT038</a:t>
            </a:r>
          </a:p>
          <a:p>
            <a:r>
              <a:rPr lang="en-US" sz="2400" dirty="0">
                <a:solidFill>
                  <a:schemeClr val="bg1"/>
                </a:solidFill>
                <a:latin typeface="Times New Roman" panose="02020603050405020304" pitchFamily="18" charset="0"/>
                <a:cs typeface="Times New Roman" panose="02020603050405020304" pitchFamily="18" charset="0"/>
              </a:rPr>
              <a:t>727621BIT102</a:t>
            </a:r>
          </a:p>
          <a:p>
            <a:r>
              <a:rPr lang="en-US" sz="2400" dirty="0">
                <a:solidFill>
                  <a:schemeClr val="bg1"/>
                </a:solidFill>
                <a:latin typeface="Times New Roman" panose="02020603050405020304" pitchFamily="18" charset="0"/>
                <a:cs typeface="Times New Roman" panose="02020603050405020304" pitchFamily="18" charset="0"/>
              </a:rPr>
              <a:t>727622BIT315</a:t>
            </a:r>
            <a:endParaRPr lang="en-IN" sz="2400" dirty="0">
              <a:solidFill>
                <a:schemeClr val="bg1"/>
              </a:solidFill>
            </a:endParaRPr>
          </a:p>
        </p:txBody>
      </p:sp>
      <p:sp>
        <p:nvSpPr>
          <p:cNvPr id="3" name="TextBox 2">
            <a:extLst>
              <a:ext uri="{FF2B5EF4-FFF2-40B4-BE49-F238E27FC236}">
                <a16:creationId xmlns:a16="http://schemas.microsoft.com/office/drawing/2014/main" id="{9BDCD554-C779-4905-BEC3-AAE6A9E4C6E0}"/>
              </a:ext>
            </a:extLst>
          </p:cNvPr>
          <p:cNvSpPr txBox="1"/>
          <p:nvPr/>
        </p:nvSpPr>
        <p:spPr>
          <a:xfrm>
            <a:off x="6788685" y="4488481"/>
            <a:ext cx="3429000" cy="1200329"/>
          </a:xfrm>
          <a:prstGeom prst="rect">
            <a:avLst/>
          </a:prstGeom>
          <a:noFill/>
        </p:spPr>
        <p:txBody>
          <a:bodyPr wrap="square" rtlCol="0">
            <a:spAutoFit/>
          </a:bodyPr>
          <a:lstStyle/>
          <a:p>
            <a:r>
              <a:rPr lang="en-US" sz="2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Selvaragul</a:t>
            </a:r>
            <a:r>
              <a:rPr lang="en-US" sz="2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M</a:t>
            </a:r>
          </a:p>
          <a:p>
            <a:r>
              <a:rPr lang="en-US" sz="2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Jaswanthan</a:t>
            </a:r>
            <a:r>
              <a:rPr lang="en-US" sz="2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S</a:t>
            </a:r>
          </a:p>
          <a:p>
            <a:r>
              <a:rPr lang="en-US" sz="2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Srivishnu</a:t>
            </a:r>
            <a:r>
              <a:rPr lang="en-US" sz="2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M  </a:t>
            </a:r>
            <a:endParaRPr lang="en-IN"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2" name="Date Placeholder 4">
            <a:extLst>
              <a:ext uri="{FF2B5EF4-FFF2-40B4-BE49-F238E27FC236}">
                <a16:creationId xmlns:a16="http://schemas.microsoft.com/office/drawing/2014/main" id="{EB293B3F-6AB0-493A-963B-CB27F53C8B35}"/>
              </a:ext>
            </a:extLst>
          </p:cNvPr>
          <p:cNvSpPr txBox="1">
            <a:spLocks/>
          </p:cNvSpPr>
          <p:nvPr/>
        </p:nvSpPr>
        <p:spPr>
          <a:xfrm>
            <a:off x="152400" y="653915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prstClr val="black">
                    <a:tint val="75000"/>
                  </a:prstClr>
                </a:solidFill>
                <a:latin typeface="Times New Roman"/>
              </a:rPr>
              <a:t>Tuesday, April 22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44000" y="-288000"/>
            <a:ext cx="3877800" cy="74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Flow Diagram</a:t>
            </a:r>
            <a:endParaRPr lang="en-IN" sz="2800" b="0" strike="noStrike" spc="-1" dirty="0">
              <a:latin typeface="Arial"/>
            </a:endParaRPr>
          </a:p>
        </p:txBody>
      </p:sp>
      <p:sp>
        <p:nvSpPr>
          <p:cNvPr id="3" name="Rectangle 33"/>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5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n-US" sz="15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Date Placeholder 4">
            <a:extLst>
              <a:ext uri="{FF2B5EF4-FFF2-40B4-BE49-F238E27FC236}">
                <a16:creationId xmlns:a16="http://schemas.microsoft.com/office/drawing/2014/main" id="{4C2A6591-5B7F-4A72-8B5C-B86523335E74}"/>
              </a:ext>
            </a:extLst>
          </p:cNvPr>
          <p:cNvSpPr txBox="1">
            <a:spLocks/>
          </p:cNvSpPr>
          <p:nvPr/>
        </p:nvSpPr>
        <p:spPr>
          <a:xfrm>
            <a:off x="76200" y="6625548"/>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prstClr val="black">
                    <a:tint val="75000"/>
                  </a:prstClr>
                </a:solidFill>
                <a:latin typeface="Times New Roman"/>
              </a:rPr>
              <a:t>Tuesday, April 22 ,2025</a:t>
            </a:r>
          </a:p>
          <a:p>
            <a:endParaRPr lang="en-US" sz="800" dirty="0">
              <a:solidFill>
                <a:prstClr val="black">
                  <a:tint val="75000"/>
                </a:prstClr>
              </a:solidFill>
              <a:latin typeface="Times New Roman"/>
            </a:endParaRPr>
          </a:p>
        </p:txBody>
      </p:sp>
      <p:sp>
        <p:nvSpPr>
          <p:cNvPr id="11" name="Footer Placeholder 5">
            <a:extLst>
              <a:ext uri="{FF2B5EF4-FFF2-40B4-BE49-F238E27FC236}">
                <a16:creationId xmlns:a16="http://schemas.microsoft.com/office/drawing/2014/main" id="{E53438DB-DBF5-4E7F-902A-F8FFFEA8280D}"/>
              </a:ext>
            </a:extLst>
          </p:cNvPr>
          <p:cNvSpPr txBox="1">
            <a:spLocks/>
          </p:cNvSpPr>
          <p:nvPr/>
        </p:nvSpPr>
        <p:spPr>
          <a:xfrm>
            <a:off x="3581521" y="6625548"/>
            <a:ext cx="6035255" cy="46490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zh-CN" sz="800" dirty="0">
                <a:solidFill>
                  <a:schemeClr val="bg1">
                    <a:lumMod val="50000"/>
                  </a:schemeClr>
                </a:solidFill>
              </a:rPr>
              <a:t>              A Machine Learning Approach to Parkinson’s Disease Detection Based on Mouse Interaction Pattern</a:t>
            </a:r>
            <a:endParaRPr lang="zh-CN" altLang="en-US" sz="800" dirty="0">
              <a:solidFill>
                <a:schemeClr val="bg1">
                  <a:lumMod val="50000"/>
                </a:schemeClr>
              </a:solidFill>
            </a:endParaRPr>
          </a:p>
          <a:p>
            <a:endParaRPr lang="zh-CN" altLang="en-US" sz="800" dirty="0">
              <a:solidFill>
                <a:schemeClr val="tx1">
                  <a:lumMod val="50000"/>
                  <a:lumOff val="50000"/>
                </a:schemeClr>
              </a:solidFill>
            </a:endParaRPr>
          </a:p>
        </p:txBody>
      </p:sp>
      <p:sp>
        <p:nvSpPr>
          <p:cNvPr id="12" name="CustomShape 3">
            <a:extLst>
              <a:ext uri="{FF2B5EF4-FFF2-40B4-BE49-F238E27FC236}">
                <a16:creationId xmlns:a16="http://schemas.microsoft.com/office/drawing/2014/main" id="{F34F371C-F896-4593-B908-39FB6B8558C8}"/>
              </a:ext>
            </a:extLst>
          </p:cNvPr>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ctr">
            <a:noAutofit/>
          </a:bodyPr>
          <a:lstStyle/>
          <a:p>
            <a:pPr algn="r">
              <a:lnSpc>
                <a:spcPct val="100000"/>
              </a:lnSpc>
            </a:pPr>
            <a:fld id="{D53D9FCE-2B39-4691-BCD6-8B5A1FE25787}" type="slidenum">
              <a:rPr lang="en-US" sz="1200" b="0" strike="noStrike" spc="-1">
                <a:solidFill>
                  <a:srgbClr val="8B8B8B"/>
                </a:solidFill>
                <a:latin typeface="Times New Roman"/>
              </a:rPr>
              <a:t>10</a:t>
            </a:fld>
            <a:endParaRPr lang="en-IN" sz="1200" b="0" strike="noStrike" spc="-1" dirty="0">
              <a:latin typeface="Arial"/>
            </a:endParaRPr>
          </a:p>
        </p:txBody>
      </p:sp>
      <p:pic>
        <p:nvPicPr>
          <p:cNvPr id="9" name="Picture 8">
            <a:extLst>
              <a:ext uri="{FF2B5EF4-FFF2-40B4-BE49-F238E27FC236}">
                <a16:creationId xmlns:a16="http://schemas.microsoft.com/office/drawing/2014/main" id="{BE9E0EE3-22BB-2AD2-DC44-8D6F98D75E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90714"/>
            <a:ext cx="6248400" cy="59100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CustomShape 1"/>
          <p:cNvSpPr/>
          <p:nvPr/>
        </p:nvSpPr>
        <p:spPr>
          <a:xfrm>
            <a:off x="-191160" y="-218520"/>
            <a:ext cx="4857840" cy="1145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rgbClr val="000000"/>
          </a:fontRef>
        </p:style>
        <p:txBody>
          <a:bodyPr lIns="90000" tIns="45000" rIns="90000" bIns="45000" anchor="ctr">
            <a:noAutofit/>
          </a:bodyPr>
          <a:lstStyle/>
          <a:p>
            <a:pPr algn="ctr">
              <a:lnSpc>
                <a:spcPct val="100000"/>
              </a:lnSpc>
            </a:pPr>
            <a:r>
              <a:rPr lang="en-US" sz="2800" b="0" strike="noStrike" spc="-1">
                <a:solidFill>
                  <a:srgbClr val="FFFFFF"/>
                </a:solidFill>
                <a:latin typeface="Times New Roman"/>
                <a:ea typeface="DejaVu Sans"/>
              </a:rPr>
              <a:t>Tools used for implementation</a:t>
            </a:r>
            <a:endParaRPr lang="en-IN" sz="2800" b="0" strike="noStrike" spc="-1">
              <a:latin typeface="Arial"/>
            </a:endParaRPr>
          </a:p>
        </p:txBody>
      </p:sp>
      <p:sp>
        <p:nvSpPr>
          <p:cNvPr id="1048642" name="CustomShape 4"/>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ctr">
            <a:noAutofit/>
          </a:bodyPr>
          <a:lstStyle/>
          <a:p>
            <a:pPr algn="r">
              <a:lnSpc>
                <a:spcPct val="100000"/>
              </a:lnSpc>
            </a:pPr>
            <a:fld id="{23DC5E47-22BF-46B4-9CF1-EC88B8DFB865}" type="slidenum">
              <a:rPr lang="en-US" sz="1200" b="0" strike="noStrike" spc="-1">
                <a:solidFill>
                  <a:srgbClr val="8B8B8B"/>
                </a:solidFill>
                <a:latin typeface="Times New Roman"/>
              </a:rPr>
              <a:t>11</a:t>
            </a:fld>
            <a:endParaRPr lang="en-IN" sz="1200" b="0" strike="noStrike" spc="-1">
              <a:latin typeface="Arial"/>
            </a:endParaRPr>
          </a:p>
        </p:txBody>
      </p:sp>
      <p:sp>
        <p:nvSpPr>
          <p:cNvPr id="1048643" name="CustomShape 5"/>
          <p:cNvSpPr/>
          <p:nvPr/>
        </p:nvSpPr>
        <p:spPr>
          <a:xfrm>
            <a:off x="867932" y="1447800"/>
            <a:ext cx="10316880" cy="427664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spAutoFit/>
          </a:bodyPr>
          <a:lstStyle/>
          <a:p>
            <a:pPr>
              <a:lnSpc>
                <a:spcPct val="100000"/>
              </a:lnSpc>
            </a:pPr>
            <a:r>
              <a:rPr lang="en-US" sz="2000" b="1" spc="-1" dirty="0">
                <a:latin typeface="Times New Roman" panose="02020603050405020304" pitchFamily="18" charset="0"/>
                <a:ea typeface="DejaVu Sans"/>
                <a:cs typeface="Times New Roman" panose="02020603050405020304" pitchFamily="18" charset="0"/>
              </a:rPr>
              <a:t>Software Requirements</a:t>
            </a:r>
            <a:r>
              <a:rPr lang="en-US" b="1" spc="-1" dirty="0">
                <a:latin typeface="Times New Roman" panose="02020603050405020304" pitchFamily="18" charset="0"/>
                <a:ea typeface="DejaVu Sans"/>
                <a:cs typeface="Times New Roman" panose="02020603050405020304" pitchFamily="18" charset="0"/>
              </a:rPr>
              <a:t>:</a:t>
            </a:r>
          </a:p>
          <a:p>
            <a:pPr lvl="0" algn="just">
              <a:lnSpc>
                <a:spcPct val="150000"/>
              </a:lnSpc>
              <a:buClr>
                <a:schemeClr val="dk1"/>
              </a:buClr>
              <a:buSzPts val="1800"/>
            </a:pPr>
            <a:r>
              <a:rPr lang="en-US" spc="-1" dirty="0">
                <a:solidFill>
                  <a:schemeClr val="dk1"/>
                </a:solidFill>
                <a:latin typeface="Times New Roman" panose="02020603050405020304" pitchFamily="18" charset="0"/>
                <a:ea typeface="DejaVu Sans"/>
                <a:cs typeface="Times New Roman" panose="02020603050405020304" pitchFamily="18" charset="0"/>
                <a:sym typeface="Times New Roman"/>
              </a:rPr>
              <a:t>PROGRAMMING LANGUAGE</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     : PYTHON</a:t>
            </a:r>
          </a:p>
          <a:p>
            <a:pPr lvl="0" algn="just">
              <a:lnSpc>
                <a:spcPct val="150000"/>
              </a:lnSpc>
              <a:buClr>
                <a:schemeClr val="dk1"/>
              </a:buClr>
              <a:buSzPts val="1800"/>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TOOL                                                : PYCHARM</a:t>
            </a:r>
          </a:p>
          <a:p>
            <a:pPr lvl="0" algn="just">
              <a:lnSpc>
                <a:spcPct val="150000"/>
              </a:lnSpc>
              <a:buClr>
                <a:schemeClr val="dk1"/>
              </a:buClr>
              <a:buSzPts val="1800"/>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LIBRARIES/FRAMEWORK           : NUMPY, PANDAS, SCIKITLEARN</a:t>
            </a:r>
          </a:p>
          <a:p>
            <a:pPr>
              <a:lnSpc>
                <a:spcPct val="100000"/>
              </a:lnSpc>
            </a:pPr>
            <a:endParaRPr lang="en-IN" b="0" strike="noStrike" spc="-1" dirty="0">
              <a:latin typeface="Times New Roman" panose="02020603050405020304" pitchFamily="18" charset="0"/>
              <a:cs typeface="Times New Roman" panose="02020603050405020304" pitchFamily="18" charset="0"/>
            </a:endParaRPr>
          </a:p>
          <a:p>
            <a:pPr marL="720" algn="just">
              <a:lnSpc>
                <a:spcPct val="100000"/>
              </a:lnSpc>
              <a:buClr>
                <a:srgbClr val="000000"/>
              </a:buClr>
            </a:pPr>
            <a:endParaRPr lang="en-US" b="1" strike="noStrike" spc="-1" dirty="0">
              <a:latin typeface="Times New Roman" panose="02020603050405020304" pitchFamily="18" charset="0"/>
              <a:cs typeface="Times New Roman" panose="02020603050405020304" pitchFamily="18" charset="0"/>
            </a:endParaRPr>
          </a:p>
          <a:p>
            <a:pPr marL="720" algn="just">
              <a:lnSpc>
                <a:spcPct val="100000"/>
              </a:lnSpc>
              <a:buClr>
                <a:srgbClr val="000000"/>
              </a:buClr>
            </a:pPr>
            <a:endParaRPr lang="en-US" b="1" spc="-1" dirty="0">
              <a:latin typeface="Times New Roman" panose="02020603050405020304" pitchFamily="18" charset="0"/>
              <a:cs typeface="Times New Roman" panose="02020603050405020304" pitchFamily="18" charset="0"/>
            </a:endParaRPr>
          </a:p>
          <a:p>
            <a:pPr marL="720" algn="just">
              <a:lnSpc>
                <a:spcPct val="100000"/>
              </a:lnSpc>
              <a:buClr>
                <a:srgbClr val="000000"/>
              </a:buClr>
            </a:pPr>
            <a:r>
              <a:rPr lang="en-US" b="1" strike="noStrike" spc="-1" dirty="0">
                <a:latin typeface="Times New Roman" panose="02020603050405020304" pitchFamily="18" charset="0"/>
                <a:cs typeface="Times New Roman" panose="02020603050405020304" pitchFamily="18" charset="0"/>
              </a:rPr>
              <a:t>Hardware Requirements:</a:t>
            </a:r>
          </a:p>
          <a:p>
            <a:pPr lvl="0" algn="just">
              <a:lnSpc>
                <a:spcPct val="150000"/>
              </a:lnSpc>
              <a:buClr>
                <a:srgbClr val="0C0C0C"/>
              </a:buClr>
              <a:buSzPts val="1800"/>
            </a:pPr>
            <a:r>
              <a:rPr lang="en-US" dirty="0">
                <a:solidFill>
                  <a:srgbClr val="0C0C0C"/>
                </a:solidFill>
                <a:latin typeface="Times New Roman" panose="02020603050405020304" pitchFamily="18" charset="0"/>
                <a:ea typeface="Times New Roman"/>
                <a:cs typeface="Times New Roman" panose="02020603050405020304" pitchFamily="18" charset="0"/>
                <a:sym typeface="Times New Roman"/>
              </a:rPr>
              <a:t>PROCESS       : </a:t>
            </a:r>
            <a:r>
              <a:rPr lang="en-US" dirty="0"/>
              <a:t>Intel Core i7 (10th Gen) or AMD Ryzen 7+</a:t>
            </a:r>
            <a:endParaRPr lang="en-US" dirty="0">
              <a:solidFill>
                <a:srgbClr val="0C0C0C"/>
              </a:solidFill>
              <a:latin typeface="Times New Roman" panose="02020603050405020304" pitchFamily="18" charset="0"/>
              <a:ea typeface="Times New Roman"/>
              <a:cs typeface="Times New Roman" panose="02020603050405020304" pitchFamily="18" charset="0"/>
              <a:sym typeface="Times New Roman"/>
            </a:endParaRPr>
          </a:p>
          <a:p>
            <a:pPr lvl="0" algn="just">
              <a:lnSpc>
                <a:spcPct val="150000"/>
              </a:lnSpc>
              <a:buClr>
                <a:srgbClr val="0C0C0C"/>
              </a:buClr>
              <a:buSzPts val="1800"/>
            </a:pPr>
            <a:r>
              <a:rPr lang="en-US" dirty="0">
                <a:solidFill>
                  <a:srgbClr val="0C0C0C"/>
                </a:solidFill>
                <a:latin typeface="Times New Roman" panose="02020603050405020304" pitchFamily="18" charset="0"/>
                <a:ea typeface="Times New Roman"/>
                <a:cs typeface="Times New Roman" panose="02020603050405020304" pitchFamily="18" charset="0"/>
                <a:sym typeface="Times New Roman"/>
              </a:rPr>
              <a:t>RAM               : 16 GB</a:t>
            </a:r>
          </a:p>
          <a:p>
            <a:pPr lvl="0" algn="just">
              <a:lnSpc>
                <a:spcPct val="150000"/>
              </a:lnSpc>
              <a:buClr>
                <a:srgbClr val="0C0C0C"/>
              </a:buClr>
              <a:buSzPts val="1800"/>
            </a:pPr>
            <a:r>
              <a:rPr lang="en-US" dirty="0">
                <a:solidFill>
                  <a:srgbClr val="0C0C0C"/>
                </a:solidFill>
                <a:latin typeface="Times New Roman" panose="02020603050405020304" pitchFamily="18" charset="0"/>
                <a:ea typeface="Times New Roman"/>
                <a:cs typeface="Times New Roman" panose="02020603050405020304" pitchFamily="18" charset="0"/>
                <a:sym typeface="Times New Roman"/>
              </a:rPr>
              <a:t>HARD DISK  : 1 TB</a:t>
            </a:r>
          </a:p>
          <a:p>
            <a:pPr algn="just">
              <a:lnSpc>
                <a:spcPct val="100000"/>
              </a:lnSpc>
            </a:pPr>
            <a:endParaRPr lang="en-IN" b="0" strike="noStrike" spc="-1" dirty="0">
              <a:latin typeface="Times New Roman" panose="02020603050405020304" pitchFamily="18" charset="0"/>
              <a:cs typeface="Times New Roman" panose="02020603050405020304" pitchFamily="18" charset="0"/>
            </a:endParaRPr>
          </a:p>
        </p:txBody>
      </p:sp>
      <p:sp>
        <p:nvSpPr>
          <p:cNvPr id="8" name="Date Placeholder 4">
            <a:extLst>
              <a:ext uri="{FF2B5EF4-FFF2-40B4-BE49-F238E27FC236}">
                <a16:creationId xmlns:a16="http://schemas.microsoft.com/office/drawing/2014/main" id="{B7D7C941-5688-4AB6-9475-4288DEB7A138}"/>
              </a:ext>
            </a:extLst>
          </p:cNvPr>
          <p:cNvSpPr txBox="1">
            <a:spLocks/>
          </p:cNvSpPr>
          <p:nvPr/>
        </p:nvSpPr>
        <p:spPr>
          <a:xfrm>
            <a:off x="20404" y="6584102"/>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prstClr val="black">
                    <a:tint val="75000"/>
                  </a:prstClr>
                </a:solidFill>
                <a:latin typeface="Times New Roman"/>
              </a:rPr>
              <a:t>    Tuesday, April 22 ,2025</a:t>
            </a:r>
          </a:p>
          <a:p>
            <a:endParaRPr lang="en-US" sz="800" dirty="0">
              <a:solidFill>
                <a:prstClr val="black">
                  <a:tint val="75000"/>
                </a:prstClr>
              </a:solidFill>
              <a:latin typeface="Times New Roman"/>
            </a:endParaRPr>
          </a:p>
        </p:txBody>
      </p:sp>
      <p:sp>
        <p:nvSpPr>
          <p:cNvPr id="9" name="Footer Placeholder 5">
            <a:extLst>
              <a:ext uri="{FF2B5EF4-FFF2-40B4-BE49-F238E27FC236}">
                <a16:creationId xmlns:a16="http://schemas.microsoft.com/office/drawing/2014/main" id="{9763DF4F-2E68-4D27-8A15-CC2866295811}"/>
              </a:ext>
            </a:extLst>
          </p:cNvPr>
          <p:cNvSpPr txBox="1">
            <a:spLocks/>
          </p:cNvSpPr>
          <p:nvPr/>
        </p:nvSpPr>
        <p:spPr>
          <a:xfrm>
            <a:off x="3429000" y="6584102"/>
            <a:ext cx="6035255" cy="46490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zh-CN" sz="800" dirty="0">
                <a:solidFill>
                  <a:schemeClr val="bg1">
                    <a:lumMod val="50000"/>
                  </a:schemeClr>
                </a:solidFill>
              </a:rPr>
              <a:t>             A Machine Learning Approach to Parkinson’s Disease Detection Based on Mouse Interaction Pattern</a:t>
            </a:r>
            <a:endParaRPr lang="zh-CN" altLang="en-US" sz="800" dirty="0">
              <a:solidFill>
                <a:schemeClr val="bg1">
                  <a:lumMod val="50000"/>
                </a:schemeClr>
              </a:solidFill>
            </a:endParaRPr>
          </a:p>
          <a:p>
            <a:endParaRPr lang="zh-CN" altLang="en-US" sz="800" dirty="0">
              <a:solidFill>
                <a:schemeClr val="bg1">
                  <a:lumMod val="6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144000" y="-288000"/>
            <a:ext cx="4857840" cy="1145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rgbClr val="000000"/>
          </a:fontRef>
        </p:style>
        <p:txBody>
          <a:bodyPr lIns="90000" tIns="45000" rIns="90000" bIns="45000" anchor="ctr">
            <a:noAutofit/>
          </a:bodyPr>
          <a:lstStyle/>
          <a:p>
            <a:pPr algn="ctr">
              <a:lnSpc>
                <a:spcPct val="100000"/>
              </a:lnSpc>
            </a:pPr>
            <a:r>
              <a:rPr lang="en-US" sz="2800" spc="-1" dirty="0">
                <a:solidFill>
                  <a:srgbClr val="FFFFFF"/>
                </a:solidFill>
                <a:latin typeface="Times New Roman"/>
              </a:rPr>
              <a:t>Proposed module identification and description</a:t>
            </a:r>
            <a:endParaRPr lang="en-IN" sz="2800" b="0" strike="noStrike" spc="-1" dirty="0">
              <a:latin typeface="Arial"/>
            </a:endParaRPr>
          </a:p>
        </p:txBody>
      </p:sp>
      <p:sp>
        <p:nvSpPr>
          <p:cNvPr id="3" name="Rectangle 1">
            <a:extLst>
              <a:ext uri="{FF2B5EF4-FFF2-40B4-BE49-F238E27FC236}">
                <a16:creationId xmlns:a16="http://schemas.microsoft.com/office/drawing/2014/main" id="{430E003F-F357-43BF-B317-77D2447D9426}"/>
              </a:ext>
            </a:extLst>
          </p:cNvPr>
          <p:cNvSpPr>
            <a:spLocks noGrp="1" noChangeArrowheads="1"/>
          </p:cNvSpPr>
          <p:nvPr>
            <p:ph type="subTitle"/>
          </p:nvPr>
        </p:nvSpPr>
        <p:spPr bwMode="auto">
          <a:xfrm>
            <a:off x="296886" y="1299825"/>
            <a:ext cx="11598225" cy="4439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tabLst/>
            </a:pPr>
            <a:r>
              <a:rPr lang="en-US"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Mouse Tracker Module: </a:t>
            </a:r>
            <a:r>
              <a:rPr lang="en-US" dirty="0">
                <a:latin typeface="Times New Roman" panose="02020603050405020304" pitchFamily="18" charset="0"/>
                <a:cs typeface="Times New Roman" panose="02020603050405020304" pitchFamily="18" charset="0"/>
              </a:rPr>
              <a:t>Captures real-time mouse movement data. Tracks x-y coordinates, and movement direction.</a:t>
            </a:r>
          </a:p>
          <a:p>
            <a:pPr marL="0" marR="0" lvl="0" indent="0" algn="just" defTabSz="914400" rtl="0" eaLnBrk="0" fontAlgn="base" latinLnBrk="0" hangingPunct="0">
              <a:lnSpc>
                <a:spcPct val="200000"/>
              </a:lnSpc>
              <a:spcBef>
                <a:spcPct val="0"/>
              </a:spcBef>
              <a:spcAft>
                <a:spcPct val="0"/>
              </a:spcAft>
              <a:buClrTx/>
              <a:buSzTx/>
              <a:tabLst/>
            </a:pPr>
            <a:r>
              <a:rPr lang="en-US"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Feature Extraction Module: </a:t>
            </a:r>
            <a:r>
              <a:rPr lang="en-US" dirty="0">
                <a:latin typeface="Times New Roman" panose="02020603050405020304" pitchFamily="18" charset="0"/>
                <a:cs typeface="Times New Roman" panose="02020603050405020304" pitchFamily="18" charset="0"/>
              </a:rPr>
              <a:t>Computes movement characteristics such as velocity, acceleration, direction changes, and stops. Filters noise from raw movement data for accuracy.</a:t>
            </a:r>
          </a:p>
          <a:p>
            <a:pPr marL="0" marR="0" lvl="0" indent="0" algn="just" defTabSz="914400" rtl="0" eaLnBrk="0" fontAlgn="base" latinLnBrk="0" hangingPunct="0">
              <a:lnSpc>
                <a:spcPct val="200000"/>
              </a:lnSpc>
              <a:spcBef>
                <a:spcPct val="0"/>
              </a:spcBef>
              <a:spcAft>
                <a:spcPct val="0"/>
              </a:spcAft>
              <a:buClrTx/>
              <a:buSzTx/>
              <a:tabLst/>
            </a:pPr>
            <a:r>
              <a:rPr lang="en-US"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Data Preprocessing Module</a:t>
            </a:r>
            <a:r>
              <a:rPr lang="en-US" dirty="0">
                <a:latin typeface="Times New Roman" panose="02020603050405020304" pitchFamily="18" charset="0"/>
                <a:cs typeface="Times New Roman" panose="02020603050405020304" pitchFamily="18" charset="0"/>
              </a:rPr>
              <a:t>: Normalizes and scales movement data. Handles missing values and outlier better model performance. </a:t>
            </a:r>
          </a:p>
          <a:p>
            <a:pPr marL="0" marR="0" lvl="0" indent="0" algn="just" defTabSz="914400" rtl="0" eaLnBrk="0" fontAlgn="base" latinLnBrk="0" hangingPunct="0">
              <a:lnSpc>
                <a:spcPct val="200000"/>
              </a:lnSpc>
              <a:spcBef>
                <a:spcPct val="0"/>
              </a:spcBef>
              <a:spcAft>
                <a:spcPct val="0"/>
              </a:spcAft>
              <a:buClrTx/>
              <a:buSzTx/>
              <a:tabLst/>
            </a:pPr>
            <a:r>
              <a:rPr lang="en-GB" b="1" dirty="0"/>
              <a:t>4. Metric Computation and Analysis Module </a:t>
            </a:r>
            <a:r>
              <a:rPr lang="en-GB" dirty="0"/>
              <a:t>: To process the collected data and extract meaningful metrics.</a:t>
            </a:r>
          </a:p>
          <a:p>
            <a:pPr marL="0" marR="0" lvl="0" indent="0" algn="just" defTabSz="914400" rtl="0" eaLnBrk="0" fontAlgn="base" latinLnBrk="0" hangingPunct="0">
              <a:lnSpc>
                <a:spcPct val="200000"/>
              </a:lnSpc>
              <a:spcBef>
                <a:spcPct val="0"/>
              </a:spcBef>
              <a:spcAft>
                <a:spcPct val="0"/>
              </a:spcAft>
              <a:buClrTx/>
              <a:buSzTx/>
              <a:tabLst/>
            </a:pPr>
            <a:r>
              <a:rPr lang="en-GB" b="1" dirty="0">
                <a:latin typeface="Times New Roman" panose="02020603050405020304" pitchFamily="18" charset="0"/>
                <a:cs typeface="Times New Roman" panose="02020603050405020304" pitchFamily="18" charset="0"/>
              </a:rPr>
              <a:t>5.Risk Scoring and Recommendation Engine : </a:t>
            </a:r>
            <a:r>
              <a:rPr lang="en-GB" dirty="0">
                <a:latin typeface="Times New Roman" panose="02020603050405020304" pitchFamily="18" charset="0"/>
                <a:cs typeface="Times New Roman" panose="02020603050405020304" pitchFamily="18" charset="0"/>
              </a:rPr>
              <a:t>To evaluate the Parkinson’s Disease risk Score Low, Moderate and High</a:t>
            </a:r>
            <a:endParaRPr 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tabLst/>
            </a:pPr>
            <a:r>
              <a:rPr lang="en-US" dirty="0">
                <a:latin typeface="Times New Roman" panose="02020603050405020304" pitchFamily="18" charset="0"/>
                <a:cs typeface="Times New Roman" panose="02020603050405020304" pitchFamily="18" charset="0"/>
              </a:rPr>
              <a:t> </a:t>
            </a: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Date Placeholder 4">
            <a:extLst>
              <a:ext uri="{FF2B5EF4-FFF2-40B4-BE49-F238E27FC236}">
                <a16:creationId xmlns:a16="http://schemas.microsoft.com/office/drawing/2014/main" id="{0F3B9FFE-A611-40C9-883F-CAFE1C46B986}"/>
              </a:ext>
            </a:extLst>
          </p:cNvPr>
          <p:cNvSpPr txBox="1">
            <a:spLocks/>
          </p:cNvSpPr>
          <p:nvPr/>
        </p:nvSpPr>
        <p:spPr>
          <a:xfrm>
            <a:off x="0" y="657827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prstClr val="black">
                    <a:tint val="75000"/>
                  </a:prstClr>
                </a:solidFill>
                <a:latin typeface="Times New Roman"/>
              </a:rPr>
              <a:t>    Tuesday, April 22 ,2025</a:t>
            </a:r>
          </a:p>
          <a:p>
            <a:endParaRPr lang="en-US" sz="800" dirty="0">
              <a:solidFill>
                <a:prstClr val="black">
                  <a:tint val="75000"/>
                </a:prstClr>
              </a:solidFill>
              <a:latin typeface="Times New Roman"/>
            </a:endParaRPr>
          </a:p>
        </p:txBody>
      </p:sp>
      <p:sp>
        <p:nvSpPr>
          <p:cNvPr id="14" name="Footer Placeholder 5">
            <a:extLst>
              <a:ext uri="{FF2B5EF4-FFF2-40B4-BE49-F238E27FC236}">
                <a16:creationId xmlns:a16="http://schemas.microsoft.com/office/drawing/2014/main" id="{9850C71B-4A7D-4D2F-B5D9-21D9C88A0E02}"/>
              </a:ext>
            </a:extLst>
          </p:cNvPr>
          <p:cNvSpPr txBox="1">
            <a:spLocks/>
          </p:cNvSpPr>
          <p:nvPr/>
        </p:nvSpPr>
        <p:spPr>
          <a:xfrm>
            <a:off x="3078372" y="6625548"/>
            <a:ext cx="6035255" cy="46490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altLang="zh-CN" sz="800" dirty="0">
                <a:solidFill>
                  <a:schemeClr val="bg1">
                    <a:lumMod val="50000"/>
                  </a:schemeClr>
                </a:solidFill>
              </a:rPr>
              <a:t>A Machine Learning Approach to Parkinson’s Disease Detection Based on Mouse Interaction Pattern</a:t>
            </a:r>
            <a:endParaRPr lang="zh-CN" altLang="en-US" sz="800" dirty="0">
              <a:solidFill>
                <a:schemeClr val="bg1">
                  <a:lumMod val="50000"/>
                </a:schemeClr>
              </a:solidFill>
            </a:endParaRPr>
          </a:p>
          <a:p>
            <a:pPr algn="ctr"/>
            <a:endParaRPr lang="zh-CN" altLang="en-US" sz="800" dirty="0">
              <a:solidFill>
                <a:schemeClr val="bg1">
                  <a:lumMod val="65000"/>
                </a:schemeClr>
              </a:solidFill>
            </a:endParaRPr>
          </a:p>
        </p:txBody>
      </p:sp>
      <p:sp>
        <p:nvSpPr>
          <p:cNvPr id="15" name="CustomShape 3">
            <a:extLst>
              <a:ext uri="{FF2B5EF4-FFF2-40B4-BE49-F238E27FC236}">
                <a16:creationId xmlns:a16="http://schemas.microsoft.com/office/drawing/2014/main" id="{9A076DAB-B971-4026-951D-2607E9B68F3D}"/>
              </a:ext>
            </a:extLst>
          </p:cNvPr>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ctr">
            <a:noAutofit/>
          </a:bodyPr>
          <a:lstStyle/>
          <a:p>
            <a:pPr algn="r">
              <a:lnSpc>
                <a:spcPct val="100000"/>
              </a:lnSpc>
            </a:pPr>
            <a:fld id="{D53D9FCE-2B39-4691-BCD6-8B5A1FE25787}" type="slidenum">
              <a:rPr lang="en-US" sz="1200" b="0" strike="noStrike" spc="-1">
                <a:solidFill>
                  <a:srgbClr val="8B8B8B"/>
                </a:solidFill>
                <a:latin typeface="Times New Roman"/>
              </a:rPr>
              <a:t>12</a:t>
            </a:fld>
            <a:endParaRPr lang="en-IN" sz="1200" b="0" strike="noStrike" spc="-1" dirty="0">
              <a:latin typeface="Arial"/>
            </a:endParaRPr>
          </a:p>
        </p:txBody>
      </p:sp>
    </p:spTree>
    <p:extLst>
      <p:ext uri="{BB962C8B-B14F-4D97-AF65-F5344CB8AC3E}">
        <p14:creationId xmlns:p14="http://schemas.microsoft.com/office/powerpoint/2010/main" val="3534996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144000" y="-288000"/>
            <a:ext cx="4857840" cy="1145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rgbClr val="000000"/>
          </a:fontRef>
        </p:style>
        <p:txBody>
          <a:bodyPr lIns="90000" tIns="45000" rIns="90000" bIns="45000" anchor="ctr">
            <a:noAutofit/>
          </a:bodyPr>
          <a:lstStyle/>
          <a:p>
            <a:pPr algn="ctr">
              <a:lnSpc>
                <a:spcPct val="100000"/>
              </a:lnSpc>
            </a:pPr>
            <a:r>
              <a:rPr lang="en-US" sz="2800" spc="-1" dirty="0">
                <a:solidFill>
                  <a:srgbClr val="FFFFFF"/>
                </a:solidFill>
                <a:latin typeface="Times New Roman"/>
              </a:rPr>
              <a:t>Proposed module identification and description</a:t>
            </a:r>
            <a:endParaRPr lang="en-IN" sz="2800" b="0" strike="noStrike" spc="-1" dirty="0">
              <a:latin typeface="Arial"/>
            </a:endParaRPr>
          </a:p>
        </p:txBody>
      </p:sp>
      <p:sp>
        <p:nvSpPr>
          <p:cNvPr id="3" name="Text Placeholder 2">
            <a:extLst>
              <a:ext uri="{FF2B5EF4-FFF2-40B4-BE49-F238E27FC236}">
                <a16:creationId xmlns:a16="http://schemas.microsoft.com/office/drawing/2014/main" id="{E28EEF19-170C-40B2-84BB-53D7AA3073B3}"/>
              </a:ext>
            </a:extLst>
          </p:cNvPr>
          <p:cNvSpPr>
            <a:spLocks noGrp="1"/>
          </p:cNvSpPr>
          <p:nvPr>
            <p:ph type="body"/>
          </p:nvPr>
        </p:nvSpPr>
        <p:spPr>
          <a:xfrm>
            <a:off x="457200" y="1140011"/>
            <a:ext cx="10744200" cy="4900165"/>
          </a:xfrm>
        </p:spPr>
        <p:txBody>
          <a:bodyPr anchor="t">
            <a:normAutofit/>
          </a:bodyPr>
          <a:lstStyle/>
          <a:p>
            <a:pPr marL="0" marR="0" lvl="0" indent="0" algn="just" defTabSz="914400" rtl="0" eaLnBrk="0" fontAlgn="base" latinLnBrk="0" hangingPunct="0">
              <a:lnSpc>
                <a:spcPct val="150000"/>
              </a:lnSpc>
              <a:spcBef>
                <a:spcPct val="0"/>
              </a:spcBef>
              <a:spcAft>
                <a:spcPct val="0"/>
              </a:spcAft>
              <a:buClrTx/>
              <a:buSzTx/>
              <a:tabLst/>
            </a:pPr>
            <a:r>
              <a:rPr lang="en-US" dirty="0">
                <a:latin typeface="Times New Roman" panose="02020603050405020304" pitchFamily="18" charset="0"/>
                <a:cs typeface="Times New Roman" panose="02020603050405020304" pitchFamily="18" charset="0"/>
              </a:rPr>
              <a:t>6).</a:t>
            </a:r>
            <a:r>
              <a:rPr lang="en-US" b="1" dirty="0">
                <a:latin typeface="Times New Roman" panose="02020603050405020304" pitchFamily="18" charset="0"/>
                <a:cs typeface="Times New Roman" panose="02020603050405020304" pitchFamily="18" charset="0"/>
              </a:rPr>
              <a:t>Machine Learning Model Module: </a:t>
            </a:r>
          </a:p>
          <a:p>
            <a:pPr marL="0" marR="0" lvl="0" indent="0" algn="just" defTabSz="914400" rtl="0" eaLnBrk="0" fontAlgn="base" latinLnBrk="0" hangingPunct="0">
              <a:lnSpc>
                <a:spcPct val="150000"/>
              </a:lnSpc>
              <a:spcBef>
                <a:spcPct val="0"/>
              </a:spcBef>
              <a:spcAft>
                <a:spcPct val="0"/>
              </a:spcAft>
              <a:buClrTx/>
              <a:buSzTx/>
              <a:tabLst/>
            </a:pPr>
            <a:r>
              <a:rPr lang="en-US" dirty="0">
                <a:latin typeface="Times New Roman" panose="02020603050405020304" pitchFamily="18" charset="0"/>
                <a:cs typeface="Times New Roman" panose="02020603050405020304" pitchFamily="18" charset="0"/>
              </a:rPr>
              <a:t>Uses a trained Random Forest classifier to classify movement patterns. Optionally incorporates deep learning models for enhanced accuracy.</a:t>
            </a:r>
          </a:p>
          <a:p>
            <a:pPr marL="0" marR="0" lvl="0" indent="0" algn="just" defTabSz="914400" rtl="0" eaLnBrk="0" fontAlgn="base" latinLnBrk="0" hangingPunct="0">
              <a:lnSpc>
                <a:spcPct val="150000"/>
              </a:lnSpc>
              <a:spcBef>
                <a:spcPct val="0"/>
              </a:spcBef>
              <a:spcAft>
                <a:spcPct val="0"/>
              </a:spcAft>
              <a:buClrTx/>
              <a:buSzTx/>
              <a:tabLst/>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7).</a:t>
            </a:r>
            <a:r>
              <a:rPr lang="en-US" b="1" dirty="0">
                <a:latin typeface="Times New Roman" panose="02020603050405020304" pitchFamily="18" charset="0"/>
                <a:cs typeface="Times New Roman" panose="02020603050405020304" pitchFamily="18" charset="0"/>
              </a:rPr>
              <a:t>Prediction &amp; Classification Module:</a:t>
            </a:r>
          </a:p>
          <a:p>
            <a:pPr algn="just">
              <a:lnSpc>
                <a:spcPct val="150000"/>
              </a:lnSpc>
            </a:pPr>
            <a:r>
              <a:rPr lang="en-US" dirty="0">
                <a:latin typeface="Times New Roman" panose="02020603050405020304" pitchFamily="18" charset="0"/>
                <a:cs typeface="Times New Roman" panose="02020603050405020304" pitchFamily="18" charset="0"/>
              </a:rPr>
              <a:t> Analyzes new user data using the trained model. Generates probability scores and classification labels. </a:t>
            </a:r>
          </a:p>
          <a:p>
            <a:pPr algn="just">
              <a:lnSpc>
                <a:spcPct val="150000"/>
              </a:lnSpc>
            </a:pPr>
            <a:r>
              <a:rPr lang="en-US" dirty="0">
                <a:latin typeface="Times New Roman" panose="02020603050405020304" pitchFamily="18" charset="0"/>
                <a:cs typeface="Times New Roman" panose="02020603050405020304" pitchFamily="18" charset="0"/>
              </a:rPr>
              <a:t>GUI Module Provides an interactive interface for users to start/stop movement tracking. Displays real-time classification results and confidence scores.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8).</a:t>
            </a:r>
            <a:r>
              <a:rPr lang="en-US" b="1" dirty="0">
                <a:latin typeface="Times New Roman" panose="02020603050405020304" pitchFamily="18" charset="0"/>
                <a:cs typeface="Times New Roman" panose="02020603050405020304" pitchFamily="18" charset="0"/>
              </a:rPr>
              <a:t>Model Evaluation Module: </a:t>
            </a:r>
          </a:p>
          <a:p>
            <a:pPr algn="just">
              <a:lnSpc>
                <a:spcPct val="150000"/>
              </a:lnSpc>
            </a:pPr>
            <a:r>
              <a:rPr lang="en-US" dirty="0">
                <a:latin typeface="Times New Roman" panose="02020603050405020304" pitchFamily="18" charset="0"/>
                <a:cs typeface="Times New Roman" panose="02020603050405020304" pitchFamily="18" charset="0"/>
              </a:rPr>
              <a:t>Assesses model accuracy using test datasets. Computes evaluation metrics such as precision, recall, and F1-score.</a:t>
            </a:r>
            <a:endParaRPr lang="en-IN"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15E2146-A36E-4F88-8DAE-000F2E57E7F0}"/>
              </a:ext>
            </a:extLst>
          </p:cNvPr>
          <p:cNvSpPr txBox="1">
            <a:spLocks/>
          </p:cNvSpPr>
          <p:nvPr/>
        </p:nvSpPr>
        <p:spPr>
          <a:xfrm>
            <a:off x="0" y="6572281"/>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prstClr val="black">
                    <a:tint val="75000"/>
                  </a:prstClr>
                </a:solidFill>
                <a:latin typeface="Times New Roman"/>
              </a:rPr>
              <a:t> </a:t>
            </a:r>
            <a:r>
              <a:rPr lang="en-US" sz="800" dirty="0" err="1">
                <a:solidFill>
                  <a:prstClr val="black">
                    <a:tint val="75000"/>
                  </a:prstClr>
                </a:solidFill>
                <a:latin typeface="Times New Roman"/>
              </a:rPr>
              <a:t>Tuessday</a:t>
            </a:r>
            <a:r>
              <a:rPr lang="en-US" sz="800" dirty="0">
                <a:solidFill>
                  <a:prstClr val="black">
                    <a:tint val="75000"/>
                  </a:prstClr>
                </a:solidFill>
                <a:latin typeface="Times New Roman"/>
              </a:rPr>
              <a:t>, April 22 ,2025</a:t>
            </a:r>
          </a:p>
          <a:p>
            <a:endParaRPr lang="en-US" sz="800" dirty="0">
              <a:solidFill>
                <a:prstClr val="black">
                  <a:tint val="75000"/>
                </a:prstClr>
              </a:solidFill>
              <a:latin typeface="Times New Roman"/>
            </a:endParaRPr>
          </a:p>
        </p:txBody>
      </p:sp>
      <p:sp>
        <p:nvSpPr>
          <p:cNvPr id="6" name="Footer Placeholder 5">
            <a:extLst>
              <a:ext uri="{FF2B5EF4-FFF2-40B4-BE49-F238E27FC236}">
                <a16:creationId xmlns:a16="http://schemas.microsoft.com/office/drawing/2014/main" id="{3DC9B876-611C-45D0-A5E2-A208C6B6202E}"/>
              </a:ext>
            </a:extLst>
          </p:cNvPr>
          <p:cNvSpPr txBox="1">
            <a:spLocks/>
          </p:cNvSpPr>
          <p:nvPr/>
        </p:nvSpPr>
        <p:spPr>
          <a:xfrm>
            <a:off x="3040272" y="6625548"/>
            <a:ext cx="6111456" cy="46490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zh-CN" sz="800" dirty="0">
                <a:solidFill>
                  <a:schemeClr val="bg1">
                    <a:lumMod val="50000"/>
                  </a:schemeClr>
                </a:solidFill>
              </a:rPr>
              <a:t>              A Machine Learning Approach to Parkinson’s Disease Detection Based on Mouse Interaction Pattern</a:t>
            </a:r>
            <a:endParaRPr lang="zh-CN" altLang="en-US" sz="800" dirty="0">
              <a:solidFill>
                <a:schemeClr val="bg1">
                  <a:lumMod val="50000"/>
                </a:schemeClr>
              </a:solidFill>
            </a:endParaRPr>
          </a:p>
          <a:p>
            <a:endParaRPr lang="zh-CN" altLang="en-US" sz="800" dirty="0">
              <a:solidFill>
                <a:schemeClr val="bg1">
                  <a:lumMod val="65000"/>
                </a:schemeClr>
              </a:solidFill>
            </a:endParaRPr>
          </a:p>
        </p:txBody>
      </p:sp>
      <p:sp>
        <p:nvSpPr>
          <p:cNvPr id="7" name="CustomShape 3">
            <a:extLst>
              <a:ext uri="{FF2B5EF4-FFF2-40B4-BE49-F238E27FC236}">
                <a16:creationId xmlns:a16="http://schemas.microsoft.com/office/drawing/2014/main" id="{F97EB88E-51CF-403E-847C-66560CC4D779}"/>
              </a:ext>
            </a:extLst>
          </p:cNvPr>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ctr">
            <a:noAutofit/>
          </a:bodyPr>
          <a:lstStyle/>
          <a:p>
            <a:pPr algn="r">
              <a:lnSpc>
                <a:spcPct val="100000"/>
              </a:lnSpc>
            </a:pPr>
            <a:fld id="{D53D9FCE-2B39-4691-BCD6-8B5A1FE25787}" type="slidenum">
              <a:rPr lang="en-US" sz="1200" b="0" strike="noStrike" spc="-1">
                <a:solidFill>
                  <a:srgbClr val="8B8B8B"/>
                </a:solidFill>
                <a:latin typeface="Times New Roman"/>
              </a:rPr>
              <a:t>13</a:t>
            </a:fld>
            <a:endParaRPr lang="en-IN" sz="1200" b="0" strike="noStrike" spc="-1" dirty="0">
              <a:latin typeface="Arial"/>
            </a:endParaRPr>
          </a:p>
        </p:txBody>
      </p:sp>
    </p:spTree>
    <p:extLst>
      <p:ext uri="{BB962C8B-B14F-4D97-AF65-F5344CB8AC3E}">
        <p14:creationId xmlns:p14="http://schemas.microsoft.com/office/powerpoint/2010/main" val="327638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CustomShape 3"/>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ctr">
            <a:noAutofit/>
          </a:bodyPr>
          <a:lstStyle/>
          <a:p>
            <a:pPr algn="r">
              <a:lnSpc>
                <a:spcPct val="100000"/>
              </a:lnSpc>
            </a:pPr>
            <a:fld id="{5017A34A-331D-49BE-9488-E0B20161F315}" type="slidenum">
              <a:rPr lang="en-US" sz="1200" b="0" strike="noStrike" spc="-1">
                <a:solidFill>
                  <a:srgbClr val="8B8B8B"/>
                </a:solidFill>
                <a:latin typeface="Times New Roman"/>
              </a:rPr>
              <a:t>14</a:t>
            </a:fld>
            <a:endParaRPr lang="en-IN" sz="1200" b="0" strike="noStrike" spc="-1">
              <a:latin typeface="Arial"/>
            </a:endParaRPr>
          </a:p>
        </p:txBody>
      </p:sp>
      <p:sp>
        <p:nvSpPr>
          <p:cNvPr id="1048637" name="CustomShape 4"/>
          <p:cNvSpPr/>
          <p:nvPr/>
        </p:nvSpPr>
        <p:spPr>
          <a:xfrm>
            <a:off x="-191160" y="-218520"/>
            <a:ext cx="4857840" cy="1145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rgbClr val="000000"/>
          </a:fontRef>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Dataset</a:t>
            </a:r>
            <a:endParaRPr lang="en-IN" sz="2800" b="0" strike="noStrike" spc="-1" dirty="0">
              <a:latin typeface="Arial"/>
            </a:endParaRPr>
          </a:p>
        </p:txBody>
      </p:sp>
      <p:sp>
        <p:nvSpPr>
          <p:cNvPr id="2" name="Subtitle 1">
            <a:extLst>
              <a:ext uri="{FF2B5EF4-FFF2-40B4-BE49-F238E27FC236}">
                <a16:creationId xmlns:a16="http://schemas.microsoft.com/office/drawing/2014/main" id="{566F0D59-9B40-400F-8AE8-AB17E0879ABB}"/>
              </a:ext>
            </a:extLst>
          </p:cNvPr>
          <p:cNvSpPr>
            <a:spLocks noGrp="1"/>
          </p:cNvSpPr>
          <p:nvPr>
            <p:ph type="subTitle"/>
          </p:nvPr>
        </p:nvSpPr>
        <p:spPr>
          <a:xfrm>
            <a:off x="685800" y="1087334"/>
            <a:ext cx="11049000" cy="4683331"/>
          </a:xfrm>
        </p:spPr>
        <p:txBody>
          <a:bodyPr anchor="t"/>
          <a:lstStyle/>
          <a:p>
            <a:pPr algn="just">
              <a:lnSpc>
                <a:spcPct val="150000"/>
              </a:lnSpc>
              <a:spcAft>
                <a:spcPts val="800"/>
              </a:spcAft>
            </a:pPr>
            <a:r>
              <a:rPr lang="en-US" dirty="0">
                <a:latin typeface="Times New Roman" panose="02020603050405020304" pitchFamily="18" charset="0"/>
                <a:cs typeface="Times New Roman" panose="02020603050405020304" pitchFamily="18" charset="0"/>
              </a:rPr>
              <a:t>Parkinson’s patients exhibit higher variability in velocity and acceleration due to tremors, leading to frequent, abrupt direction changes and increased movement stops compared to control individuals, who display smoother, more controlled movement patterns. The path length is often longer for Parkinson’s patients as their movement is more erratic, while control individuals follow shorter, more direct paths. Additionally, movement smoothness is significantly lower in Parkinson’s patients, with jerky, inconsistent motion, whereas control users maintain steady, fluid mouse movements. Timestamp-based analysis reveals frequent interruptions in Parkinson’s users' movements, contrasting with the continuous flow of healthy individuals. These differences in movement characteristics provide crucial features for accurately classifying Parkinson’s disease through machine learning.</a:t>
            </a:r>
          </a:p>
          <a:p>
            <a:pPr algn="just">
              <a:lnSpc>
                <a:spcPct val="150000"/>
              </a:lnSpc>
              <a:spcAft>
                <a:spcPts val="800"/>
              </a:spcAft>
            </a:pPr>
            <a:r>
              <a:rPr lang="en-US" b="1" dirty="0">
                <a:latin typeface="Times New Roman" panose="02020603050405020304" pitchFamily="18" charset="0"/>
                <a:cs typeface="Times New Roman" panose="02020603050405020304" pitchFamily="18" charset="0"/>
              </a:rPr>
              <a:t>Higher Velocity &amp; Acceleration</a:t>
            </a:r>
            <a:r>
              <a:rPr lang="en-US" dirty="0">
                <a:latin typeface="Times New Roman" panose="02020603050405020304" pitchFamily="18" charset="0"/>
                <a:cs typeface="Times New Roman" panose="02020603050405020304" pitchFamily="18" charset="0"/>
              </a:rPr>
              <a:t>: Parkinson’s patients tend to show increased variability in movement.</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More Direction Changes &amp; Stops</a:t>
            </a:r>
            <a:r>
              <a:rPr lang="en-US" dirty="0">
                <a:latin typeface="Times New Roman" panose="02020603050405020304" pitchFamily="18" charset="0"/>
                <a:cs typeface="Times New Roman" panose="02020603050405020304" pitchFamily="18" charset="0"/>
              </a:rPr>
              <a:t>: Unstable hand movements cause frequent stops and erratic movement.</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Path Length Differences</a:t>
            </a:r>
            <a:r>
              <a:rPr lang="en-US" dirty="0">
                <a:latin typeface="Times New Roman" panose="02020603050405020304" pitchFamily="18" charset="0"/>
                <a:cs typeface="Times New Roman" panose="02020603050405020304" pitchFamily="18" charset="0"/>
              </a:rPr>
              <a:t>: Control individuals may have smoother, more direct movements compared to Parkinson’s patients.</a:t>
            </a:r>
          </a:p>
          <a:p>
            <a:pPr algn="just">
              <a:lnSpc>
                <a:spcPct val="150000"/>
              </a:lnSpc>
              <a:spcAft>
                <a:spcPts val="800"/>
              </a:spcAft>
            </a:pPr>
            <a:endParaRPr lang="en-IN" dirty="0">
              <a:latin typeface="Times New Roman" panose="02020603050405020304" pitchFamily="18" charset="0"/>
              <a:cs typeface="Times New Roman" panose="02020603050405020304" pitchFamily="18" charset="0"/>
            </a:endParaRPr>
          </a:p>
        </p:txBody>
      </p:sp>
      <p:sp>
        <p:nvSpPr>
          <p:cNvPr id="7" name="Date Placeholder 4">
            <a:extLst>
              <a:ext uri="{FF2B5EF4-FFF2-40B4-BE49-F238E27FC236}">
                <a16:creationId xmlns:a16="http://schemas.microsoft.com/office/drawing/2014/main" id="{D2FF6388-D4A5-429F-BB24-1B675259376B}"/>
              </a:ext>
            </a:extLst>
          </p:cNvPr>
          <p:cNvSpPr txBox="1">
            <a:spLocks/>
          </p:cNvSpPr>
          <p:nvPr/>
        </p:nvSpPr>
        <p:spPr>
          <a:xfrm>
            <a:off x="89645" y="6588166"/>
            <a:ext cx="348291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prstClr val="black">
                    <a:tint val="75000"/>
                  </a:prstClr>
                </a:solidFill>
                <a:latin typeface="Times New Roman"/>
              </a:rPr>
              <a:t>   Tuesday, April 22 ,2025</a:t>
            </a:r>
          </a:p>
          <a:p>
            <a:endParaRPr lang="en-US" sz="800" dirty="0">
              <a:solidFill>
                <a:prstClr val="black">
                  <a:tint val="75000"/>
                </a:prstClr>
              </a:solidFill>
              <a:latin typeface="Times New Roman"/>
            </a:endParaRPr>
          </a:p>
        </p:txBody>
      </p:sp>
      <p:sp>
        <p:nvSpPr>
          <p:cNvPr id="8" name="Footer Placeholder 5">
            <a:extLst>
              <a:ext uri="{FF2B5EF4-FFF2-40B4-BE49-F238E27FC236}">
                <a16:creationId xmlns:a16="http://schemas.microsoft.com/office/drawing/2014/main" id="{87316322-BB18-472E-9089-E541ED993D51}"/>
              </a:ext>
            </a:extLst>
          </p:cNvPr>
          <p:cNvSpPr txBox="1">
            <a:spLocks/>
          </p:cNvSpPr>
          <p:nvPr/>
        </p:nvSpPr>
        <p:spPr>
          <a:xfrm>
            <a:off x="3192672" y="6625548"/>
            <a:ext cx="6035255" cy="46490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zh-CN" sz="800" dirty="0">
                <a:solidFill>
                  <a:schemeClr val="bg1">
                    <a:lumMod val="50000"/>
                  </a:schemeClr>
                </a:solidFill>
              </a:rPr>
              <a:t>            A Machine Learning Approach to Parkinson’s Disease Detection Based on Mouse Interaction Pattern</a:t>
            </a:r>
            <a:endParaRPr lang="zh-CN" altLang="en-US" sz="800" dirty="0">
              <a:solidFill>
                <a:schemeClr val="bg1">
                  <a:lumMod val="50000"/>
                </a:schemeClr>
              </a:solidFill>
            </a:endParaRPr>
          </a:p>
          <a:p>
            <a:endParaRPr lang="zh-CN" altLang="en-US" sz="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CustomShape 3"/>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ctr">
            <a:noAutofit/>
          </a:bodyPr>
          <a:lstStyle/>
          <a:p>
            <a:pPr algn="r">
              <a:lnSpc>
                <a:spcPct val="100000"/>
              </a:lnSpc>
            </a:pPr>
            <a:fld id="{5017A34A-331D-49BE-9488-E0B20161F315}" type="slidenum">
              <a:rPr lang="en-US" sz="1200" b="0" strike="noStrike" spc="-1">
                <a:solidFill>
                  <a:srgbClr val="8B8B8B"/>
                </a:solidFill>
                <a:latin typeface="Times New Roman"/>
              </a:rPr>
              <a:t>15</a:t>
            </a:fld>
            <a:endParaRPr lang="en-IN" sz="1200" b="0" strike="noStrike" spc="-1">
              <a:latin typeface="Arial"/>
            </a:endParaRPr>
          </a:p>
        </p:txBody>
      </p:sp>
      <p:sp>
        <p:nvSpPr>
          <p:cNvPr id="1048637" name="CustomShape 4"/>
          <p:cNvSpPr/>
          <p:nvPr/>
        </p:nvSpPr>
        <p:spPr>
          <a:xfrm>
            <a:off x="-191160" y="-218520"/>
            <a:ext cx="4857840" cy="1145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rgbClr val="000000"/>
          </a:fontRef>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Dataset</a:t>
            </a:r>
            <a:endParaRPr lang="en-IN" sz="2800" b="0" strike="noStrike" spc="-1" dirty="0">
              <a:latin typeface="Arial"/>
            </a:endParaRPr>
          </a:p>
        </p:txBody>
      </p:sp>
      <p:sp>
        <p:nvSpPr>
          <p:cNvPr id="11" name="Date Placeholder 4">
            <a:extLst>
              <a:ext uri="{FF2B5EF4-FFF2-40B4-BE49-F238E27FC236}">
                <a16:creationId xmlns:a16="http://schemas.microsoft.com/office/drawing/2014/main" id="{0033DD05-31FD-4ECF-97F1-D9E1FA75502D}"/>
              </a:ext>
            </a:extLst>
          </p:cNvPr>
          <p:cNvSpPr txBox="1">
            <a:spLocks/>
          </p:cNvSpPr>
          <p:nvPr/>
        </p:nvSpPr>
        <p:spPr>
          <a:xfrm>
            <a:off x="134471" y="662940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prstClr val="black">
                    <a:tint val="75000"/>
                  </a:prstClr>
                </a:solidFill>
                <a:latin typeface="Times New Roman"/>
              </a:rPr>
              <a:t>Tuesday, April 22 ,2025</a:t>
            </a:r>
          </a:p>
          <a:p>
            <a:endParaRPr lang="en-US" sz="800" dirty="0">
              <a:solidFill>
                <a:prstClr val="black">
                  <a:tint val="75000"/>
                </a:prstClr>
              </a:solidFill>
              <a:latin typeface="Times New Roman"/>
            </a:endParaRPr>
          </a:p>
        </p:txBody>
      </p:sp>
      <p:sp>
        <p:nvSpPr>
          <p:cNvPr id="12" name="Footer Placeholder 5">
            <a:extLst>
              <a:ext uri="{FF2B5EF4-FFF2-40B4-BE49-F238E27FC236}">
                <a16:creationId xmlns:a16="http://schemas.microsoft.com/office/drawing/2014/main" id="{DE2FBA81-C373-4176-A5C2-C1183B2557B5}"/>
              </a:ext>
            </a:extLst>
          </p:cNvPr>
          <p:cNvSpPr txBox="1">
            <a:spLocks/>
          </p:cNvSpPr>
          <p:nvPr/>
        </p:nvSpPr>
        <p:spPr>
          <a:xfrm>
            <a:off x="3200400" y="6629400"/>
            <a:ext cx="6416257" cy="2255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zh-CN" sz="800" dirty="0">
                <a:solidFill>
                  <a:schemeClr val="bg1">
                    <a:lumMod val="50000"/>
                  </a:schemeClr>
                </a:solidFill>
              </a:rPr>
              <a:t>             A Machine Learning Approach to Parkinson’s Disease Detection Based on Mouse Interaction Pattern</a:t>
            </a:r>
            <a:endParaRPr lang="zh-CN" altLang="en-US" sz="800" dirty="0">
              <a:solidFill>
                <a:schemeClr val="bg1">
                  <a:lumMod val="50000"/>
                </a:schemeClr>
              </a:solidFill>
            </a:endParaRPr>
          </a:p>
          <a:p>
            <a:endParaRPr lang="zh-CN" altLang="en-US" sz="800" dirty="0">
              <a:solidFill>
                <a:schemeClr val="bg2">
                  <a:lumMod val="50000"/>
                </a:schemeClr>
              </a:solidFill>
            </a:endParaRPr>
          </a:p>
        </p:txBody>
      </p:sp>
      <p:pic>
        <p:nvPicPr>
          <p:cNvPr id="10" name="Picture 9">
            <a:extLst>
              <a:ext uri="{FF2B5EF4-FFF2-40B4-BE49-F238E27FC236}">
                <a16:creationId xmlns:a16="http://schemas.microsoft.com/office/drawing/2014/main" id="{F9DEFFF1-C97A-8B3A-7858-F28BF22EA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969242"/>
            <a:ext cx="11049000" cy="5403951"/>
          </a:xfrm>
          <a:prstGeom prst="rect">
            <a:avLst/>
          </a:prstGeom>
        </p:spPr>
      </p:pic>
    </p:spTree>
    <p:extLst>
      <p:ext uri="{BB962C8B-B14F-4D97-AF65-F5344CB8AC3E}">
        <p14:creationId xmlns:p14="http://schemas.microsoft.com/office/powerpoint/2010/main" val="972344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3F8E5B5-4CBE-4A39-A34B-0CC43AA404F1}"/>
              </a:ext>
            </a:extLst>
          </p:cNvPr>
          <p:cNvSpPr>
            <a:spLocks noGrp="1"/>
          </p:cNvSpPr>
          <p:nvPr>
            <p:ph type="subTitle"/>
          </p:nvPr>
        </p:nvSpPr>
        <p:spPr>
          <a:xfrm>
            <a:off x="89578" y="560826"/>
            <a:ext cx="11581920" cy="5763774"/>
          </a:xfrm>
        </p:spPr>
        <p:txBody>
          <a:bodyPr/>
          <a:lstStyle/>
          <a:p>
            <a:endParaRPr lang="en-IN" dirty="0"/>
          </a:p>
        </p:txBody>
      </p:sp>
      <p:sp>
        <p:nvSpPr>
          <p:cNvPr id="4" name="CustomShape 4">
            <a:extLst>
              <a:ext uri="{FF2B5EF4-FFF2-40B4-BE49-F238E27FC236}">
                <a16:creationId xmlns:a16="http://schemas.microsoft.com/office/drawing/2014/main" id="{19197789-B0DD-4750-8B52-F848F525C2A2}"/>
              </a:ext>
            </a:extLst>
          </p:cNvPr>
          <p:cNvSpPr>
            <a:spLocks noGrp="1"/>
          </p:cNvSpPr>
          <p:nvPr>
            <p:ph type="title"/>
          </p:nvPr>
        </p:nvSpPr>
        <p:spPr>
          <a:xfrm>
            <a:off x="-2133600" y="-151250"/>
            <a:ext cx="3657600" cy="7120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rgbClr val="000000"/>
          </a:fontRef>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rPr>
              <a:t>Result</a:t>
            </a:r>
            <a:endParaRPr lang="en-IN" sz="2800" b="0" strike="noStrike" spc="-1" dirty="0">
              <a:latin typeface="Arial"/>
            </a:endParaRPr>
          </a:p>
        </p:txBody>
      </p:sp>
      <p:pic>
        <p:nvPicPr>
          <p:cNvPr id="5" name="Picture 4">
            <a:extLst>
              <a:ext uri="{FF2B5EF4-FFF2-40B4-BE49-F238E27FC236}">
                <a16:creationId xmlns:a16="http://schemas.microsoft.com/office/drawing/2014/main" id="{1DC2ACA1-04A4-4203-843D-0DBB25EA85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8" y="673894"/>
            <a:ext cx="11734800" cy="5650706"/>
          </a:xfrm>
          <a:prstGeom prst="rect">
            <a:avLst/>
          </a:prstGeom>
        </p:spPr>
      </p:pic>
      <p:sp>
        <p:nvSpPr>
          <p:cNvPr id="9" name="Rectangle 8">
            <a:extLst>
              <a:ext uri="{FF2B5EF4-FFF2-40B4-BE49-F238E27FC236}">
                <a16:creationId xmlns:a16="http://schemas.microsoft.com/office/drawing/2014/main" id="{5897A601-AB30-440B-AE27-B9CF472E2B38}"/>
              </a:ext>
            </a:extLst>
          </p:cNvPr>
          <p:cNvSpPr/>
          <p:nvPr/>
        </p:nvSpPr>
        <p:spPr>
          <a:xfrm>
            <a:off x="13138" y="6530702"/>
            <a:ext cx="2430277" cy="507831"/>
          </a:xfrm>
          <a:prstGeom prst="rect">
            <a:avLst/>
          </a:prstGeom>
        </p:spPr>
        <p:txBody>
          <a:bodyPr wrap="square">
            <a:spAutoFit/>
          </a:bodyPr>
          <a:lstStyle/>
          <a:p>
            <a:endParaRPr lang="en-US" sz="900" dirty="0">
              <a:solidFill>
                <a:prstClr val="black">
                  <a:tint val="75000"/>
                </a:prstClr>
              </a:solidFill>
              <a:latin typeface="Times New Roman"/>
            </a:endParaRPr>
          </a:p>
          <a:p>
            <a:r>
              <a:rPr lang="en-US" sz="900" dirty="0">
                <a:solidFill>
                  <a:prstClr val="black">
                    <a:tint val="75000"/>
                  </a:prstClr>
                </a:solidFill>
                <a:latin typeface="Times New Roman"/>
              </a:rPr>
              <a:t>Tuesday, April 22 ,2025</a:t>
            </a:r>
          </a:p>
          <a:p>
            <a:endParaRPr lang="en-US" sz="900" dirty="0">
              <a:solidFill>
                <a:prstClr val="black">
                  <a:tint val="75000"/>
                </a:prstClr>
              </a:solidFill>
              <a:latin typeface="Times New Roman"/>
            </a:endParaRPr>
          </a:p>
        </p:txBody>
      </p:sp>
      <p:sp>
        <p:nvSpPr>
          <p:cNvPr id="10" name="Rectangle 9">
            <a:extLst>
              <a:ext uri="{FF2B5EF4-FFF2-40B4-BE49-F238E27FC236}">
                <a16:creationId xmlns:a16="http://schemas.microsoft.com/office/drawing/2014/main" id="{7877C440-B8A6-4ECD-85BE-339887C19CFD}"/>
              </a:ext>
            </a:extLst>
          </p:cNvPr>
          <p:cNvSpPr/>
          <p:nvPr/>
        </p:nvSpPr>
        <p:spPr>
          <a:xfrm>
            <a:off x="2667000" y="6514936"/>
            <a:ext cx="9004498" cy="338554"/>
          </a:xfrm>
          <a:prstGeom prst="rect">
            <a:avLst/>
          </a:prstGeom>
        </p:spPr>
        <p:txBody>
          <a:bodyPr wrap="square">
            <a:spAutoFit/>
          </a:bodyPr>
          <a:lstStyle/>
          <a:p>
            <a:endParaRPr lang="en-GB" altLang="zh-CN" sz="800" dirty="0">
              <a:solidFill>
                <a:schemeClr val="bg1">
                  <a:lumMod val="50000"/>
                </a:schemeClr>
              </a:solidFill>
            </a:endParaRPr>
          </a:p>
          <a:p>
            <a:r>
              <a:rPr lang="en-GB" altLang="zh-CN" sz="800" dirty="0">
                <a:solidFill>
                  <a:schemeClr val="bg1">
                    <a:lumMod val="50000"/>
                  </a:schemeClr>
                </a:solidFill>
              </a:rPr>
              <a:t>               A Machine Learning Approach to Parkinson’s Disease Detection Based on Mouse Interaction Pattern</a:t>
            </a:r>
            <a:endParaRPr lang="zh-CN" altLang="en-US" sz="800" dirty="0">
              <a:solidFill>
                <a:schemeClr val="bg1">
                  <a:lumMod val="50000"/>
                </a:schemeClr>
              </a:solidFill>
            </a:endParaRPr>
          </a:p>
        </p:txBody>
      </p:sp>
    </p:spTree>
    <p:extLst>
      <p:ext uri="{BB962C8B-B14F-4D97-AF65-F5344CB8AC3E}">
        <p14:creationId xmlns:p14="http://schemas.microsoft.com/office/powerpoint/2010/main" val="3356646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CustomShape 1"/>
          <p:cNvSpPr/>
          <p:nvPr/>
        </p:nvSpPr>
        <p:spPr>
          <a:xfrm>
            <a:off x="-191160" y="-218520"/>
            <a:ext cx="4857840" cy="1145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rgbClr val="000000"/>
          </a:fontRef>
        </p:style>
        <p:txBody>
          <a:bodyPr lIns="90000" tIns="45000" rIns="90000" bIns="45000" anchor="ctr">
            <a:noAutofit/>
          </a:bodyPr>
          <a:lstStyle/>
          <a:p>
            <a:pPr algn="ctr">
              <a:lnSpc>
                <a:spcPct val="100000"/>
              </a:lnSpc>
            </a:pPr>
            <a:r>
              <a:rPr lang="en-US" sz="2800" b="0" strike="noStrike" spc="-1">
                <a:solidFill>
                  <a:srgbClr val="FFFFFF"/>
                </a:solidFill>
                <a:latin typeface="Times New Roman"/>
                <a:ea typeface="DejaVu Sans"/>
              </a:rPr>
              <a:t>References</a:t>
            </a:r>
            <a:endParaRPr lang="en-IN" sz="2800" b="0" strike="noStrike" spc="-1">
              <a:latin typeface="Arial"/>
            </a:endParaRPr>
          </a:p>
        </p:txBody>
      </p:sp>
      <p:sp>
        <p:nvSpPr>
          <p:cNvPr id="4" name="Footer Placeholder 5">
            <a:extLst>
              <a:ext uri="{FF2B5EF4-FFF2-40B4-BE49-F238E27FC236}">
                <a16:creationId xmlns:a16="http://schemas.microsoft.com/office/drawing/2014/main" id="{9FB23A74-9326-4ABA-AD54-5B348C15ECAD}"/>
              </a:ext>
            </a:extLst>
          </p:cNvPr>
          <p:cNvSpPr txBox="1">
            <a:spLocks/>
          </p:cNvSpPr>
          <p:nvPr/>
        </p:nvSpPr>
        <p:spPr>
          <a:xfrm>
            <a:off x="3352800" y="6504961"/>
            <a:ext cx="6035255" cy="46490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zh-CN" sz="800" dirty="0">
                <a:solidFill>
                  <a:schemeClr val="bg1">
                    <a:lumMod val="50000"/>
                  </a:schemeClr>
                </a:solidFill>
              </a:rPr>
              <a:t>      </a:t>
            </a:r>
          </a:p>
          <a:p>
            <a:r>
              <a:rPr lang="en-GB" altLang="zh-CN" sz="800" dirty="0">
                <a:solidFill>
                  <a:schemeClr val="bg1">
                    <a:lumMod val="50000"/>
                  </a:schemeClr>
                </a:solidFill>
              </a:rPr>
              <a:t>          A Machine Learning Approach to Parkinson’s Disease Detection Based on Mouse Interaction Pattern</a:t>
            </a:r>
            <a:endParaRPr lang="zh-CN" altLang="en-US" sz="800" dirty="0">
              <a:solidFill>
                <a:schemeClr val="bg1">
                  <a:lumMod val="50000"/>
                </a:schemeClr>
              </a:solidFill>
            </a:endParaRPr>
          </a:p>
          <a:p>
            <a:endParaRPr lang="zh-CN" altLang="en-US" sz="800" dirty="0"/>
          </a:p>
        </p:txBody>
      </p:sp>
      <p:sp>
        <p:nvSpPr>
          <p:cNvPr id="5" name="Date Placeholder 4">
            <a:extLst>
              <a:ext uri="{FF2B5EF4-FFF2-40B4-BE49-F238E27FC236}">
                <a16:creationId xmlns:a16="http://schemas.microsoft.com/office/drawing/2014/main" id="{7758D950-52B8-4113-927E-24E08F41831D}"/>
              </a:ext>
            </a:extLst>
          </p:cNvPr>
          <p:cNvSpPr txBox="1">
            <a:spLocks/>
          </p:cNvSpPr>
          <p:nvPr/>
        </p:nvSpPr>
        <p:spPr>
          <a:xfrm>
            <a:off x="76200" y="646038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prstClr val="black">
                    <a:tint val="75000"/>
                  </a:prstClr>
                </a:solidFill>
                <a:latin typeface="Times New Roman"/>
              </a:rPr>
              <a:t>Tuesday, April 22, 2025</a:t>
            </a:r>
          </a:p>
        </p:txBody>
      </p:sp>
      <p:sp>
        <p:nvSpPr>
          <p:cNvPr id="6" name="CustomShape 3">
            <a:extLst>
              <a:ext uri="{FF2B5EF4-FFF2-40B4-BE49-F238E27FC236}">
                <a16:creationId xmlns:a16="http://schemas.microsoft.com/office/drawing/2014/main" id="{CFA39A22-3465-42B1-A518-DCF977CAD5EA}"/>
              </a:ext>
            </a:extLst>
          </p:cNvPr>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ctr">
            <a:noAutofit/>
          </a:bodyPr>
          <a:lstStyle/>
          <a:p>
            <a:pPr algn="r">
              <a:lnSpc>
                <a:spcPct val="100000"/>
              </a:lnSpc>
            </a:pPr>
            <a:fld id="{D53D9FCE-2B39-4691-BCD6-8B5A1FE25787}" type="slidenum">
              <a:rPr lang="en-US" sz="1200" b="0" strike="noStrike" spc="-1">
                <a:solidFill>
                  <a:srgbClr val="8B8B8B"/>
                </a:solidFill>
                <a:latin typeface="Times New Roman"/>
              </a:rPr>
              <a:t>17</a:t>
            </a:fld>
            <a:endParaRPr lang="en-IN" sz="1200" b="0" strike="noStrike" spc="-1" dirty="0">
              <a:latin typeface="Arial"/>
            </a:endParaRPr>
          </a:p>
        </p:txBody>
      </p:sp>
      <p:sp>
        <p:nvSpPr>
          <p:cNvPr id="3" name="Rectangle 1">
            <a:extLst>
              <a:ext uri="{FF2B5EF4-FFF2-40B4-BE49-F238E27FC236}">
                <a16:creationId xmlns:a16="http://schemas.microsoft.com/office/drawing/2014/main" id="{E759CEBE-173A-9025-8D2D-6199C578C020}"/>
              </a:ext>
            </a:extLst>
          </p:cNvPr>
          <p:cNvSpPr>
            <a:spLocks noGrp="1" noChangeArrowheads="1"/>
          </p:cNvSpPr>
          <p:nvPr>
            <p:ph type="subTitle"/>
          </p:nvPr>
        </p:nvSpPr>
        <p:spPr bwMode="auto">
          <a:xfrm>
            <a:off x="838200" y="1582381"/>
            <a:ext cx="98298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lang="en-US" altLang="en-US" b="1" dirty="0">
                <a:solidFill>
                  <a:schemeClr val="tx1"/>
                </a:solidFill>
                <a:latin typeface="Times New Roman" panose="02020603050405020304" pitchFamily="18" charset="0"/>
                <a:cs typeface="Times New Roman" panose="02020603050405020304" pitchFamily="18" charset="0"/>
              </a:rPr>
              <a:t>.</a:t>
            </a:r>
            <a:r>
              <a:rPr kumimoji="0" lang="en-US" altLang="en-US" sz="18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Wang, W., Lee, J., </a:t>
            </a:r>
            <a:r>
              <a:rPr kumimoji="0" lang="en-US" altLang="en-US" sz="180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Harrou</a:t>
            </a:r>
            <a:r>
              <a:rPr kumimoji="0" lang="en-US" altLang="en-US" sz="18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 &amp; Sun, Y. (2020).</a:t>
            </a:r>
            <a:r>
              <a:rPr kumimoji="0" lang="en-US" altLang="en-US" sz="18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 Detection of Parkinson’s Disease Using Deep Learning and Machine Learning. IEEE Access. </a:t>
            </a:r>
            <a:r>
              <a:rPr kumimoji="0" lang="en-US" altLang="en-US" sz="18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DOI: 10.1109/ACCESS.2020.3016062</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Times New Roman" panose="02020603050405020304" pitchFamily="18" charset="0"/>
                <a:cs typeface="Times New Roman" panose="02020603050405020304" pitchFamily="18" charset="0"/>
              </a:rPr>
              <a:t>[2].</a:t>
            </a:r>
            <a:r>
              <a:rPr kumimoji="0" lang="en-US" altLang="en-US" sz="18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 Q., Shen, J., Wen, P., &amp; Chen, X. (2024).</a:t>
            </a:r>
            <a:r>
              <a:rPr kumimoji="0" lang="en-US" altLang="en-US" sz="18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Parkinson’s Disease Detection Using Machine Learning Based on Local Classification on Class Boundary. Discover Applied Sciences. </a:t>
            </a:r>
            <a:r>
              <a:rPr kumimoji="0" lang="en-US" altLang="en-US" sz="180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DOI: 10.1007/s42452-024-06295-1</a:t>
            </a:r>
            <a:endParaRPr kumimoji="0" lang="en-US" altLang="en-US" sz="180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r>
              <a:rPr kumimoji="0" lang="en-US" altLang="en-US" sz="180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Drotár</a:t>
            </a:r>
            <a:r>
              <a:rPr kumimoji="0" lang="en-US" altLang="en-US" sz="18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 </a:t>
            </a:r>
            <a:r>
              <a:rPr kumimoji="0" lang="en-US" altLang="en-US" sz="180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Mekyska</a:t>
            </a:r>
            <a:r>
              <a:rPr kumimoji="0" lang="en-US" altLang="en-US" sz="18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 </a:t>
            </a:r>
            <a:r>
              <a:rPr kumimoji="0" lang="en-US" altLang="en-US" sz="180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Rektorová</a:t>
            </a:r>
            <a:r>
              <a:rPr kumimoji="0" lang="en-US" altLang="en-US" sz="18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 </a:t>
            </a:r>
            <a:r>
              <a:rPr kumimoji="0" lang="en-US" altLang="en-US" sz="180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Masarová</a:t>
            </a:r>
            <a:r>
              <a:rPr kumimoji="0" lang="en-US" altLang="en-US" sz="18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 </a:t>
            </a:r>
            <a:r>
              <a:rPr kumimoji="0" lang="en-US" altLang="en-US" sz="180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Smékal</a:t>
            </a:r>
            <a:r>
              <a:rPr kumimoji="0" lang="en-US" altLang="en-US" sz="18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Z., &amp; </a:t>
            </a:r>
            <a:r>
              <a:rPr kumimoji="0" lang="en-US" altLang="en-US" sz="180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Faundez-Zanuy</a:t>
            </a:r>
            <a:r>
              <a:rPr kumimoji="0" lang="en-US" altLang="en-US" sz="18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 (2014).</a:t>
            </a:r>
            <a:br>
              <a:rPr kumimoji="0" lang="en-US" altLang="en-US" sz="18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Support Framework for Parkinson’s Disease Based on Handwriting and Speech Analysis.</a:t>
            </a:r>
            <a:br>
              <a:rPr kumimoji="0" lang="en-US" altLang="en-US" sz="18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Biomedical Signal Processing and Control, 14, 11-18.</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chemeClr val="tx1"/>
                </a:solidFill>
                <a:latin typeface="Times New Roman" panose="02020603050405020304" pitchFamily="18" charset="0"/>
                <a:cs typeface="Times New Roman" panose="02020603050405020304" pitchFamily="18" charset="0"/>
              </a:rPr>
              <a:t>[4].</a:t>
            </a:r>
            <a:r>
              <a:rPr kumimoji="0" lang="en-US" altLang="en-US" sz="18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Smits, E. J., </a:t>
            </a:r>
            <a:r>
              <a:rPr kumimoji="0" lang="en-US" altLang="en-US" sz="180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Tolonen</a:t>
            </a:r>
            <a:r>
              <a:rPr kumimoji="0" lang="en-US" altLang="en-US" sz="18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J., </a:t>
            </a:r>
            <a:r>
              <a:rPr kumimoji="0" lang="en-US" altLang="en-US" sz="180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Cluitmans</a:t>
            </a:r>
            <a:r>
              <a:rPr kumimoji="0" lang="en-US" altLang="en-US" sz="18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 &amp; </a:t>
            </a:r>
            <a:r>
              <a:rPr kumimoji="0" lang="en-US" altLang="en-US" sz="180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Leenders</a:t>
            </a:r>
            <a:r>
              <a:rPr kumimoji="0" lang="en-US" altLang="en-US" sz="18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 L. (2014).</a:t>
            </a:r>
            <a:br>
              <a:rPr kumimoji="0" lang="en-US" altLang="en-US" sz="18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Assessment of Parkinson’s Disease Motor Symptoms Using Mouse Cursor Movements.</a:t>
            </a:r>
            <a:br>
              <a:rPr kumimoji="0" lang="en-US" altLang="en-US" sz="18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 of Neuroscience Methods, 227, 35-42.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CustomShape 1"/>
          <p:cNvSpPr/>
          <p:nvPr/>
        </p:nvSpPr>
        <p:spPr>
          <a:xfrm>
            <a:off x="3125160" y="1787760"/>
            <a:ext cx="8133480" cy="356148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rgbClr val="000000"/>
          </a:fontRef>
        </p:style>
        <p:txBody>
          <a:bodyPr lIns="90000" tIns="45000" rIns="90000" bIns="45000" anchor="ctr">
            <a:noAutofit/>
          </a:bodyPr>
          <a:lstStyle/>
          <a:p>
            <a:pPr algn="ctr">
              <a:lnSpc>
                <a:spcPct val="100000"/>
              </a:lnSpc>
            </a:pPr>
            <a:r>
              <a:rPr lang="en-US" sz="6600" b="1" strike="noStrike" spc="-1">
                <a:solidFill>
                  <a:srgbClr val="FFFFFF"/>
                </a:solidFill>
                <a:latin typeface="Times New Roman"/>
                <a:ea typeface="DejaVu Sans"/>
              </a:rPr>
              <a:t>QUERIES?</a:t>
            </a:r>
            <a:r>
              <a:rPr lang="en-US" sz="6600" b="1" strike="noStrike" spc="-1">
                <a:solidFill>
                  <a:srgbClr val="ED7D31"/>
                </a:solidFill>
                <a:latin typeface="Wingdings"/>
                <a:ea typeface="DejaVu Sans"/>
              </a:rPr>
              <a:t></a:t>
            </a:r>
            <a:endParaRPr lang="en-IN" sz="6600" b="0" strike="noStrike" spc="-1">
              <a:latin typeface="Arial"/>
            </a:endParaRPr>
          </a:p>
        </p:txBody>
      </p:sp>
      <p:sp>
        <p:nvSpPr>
          <p:cNvPr id="1048650" name="CustomShape 2"/>
          <p:cNvSpPr/>
          <p:nvPr/>
        </p:nvSpPr>
        <p:spPr>
          <a:xfrm>
            <a:off x="491400" y="-109080"/>
            <a:ext cx="818280" cy="2851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rgbClr val="000000"/>
          </a:fontRef>
        </p:style>
      </p:sp>
      <p:sp>
        <p:nvSpPr>
          <p:cNvPr id="1048651" name="CustomShape 3"/>
          <p:cNvSpPr/>
          <p:nvPr/>
        </p:nvSpPr>
        <p:spPr>
          <a:xfrm>
            <a:off x="1569600" y="-109080"/>
            <a:ext cx="831960" cy="48031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rgbClr val="000000"/>
          </a:fontRef>
        </p:style>
      </p:sp>
      <p:sp>
        <p:nvSpPr>
          <p:cNvPr id="1048654" name="CustomShape 6"/>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ctr">
            <a:noAutofit/>
          </a:bodyPr>
          <a:lstStyle/>
          <a:p>
            <a:pPr algn="r">
              <a:lnSpc>
                <a:spcPct val="100000"/>
              </a:lnSpc>
            </a:pPr>
            <a:fld id="{06C10802-E834-4494-8D51-1452E30A0064}" type="slidenum">
              <a:rPr lang="en-US" sz="1200" b="0" strike="noStrike" spc="-1">
                <a:solidFill>
                  <a:srgbClr val="8B8B8B"/>
                </a:solidFill>
                <a:latin typeface="Times New Roman"/>
              </a:rPr>
              <a:t>18</a:t>
            </a:fld>
            <a:endParaRPr lang="en-IN" sz="1200" b="0" strike="noStrike" spc="-1">
              <a:latin typeface="Arial"/>
            </a:endParaRPr>
          </a:p>
        </p:txBody>
      </p:sp>
      <p:sp>
        <p:nvSpPr>
          <p:cNvPr id="8" name="Date Placeholder 4">
            <a:extLst>
              <a:ext uri="{FF2B5EF4-FFF2-40B4-BE49-F238E27FC236}">
                <a16:creationId xmlns:a16="http://schemas.microsoft.com/office/drawing/2014/main" id="{5B5A7E4B-744E-4789-BF1D-D00215C96A6B}"/>
              </a:ext>
            </a:extLst>
          </p:cNvPr>
          <p:cNvSpPr txBox="1">
            <a:spLocks/>
          </p:cNvSpPr>
          <p:nvPr/>
        </p:nvSpPr>
        <p:spPr>
          <a:xfrm>
            <a:off x="76200" y="658816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prstClr val="black">
                    <a:tint val="75000"/>
                  </a:prstClr>
                </a:solidFill>
                <a:latin typeface="Times New Roman"/>
              </a:rPr>
              <a:t>Tuesday, April 22 ,2025</a:t>
            </a:r>
          </a:p>
          <a:p>
            <a:endParaRPr lang="en-US" sz="800" dirty="0">
              <a:solidFill>
                <a:prstClr val="black">
                  <a:tint val="75000"/>
                </a:prstClr>
              </a:solidFill>
              <a:latin typeface="Times New Roman"/>
            </a:endParaRPr>
          </a:p>
        </p:txBody>
      </p:sp>
      <p:sp>
        <p:nvSpPr>
          <p:cNvPr id="9" name="Footer Placeholder 5">
            <a:extLst>
              <a:ext uri="{FF2B5EF4-FFF2-40B4-BE49-F238E27FC236}">
                <a16:creationId xmlns:a16="http://schemas.microsoft.com/office/drawing/2014/main" id="{F8BA28C5-2704-4536-9362-815342AD3D67}"/>
              </a:ext>
            </a:extLst>
          </p:cNvPr>
          <p:cNvSpPr txBox="1">
            <a:spLocks/>
          </p:cNvSpPr>
          <p:nvPr/>
        </p:nvSpPr>
        <p:spPr>
          <a:xfrm>
            <a:off x="3200400" y="6588166"/>
            <a:ext cx="6035255" cy="46490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zh-CN" sz="800" dirty="0">
                <a:solidFill>
                  <a:schemeClr val="bg1">
                    <a:lumMod val="50000"/>
                  </a:schemeClr>
                </a:solidFill>
              </a:rPr>
              <a:t>                    A Machine Learning Approach to Parkinson’s Disease Detection Based on Mouse Interaction Pattern</a:t>
            </a:r>
            <a:endParaRPr lang="zh-CN" altLang="en-US" sz="800" dirty="0">
              <a:solidFill>
                <a:schemeClr val="bg1">
                  <a:lumMod val="50000"/>
                </a:schemeClr>
              </a:solidFill>
            </a:endParaRPr>
          </a:p>
          <a:p>
            <a:endParaRPr lang="zh-CN" altLang="en-US" sz="800" dirty="0">
              <a:solidFill>
                <a:schemeClr val="bg1">
                  <a:lumMod val="6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CustomShape 1"/>
          <p:cNvSpPr/>
          <p:nvPr/>
        </p:nvSpPr>
        <p:spPr>
          <a:xfrm>
            <a:off x="3125160" y="1787760"/>
            <a:ext cx="8133480" cy="3561480"/>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rgbClr val="000000"/>
          </a:fontRef>
        </p:style>
        <p:txBody>
          <a:bodyPr lIns="90000" tIns="45000" rIns="90000" bIns="45000" anchor="ctr">
            <a:noAutofit/>
          </a:bodyPr>
          <a:lstStyle/>
          <a:p>
            <a:pPr algn="ctr">
              <a:lnSpc>
                <a:spcPct val="100000"/>
              </a:lnSpc>
            </a:pPr>
            <a:r>
              <a:rPr lang="en-US" sz="6600" b="1" strike="noStrike" spc="-1">
                <a:solidFill>
                  <a:srgbClr val="FFFFFF"/>
                </a:solidFill>
                <a:latin typeface="Times New Roman"/>
                <a:ea typeface="DejaVu Sans"/>
              </a:rPr>
              <a:t>THANK YOU</a:t>
            </a:r>
            <a:r>
              <a:rPr lang="en-US" sz="6600" b="1" strike="noStrike" spc="-1">
                <a:solidFill>
                  <a:srgbClr val="ED7D31"/>
                </a:solidFill>
                <a:latin typeface="Wingdings"/>
                <a:ea typeface="DejaVu Sans"/>
              </a:rPr>
              <a:t></a:t>
            </a:r>
            <a:endParaRPr lang="en-IN" sz="6600" b="0" strike="noStrike" spc="-1">
              <a:latin typeface="Arial"/>
            </a:endParaRPr>
          </a:p>
        </p:txBody>
      </p:sp>
      <p:sp>
        <p:nvSpPr>
          <p:cNvPr id="1048656" name="CustomShape 2"/>
          <p:cNvSpPr/>
          <p:nvPr/>
        </p:nvSpPr>
        <p:spPr>
          <a:xfrm>
            <a:off x="491400" y="-109080"/>
            <a:ext cx="818280" cy="285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rgbClr val="000000"/>
          </a:fontRef>
        </p:style>
      </p:sp>
      <p:sp>
        <p:nvSpPr>
          <p:cNvPr id="1048657" name="CustomShape 3"/>
          <p:cNvSpPr/>
          <p:nvPr/>
        </p:nvSpPr>
        <p:spPr>
          <a:xfrm>
            <a:off x="1569600" y="-109080"/>
            <a:ext cx="831960" cy="4803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rgbClr val="000000"/>
          </a:fontRef>
        </p:style>
      </p:sp>
      <p:sp>
        <p:nvSpPr>
          <p:cNvPr id="1048660" name="CustomShape 6"/>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ctr">
            <a:noAutofit/>
          </a:bodyPr>
          <a:lstStyle/>
          <a:p>
            <a:pPr algn="r">
              <a:lnSpc>
                <a:spcPct val="100000"/>
              </a:lnSpc>
            </a:pPr>
            <a:fld id="{5F1FD7BC-8AF1-4B78-9DDE-30CE65C07F2A}" type="slidenum">
              <a:rPr lang="en-US" sz="1200" b="0" strike="noStrike" spc="-1">
                <a:solidFill>
                  <a:srgbClr val="8B8B8B"/>
                </a:solidFill>
                <a:latin typeface="Times New Roman"/>
              </a:rPr>
              <a:t>19</a:t>
            </a:fld>
            <a:endParaRPr lang="en-IN" sz="1200" b="0" strike="noStrike" spc="-1">
              <a:latin typeface="Arial"/>
            </a:endParaRPr>
          </a:p>
        </p:txBody>
      </p:sp>
      <p:pic>
        <p:nvPicPr>
          <p:cNvPr id="2097155" name="Picture 6"/>
          <p:cNvPicPr>
            <a:picLocks/>
          </p:cNvPicPr>
          <p:nvPr/>
        </p:nvPicPr>
        <p:blipFill>
          <a:blip r:embed="rId2"/>
          <a:stretch>
            <a:fillRect/>
          </a:stretch>
        </p:blipFill>
        <p:spPr>
          <a:xfrm>
            <a:off x="41682" y="3867945"/>
            <a:ext cx="1855440" cy="2783520"/>
          </a:xfrm>
          <a:prstGeom prst="rect">
            <a:avLst/>
          </a:prstGeom>
          <a:ln>
            <a:noFill/>
          </a:ln>
        </p:spPr>
      </p:pic>
      <p:sp>
        <p:nvSpPr>
          <p:cNvPr id="9" name="Date Placeholder 4">
            <a:extLst>
              <a:ext uri="{FF2B5EF4-FFF2-40B4-BE49-F238E27FC236}">
                <a16:creationId xmlns:a16="http://schemas.microsoft.com/office/drawing/2014/main" id="{63E17462-B444-4E29-AFF0-1970E1224B32}"/>
              </a:ext>
            </a:extLst>
          </p:cNvPr>
          <p:cNvSpPr txBox="1">
            <a:spLocks/>
          </p:cNvSpPr>
          <p:nvPr/>
        </p:nvSpPr>
        <p:spPr>
          <a:xfrm>
            <a:off x="60175" y="6419911"/>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dirty="0">
              <a:solidFill>
                <a:prstClr val="black">
                  <a:tint val="75000"/>
                </a:prstClr>
              </a:solidFill>
              <a:latin typeface="Times New Roman"/>
            </a:endParaRPr>
          </a:p>
          <a:p>
            <a:endParaRPr lang="en-US" sz="800" dirty="0">
              <a:solidFill>
                <a:prstClr val="black">
                  <a:tint val="75000"/>
                </a:prstClr>
              </a:solidFill>
              <a:latin typeface="Times New Roman"/>
            </a:endParaRPr>
          </a:p>
          <a:p>
            <a:r>
              <a:rPr lang="en-US" sz="800" dirty="0" err="1">
                <a:solidFill>
                  <a:prstClr val="black">
                    <a:tint val="75000"/>
                  </a:prstClr>
                </a:solidFill>
                <a:latin typeface="Times New Roman"/>
              </a:rPr>
              <a:t>Tuessday</a:t>
            </a:r>
            <a:r>
              <a:rPr lang="en-US" sz="800" dirty="0">
                <a:solidFill>
                  <a:prstClr val="black">
                    <a:tint val="75000"/>
                  </a:prstClr>
                </a:solidFill>
                <a:latin typeface="Times New Roman"/>
              </a:rPr>
              <a:t>, April 22 ,2025</a:t>
            </a:r>
          </a:p>
          <a:p>
            <a:endParaRPr lang="en-US" sz="800" dirty="0">
              <a:solidFill>
                <a:prstClr val="black">
                  <a:tint val="75000"/>
                </a:prstClr>
              </a:solidFill>
              <a:latin typeface="Times New Roman"/>
            </a:endParaRPr>
          </a:p>
        </p:txBody>
      </p:sp>
      <p:sp>
        <p:nvSpPr>
          <p:cNvPr id="10" name="Footer Placeholder 5">
            <a:extLst>
              <a:ext uri="{FF2B5EF4-FFF2-40B4-BE49-F238E27FC236}">
                <a16:creationId xmlns:a16="http://schemas.microsoft.com/office/drawing/2014/main" id="{F8A8A1B5-9DE5-412F-84B9-330CFE64BB82}"/>
              </a:ext>
            </a:extLst>
          </p:cNvPr>
          <p:cNvSpPr txBox="1">
            <a:spLocks/>
          </p:cNvSpPr>
          <p:nvPr/>
        </p:nvSpPr>
        <p:spPr>
          <a:xfrm>
            <a:off x="3352800" y="6655914"/>
            <a:ext cx="6035255" cy="46490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zh-CN" sz="800" dirty="0">
                <a:solidFill>
                  <a:schemeClr val="bg1">
                    <a:lumMod val="50000"/>
                  </a:schemeClr>
                </a:solidFill>
              </a:rPr>
              <a:t>              A Machine Learning Approach to Parkinson’s Disease Detection Based on Mouse Interaction Pattern</a:t>
            </a:r>
            <a:endParaRPr lang="zh-CN" altLang="en-US" sz="800" dirty="0">
              <a:solidFill>
                <a:schemeClr val="bg1">
                  <a:lumMod val="50000"/>
                </a:schemeClr>
              </a:solidFill>
            </a:endParaRPr>
          </a:p>
          <a:p>
            <a:endParaRPr lang="zh-CN" altLang="en-US" sz="800" dirty="0">
              <a:solidFill>
                <a:schemeClr val="bg1">
                  <a:lumMod val="6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CustomShape 1"/>
          <p:cNvSpPr/>
          <p:nvPr/>
        </p:nvSpPr>
        <p:spPr>
          <a:xfrm>
            <a:off x="-191160" y="-218520"/>
            <a:ext cx="4857840" cy="1145520"/>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rgbClr val="000000"/>
          </a:fontRef>
        </p:style>
        <p:txBody>
          <a:bodyPr lIns="90000" tIns="45000" rIns="90000" bIns="45000" anchor="ctr">
            <a:noAutofit/>
          </a:bodyPr>
          <a:lstStyle/>
          <a:p>
            <a:pPr algn="ctr">
              <a:lnSpc>
                <a:spcPct val="100000"/>
              </a:lnSpc>
            </a:pPr>
            <a:r>
              <a:rPr lang="en-US" sz="2800" b="0" strike="noStrike" spc="-1">
                <a:solidFill>
                  <a:srgbClr val="FFFFFF"/>
                </a:solidFill>
                <a:latin typeface="Times New Roman"/>
                <a:ea typeface="DejaVu Sans"/>
              </a:rPr>
              <a:t>OUTLINE</a:t>
            </a:r>
            <a:endParaRPr lang="en-IN" sz="2800" b="0" strike="noStrike" spc="-1">
              <a:latin typeface="Arial"/>
            </a:endParaRPr>
          </a:p>
        </p:txBody>
      </p:sp>
      <p:sp>
        <p:nvSpPr>
          <p:cNvPr id="1048592" name="CustomShape 2"/>
          <p:cNvSpPr/>
          <p:nvPr/>
        </p:nvSpPr>
        <p:spPr>
          <a:xfrm>
            <a:off x="2948400" y="1404000"/>
            <a:ext cx="8133480" cy="482328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rgbClr val="000000"/>
          </a:fontRef>
        </p:style>
        <p:txBody>
          <a:bodyPr lIns="90000" tIns="45000" rIns="90000" bIns="45000" anchor="ctr">
            <a:noAutofit/>
          </a:bodyPr>
          <a:lstStyle/>
          <a:p>
            <a:pPr marL="800280" lvl="1" indent="-342360" algn="just">
              <a:lnSpc>
                <a:spcPct val="100000"/>
              </a:lnSpc>
              <a:buClr>
                <a:srgbClr val="00B0F0"/>
              </a:buClr>
              <a:buFont typeface="Arial"/>
              <a:buChar char="•"/>
            </a:pPr>
            <a:r>
              <a:rPr lang="en-US" sz="2400" b="1" strike="noStrike" spc="-1" dirty="0">
                <a:solidFill>
                  <a:srgbClr val="FFFFFF"/>
                </a:solidFill>
                <a:latin typeface="Times New Roman"/>
                <a:ea typeface="DejaVu Sans"/>
              </a:rPr>
              <a:t>Project Title</a:t>
            </a:r>
            <a:endParaRPr lang="en-IN" sz="2400" b="0" strike="noStrike" spc="-1" dirty="0">
              <a:latin typeface="Arial"/>
            </a:endParaRPr>
          </a:p>
          <a:p>
            <a:pPr marL="800280" lvl="1" indent="-342360" algn="just">
              <a:lnSpc>
                <a:spcPct val="100000"/>
              </a:lnSpc>
              <a:buClr>
                <a:srgbClr val="00B0F0"/>
              </a:buClr>
              <a:buFont typeface="Arial"/>
              <a:buChar char="•"/>
            </a:pPr>
            <a:r>
              <a:rPr lang="en-US" sz="2400" b="1" strike="noStrike" spc="-1" dirty="0">
                <a:solidFill>
                  <a:srgbClr val="FFFFFF"/>
                </a:solidFill>
                <a:latin typeface="Times New Roman"/>
                <a:ea typeface="DejaVu Sans"/>
              </a:rPr>
              <a:t>Abstract</a:t>
            </a:r>
          </a:p>
          <a:p>
            <a:pPr marL="800280" lvl="1" indent="-342360" algn="just">
              <a:lnSpc>
                <a:spcPct val="100000"/>
              </a:lnSpc>
              <a:buClr>
                <a:srgbClr val="00B0F0"/>
              </a:buClr>
              <a:buFont typeface="Arial"/>
              <a:buChar char="•"/>
            </a:pPr>
            <a:r>
              <a:rPr lang="en-US" sz="2400" b="1" spc="-1" dirty="0">
                <a:solidFill>
                  <a:srgbClr val="FFFFFF"/>
                </a:solidFill>
                <a:latin typeface="Times New Roman"/>
              </a:rPr>
              <a:t>Literature review</a:t>
            </a:r>
            <a:endParaRPr lang="en-IN" sz="2400" b="0" strike="noStrike" spc="-1" dirty="0">
              <a:latin typeface="Arial"/>
            </a:endParaRPr>
          </a:p>
          <a:p>
            <a:pPr marL="800280" lvl="1" indent="-342360" algn="just">
              <a:lnSpc>
                <a:spcPct val="100000"/>
              </a:lnSpc>
              <a:buClr>
                <a:srgbClr val="00B0F0"/>
              </a:buClr>
              <a:buFont typeface="Arial"/>
              <a:buChar char="•"/>
            </a:pPr>
            <a:r>
              <a:rPr lang="en-US" sz="2400" b="1" strike="noStrike" spc="-1" dirty="0">
                <a:solidFill>
                  <a:srgbClr val="FFFFFF"/>
                </a:solidFill>
                <a:latin typeface="Times New Roman"/>
                <a:ea typeface="DejaVu Sans"/>
              </a:rPr>
              <a:t>Existing system</a:t>
            </a:r>
          </a:p>
          <a:p>
            <a:pPr marL="800280" lvl="1" indent="-342360" algn="just">
              <a:lnSpc>
                <a:spcPct val="100000"/>
              </a:lnSpc>
              <a:buClr>
                <a:srgbClr val="00B0F0"/>
              </a:buClr>
              <a:buFont typeface="Arial"/>
              <a:buChar char="•"/>
            </a:pPr>
            <a:r>
              <a:rPr lang="en-US" sz="2400" b="1" spc="-1" dirty="0">
                <a:solidFill>
                  <a:srgbClr val="FFFFFF"/>
                </a:solidFill>
                <a:latin typeface="Times New Roman"/>
              </a:rPr>
              <a:t>Drawbacks in Existing System</a:t>
            </a:r>
            <a:endParaRPr lang="en-IN" sz="2400" b="0" strike="noStrike" spc="-1" dirty="0">
              <a:latin typeface="Arial"/>
            </a:endParaRPr>
          </a:p>
          <a:p>
            <a:pPr marL="800280" lvl="1" indent="-342360" algn="just">
              <a:lnSpc>
                <a:spcPct val="100000"/>
              </a:lnSpc>
              <a:buClr>
                <a:srgbClr val="00B0F0"/>
              </a:buClr>
              <a:buFont typeface="Arial"/>
              <a:buChar char="•"/>
            </a:pPr>
            <a:r>
              <a:rPr lang="en-US" sz="2400" b="1" strike="noStrike" spc="-1" dirty="0">
                <a:solidFill>
                  <a:srgbClr val="FFFFFF"/>
                </a:solidFill>
                <a:latin typeface="Times New Roman"/>
                <a:ea typeface="DejaVu Sans"/>
              </a:rPr>
              <a:t>Proposed system and its advantages</a:t>
            </a:r>
            <a:endParaRPr lang="en-IN" sz="2400" b="0" strike="noStrike" spc="-1" dirty="0">
              <a:latin typeface="Arial"/>
            </a:endParaRPr>
          </a:p>
          <a:p>
            <a:pPr marL="800280" lvl="1" indent="-342360" algn="just">
              <a:lnSpc>
                <a:spcPct val="100000"/>
              </a:lnSpc>
              <a:buClr>
                <a:srgbClr val="00B0F0"/>
              </a:buClr>
              <a:buFont typeface="Arial"/>
              <a:buChar char="•"/>
            </a:pPr>
            <a:r>
              <a:rPr lang="en-US" sz="2400" b="1" strike="noStrike" spc="-1" dirty="0">
                <a:solidFill>
                  <a:srgbClr val="FFFFFF"/>
                </a:solidFill>
                <a:latin typeface="Times New Roman"/>
                <a:ea typeface="DejaVu Sans"/>
              </a:rPr>
              <a:t>Tool(s) used for implementation</a:t>
            </a:r>
          </a:p>
          <a:p>
            <a:pPr marL="800280" lvl="1" indent="-342360" algn="just">
              <a:lnSpc>
                <a:spcPct val="100000"/>
              </a:lnSpc>
              <a:buClr>
                <a:srgbClr val="00B0F0"/>
              </a:buClr>
              <a:buFont typeface="Arial"/>
              <a:buChar char="•"/>
            </a:pPr>
            <a:r>
              <a:rPr lang="en-US" sz="2400" b="1" spc="-1" dirty="0">
                <a:solidFill>
                  <a:srgbClr val="FFFFFF"/>
                </a:solidFill>
                <a:latin typeface="Times New Roman"/>
              </a:rPr>
              <a:t>Proposed Modules identification and description</a:t>
            </a:r>
          </a:p>
          <a:p>
            <a:pPr marL="800280" lvl="1" indent="-342360" algn="just">
              <a:lnSpc>
                <a:spcPct val="100000"/>
              </a:lnSpc>
              <a:buClr>
                <a:srgbClr val="00B0F0"/>
              </a:buClr>
              <a:buFont typeface="Arial"/>
              <a:buChar char="•"/>
            </a:pPr>
            <a:r>
              <a:rPr lang="en-US" sz="2400" b="1" strike="noStrike" spc="-1" dirty="0">
                <a:solidFill>
                  <a:srgbClr val="FFFFFF"/>
                </a:solidFill>
                <a:latin typeface="Times New Roman"/>
              </a:rPr>
              <a:t>Implementation work</a:t>
            </a:r>
          </a:p>
          <a:p>
            <a:pPr marL="800280" lvl="1" indent="-342360" algn="just">
              <a:lnSpc>
                <a:spcPct val="100000"/>
              </a:lnSpc>
              <a:buClr>
                <a:srgbClr val="00B0F0"/>
              </a:buClr>
              <a:buFont typeface="Arial"/>
              <a:buChar char="•"/>
            </a:pPr>
            <a:r>
              <a:rPr lang="en-US" sz="2400" b="1" spc="-1" dirty="0">
                <a:solidFill>
                  <a:srgbClr val="FFFFFF"/>
                </a:solidFill>
                <a:latin typeface="Times New Roman"/>
              </a:rPr>
              <a:t>Result</a:t>
            </a:r>
          </a:p>
          <a:p>
            <a:pPr marL="800280" lvl="1" indent="-342360" algn="just">
              <a:lnSpc>
                <a:spcPct val="100000"/>
              </a:lnSpc>
              <a:buClr>
                <a:srgbClr val="00B0F0"/>
              </a:buClr>
              <a:buFont typeface="Arial"/>
              <a:buChar char="•"/>
            </a:pPr>
            <a:r>
              <a:rPr lang="en-US" sz="2400" b="1" strike="noStrike" spc="-1" dirty="0">
                <a:solidFill>
                  <a:srgbClr val="FFFFFF"/>
                </a:solidFill>
                <a:latin typeface="Times New Roman"/>
              </a:rPr>
              <a:t>References</a:t>
            </a:r>
            <a:endParaRPr lang="en-IN" sz="2400" b="0" strike="noStrike" spc="-1" dirty="0">
              <a:latin typeface="Arial"/>
            </a:endParaRPr>
          </a:p>
        </p:txBody>
      </p:sp>
      <p:sp>
        <p:nvSpPr>
          <p:cNvPr id="1048593" name="CustomShape 3"/>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ctr">
            <a:noAutofit/>
          </a:bodyPr>
          <a:lstStyle/>
          <a:p>
            <a:pPr algn="r">
              <a:lnSpc>
                <a:spcPct val="100000"/>
              </a:lnSpc>
            </a:pPr>
            <a:fld id="{D53D9FCE-2B39-4691-BCD6-8B5A1FE25787}" type="slidenum">
              <a:rPr lang="en-US" sz="1200" b="0" strike="noStrike" spc="-1">
                <a:solidFill>
                  <a:srgbClr val="8B8B8B"/>
                </a:solidFill>
                <a:latin typeface="Times New Roman"/>
              </a:rPr>
              <a:t>2</a:t>
            </a:fld>
            <a:endParaRPr lang="en-IN" sz="1200" b="0" strike="noStrike" spc="-1" dirty="0">
              <a:latin typeface="Arial"/>
            </a:endParaRPr>
          </a:p>
        </p:txBody>
      </p:sp>
      <p:sp>
        <p:nvSpPr>
          <p:cNvPr id="1048594" name="CustomShape 4"/>
          <p:cNvSpPr/>
          <p:nvPr/>
        </p:nvSpPr>
        <p:spPr>
          <a:xfrm>
            <a:off x="13447" y="6617628"/>
            <a:ext cx="2742480" cy="3643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ctr">
            <a:noAutofit/>
          </a:bodyPr>
          <a:lstStyle/>
          <a:p>
            <a:r>
              <a:rPr lang="en-US" sz="800" dirty="0">
                <a:solidFill>
                  <a:prstClr val="black">
                    <a:tint val="75000"/>
                  </a:prstClr>
                </a:solidFill>
                <a:latin typeface="Times New Roman"/>
              </a:rPr>
              <a:t>Tuesday, April 22 ,2025</a:t>
            </a:r>
          </a:p>
          <a:p>
            <a:endParaRPr lang="en-US" sz="800" dirty="0">
              <a:solidFill>
                <a:prstClr val="black">
                  <a:tint val="75000"/>
                </a:prstClr>
              </a:solidFill>
              <a:latin typeface="Times New Roman"/>
            </a:endParaRPr>
          </a:p>
        </p:txBody>
      </p:sp>
      <p:sp>
        <p:nvSpPr>
          <p:cNvPr id="8" name="Footer Placeholder 5">
            <a:extLst>
              <a:ext uri="{FF2B5EF4-FFF2-40B4-BE49-F238E27FC236}">
                <a16:creationId xmlns:a16="http://schemas.microsoft.com/office/drawing/2014/main" id="{094246AB-31F2-4139-8F64-B0C91FB84EAB}"/>
              </a:ext>
            </a:extLst>
          </p:cNvPr>
          <p:cNvSpPr txBox="1">
            <a:spLocks/>
          </p:cNvSpPr>
          <p:nvPr/>
        </p:nvSpPr>
        <p:spPr>
          <a:xfrm>
            <a:off x="3581521" y="6617628"/>
            <a:ext cx="6263856" cy="46490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zh-CN" sz="900" dirty="0">
                <a:solidFill>
                  <a:schemeClr val="bg1">
                    <a:lumMod val="50000"/>
                  </a:schemeClr>
                </a:solidFill>
              </a:rPr>
              <a:t>        A Machine Learning Approach to Parkinson’s Disease Detection Based on Mouse Interaction Pattern</a:t>
            </a:r>
            <a:endParaRPr lang="zh-CN" altLang="en-US" sz="900" dirty="0">
              <a:solidFill>
                <a:schemeClr val="bg1">
                  <a:lumMod val="50000"/>
                </a:schemeClr>
              </a:solidFill>
            </a:endParaRPr>
          </a:p>
          <a:p>
            <a:endParaRPr lang="zh-CN" altLang="en-US" sz="900" dirty="0">
              <a:solidFill>
                <a:schemeClr val="bg1">
                  <a:lumMod val="6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219600" y="-199560"/>
            <a:ext cx="4857840" cy="1145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rgbClr val="000000"/>
          </a:fontRef>
        </p:style>
        <p:txBody>
          <a:bodyPr lIns="90000" tIns="45000" rIns="90000" bIns="45000" anchor="ctr">
            <a:noAutofit/>
          </a:bodyPr>
          <a:lstStyle/>
          <a:p>
            <a:pPr algn="ctr">
              <a:lnSpc>
                <a:spcPct val="100000"/>
              </a:lnSpc>
            </a:pPr>
            <a:r>
              <a:rPr lang="en-US" sz="2800" spc="-1" dirty="0">
                <a:solidFill>
                  <a:srgbClr val="FFFFFF"/>
                </a:solidFill>
                <a:latin typeface="Times New Roman"/>
              </a:rPr>
              <a:t>Project Title</a:t>
            </a:r>
            <a:endParaRPr lang="en-IN" sz="2800" b="0" strike="noStrike" spc="-1" dirty="0">
              <a:latin typeface="Arial"/>
            </a:endParaRPr>
          </a:p>
        </p:txBody>
      </p:sp>
      <p:sp>
        <p:nvSpPr>
          <p:cNvPr id="3" name="Title 2">
            <a:extLst>
              <a:ext uri="{FF2B5EF4-FFF2-40B4-BE49-F238E27FC236}">
                <a16:creationId xmlns:a16="http://schemas.microsoft.com/office/drawing/2014/main" id="{D1FC9CB6-DDC2-450A-B402-275ECFB9312A}"/>
              </a:ext>
            </a:extLst>
          </p:cNvPr>
          <p:cNvSpPr>
            <a:spLocks noGrp="1"/>
          </p:cNvSpPr>
          <p:nvPr>
            <p:ph type="title"/>
          </p:nvPr>
        </p:nvSpPr>
        <p:spPr>
          <a:xfrm>
            <a:off x="1143000" y="2971800"/>
            <a:ext cx="9906000" cy="1144800"/>
          </a:xfrm>
        </p:spPr>
        <p:txBody>
          <a:bodyPr/>
          <a:lstStyle/>
          <a:p>
            <a:r>
              <a:rPr lang="en-GB" sz="2800" dirty="0"/>
              <a:t>A Machine Learning Approach to Parkinson’s Disease Detection Based on Mouse Interaction Pattern</a:t>
            </a:r>
            <a:r>
              <a:rPr lang="en-US" sz="2800" dirty="0"/>
              <a:t>.</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6" name="Date Placeholder 4">
            <a:extLst>
              <a:ext uri="{FF2B5EF4-FFF2-40B4-BE49-F238E27FC236}">
                <a16:creationId xmlns:a16="http://schemas.microsoft.com/office/drawing/2014/main" id="{049C4C63-A205-4F6E-84E5-41B1FADA6AC6}"/>
              </a:ext>
            </a:extLst>
          </p:cNvPr>
          <p:cNvSpPr txBox="1">
            <a:spLocks/>
          </p:cNvSpPr>
          <p:nvPr/>
        </p:nvSpPr>
        <p:spPr>
          <a:xfrm>
            <a:off x="136945" y="6584102"/>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prstClr val="black">
                    <a:tint val="75000"/>
                  </a:prstClr>
                </a:solidFill>
                <a:latin typeface="Times New Roman"/>
              </a:rPr>
              <a:t>Tuesday, April 22 ,2025</a:t>
            </a:r>
          </a:p>
          <a:p>
            <a:endParaRPr lang="en-US" sz="800" dirty="0">
              <a:solidFill>
                <a:prstClr val="black">
                  <a:tint val="75000"/>
                </a:prstClr>
              </a:solidFill>
              <a:latin typeface="Times New Roman"/>
            </a:endParaRPr>
          </a:p>
        </p:txBody>
      </p:sp>
      <p:sp>
        <p:nvSpPr>
          <p:cNvPr id="7" name="Footer Placeholder 5">
            <a:extLst>
              <a:ext uri="{FF2B5EF4-FFF2-40B4-BE49-F238E27FC236}">
                <a16:creationId xmlns:a16="http://schemas.microsoft.com/office/drawing/2014/main" id="{FBAE2DD5-EBCD-4494-B3EB-5901096F22E0}"/>
              </a:ext>
            </a:extLst>
          </p:cNvPr>
          <p:cNvSpPr txBox="1">
            <a:spLocks/>
          </p:cNvSpPr>
          <p:nvPr/>
        </p:nvSpPr>
        <p:spPr>
          <a:xfrm>
            <a:off x="3276600" y="6584102"/>
            <a:ext cx="6035255" cy="46490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altLang="zh-CN" sz="800" dirty="0">
                <a:solidFill>
                  <a:schemeClr val="bg1">
                    <a:lumMod val="50000"/>
                  </a:schemeClr>
                </a:solidFill>
              </a:rPr>
              <a:t>A Machine Learning Approach to Parkinson’s Disease Detection Based on Mouse Interaction Pattern</a:t>
            </a:r>
            <a:endParaRPr lang="zh-CN" altLang="en-US" sz="800" dirty="0">
              <a:solidFill>
                <a:schemeClr val="bg1">
                  <a:lumMod val="50000"/>
                </a:schemeClr>
              </a:solidFill>
            </a:endParaRPr>
          </a:p>
          <a:p>
            <a:pPr algn="ctr"/>
            <a:endParaRPr lang="zh-CN" altLang="en-US" sz="800" dirty="0">
              <a:solidFill>
                <a:schemeClr val="tx1">
                  <a:lumMod val="50000"/>
                  <a:lumOff val="50000"/>
                </a:schemeClr>
              </a:solidFill>
            </a:endParaRPr>
          </a:p>
        </p:txBody>
      </p:sp>
      <p:sp>
        <p:nvSpPr>
          <p:cNvPr id="8" name="CustomShape 3">
            <a:extLst>
              <a:ext uri="{FF2B5EF4-FFF2-40B4-BE49-F238E27FC236}">
                <a16:creationId xmlns:a16="http://schemas.microsoft.com/office/drawing/2014/main" id="{3FD4FDBB-26A2-4BB7-B0E6-3B3050193BBC}"/>
              </a:ext>
            </a:extLst>
          </p:cNvPr>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ctr">
            <a:noAutofit/>
          </a:bodyPr>
          <a:lstStyle/>
          <a:p>
            <a:pPr algn="r">
              <a:lnSpc>
                <a:spcPct val="100000"/>
              </a:lnSpc>
            </a:pPr>
            <a:fld id="{D53D9FCE-2B39-4691-BCD6-8B5A1FE25787}" type="slidenum">
              <a:rPr lang="en-US" sz="1200" b="0" strike="noStrike" spc="-1">
                <a:solidFill>
                  <a:srgbClr val="8B8B8B"/>
                </a:solidFill>
                <a:latin typeface="Times New Roman"/>
              </a:rPr>
              <a:t>3</a:t>
            </a:fld>
            <a:endParaRPr lang="en-IN" sz="1200" b="0" strike="noStrike" spc="-1" dirty="0">
              <a:latin typeface="Arial"/>
            </a:endParaRPr>
          </a:p>
        </p:txBody>
      </p:sp>
    </p:spTree>
    <p:extLst>
      <p:ext uri="{BB962C8B-B14F-4D97-AF65-F5344CB8AC3E}">
        <p14:creationId xmlns:p14="http://schemas.microsoft.com/office/powerpoint/2010/main" val="306036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CustomShape 1"/>
          <p:cNvSpPr/>
          <p:nvPr/>
        </p:nvSpPr>
        <p:spPr>
          <a:xfrm>
            <a:off x="-219600" y="-199560"/>
            <a:ext cx="4857840" cy="1145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rgbClr val="000000"/>
          </a:fontRef>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Abstract</a:t>
            </a:r>
            <a:endParaRPr lang="en-IN" sz="2800" b="0" strike="noStrike" spc="-1" dirty="0">
              <a:latin typeface="Arial"/>
            </a:endParaRPr>
          </a:p>
        </p:txBody>
      </p:sp>
      <p:sp>
        <p:nvSpPr>
          <p:cNvPr id="1048608" name="CustomShape 4"/>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ctr">
            <a:noAutofit/>
          </a:bodyPr>
          <a:lstStyle/>
          <a:p>
            <a:pPr algn="r">
              <a:lnSpc>
                <a:spcPct val="100000"/>
              </a:lnSpc>
            </a:pPr>
            <a:fld id="{BA1404B6-34C4-4294-A6CB-C45B77D2FA52}" type="slidenum">
              <a:rPr lang="en-US" sz="1200" b="0" strike="noStrike" spc="-1">
                <a:solidFill>
                  <a:srgbClr val="8B8B8B"/>
                </a:solidFill>
                <a:latin typeface="Times New Roman"/>
              </a:rPr>
              <a:t>4</a:t>
            </a:fld>
            <a:endParaRPr lang="en-IN" sz="1200" b="0" strike="noStrike" spc="-1">
              <a:latin typeface="Arial"/>
            </a:endParaRPr>
          </a:p>
        </p:txBody>
      </p:sp>
      <p:sp>
        <p:nvSpPr>
          <p:cNvPr id="1048609" name="CustomShape 5"/>
          <p:cNvSpPr/>
          <p:nvPr/>
        </p:nvSpPr>
        <p:spPr>
          <a:xfrm>
            <a:off x="1706040" y="1610280"/>
            <a:ext cx="9074880" cy="3861720"/>
          </a:xfrm>
          <a:prstGeom prst="rect">
            <a:avLst/>
          </a:prstGeom>
          <a:noFill/>
          <a:ln>
            <a:noFill/>
          </a:ln>
        </p:spPr>
        <p:style>
          <a:lnRef idx="0">
            <a:scrgbClr r="0" g="0" b="0"/>
          </a:lnRef>
          <a:fillRef idx="0">
            <a:scrgbClr r="0" g="0" b="0"/>
          </a:fillRef>
          <a:effectRef idx="0">
            <a:scrgbClr r="0" g="0" b="0"/>
          </a:effectRef>
          <a:fontRef idx="minor">
            <a:srgbClr val="000000"/>
          </a:fontRef>
        </p:style>
      </p:sp>
      <p:sp>
        <p:nvSpPr>
          <p:cNvPr id="1048610" name="CustomShape 6"/>
          <p:cNvSpPr/>
          <p:nvPr/>
        </p:nvSpPr>
        <p:spPr>
          <a:xfrm>
            <a:off x="1555920" y="1811520"/>
            <a:ext cx="8870400" cy="829543"/>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spAutoFit/>
          </a:bodyPr>
          <a:lstStyle/>
          <a:p>
            <a:pPr>
              <a:lnSpc>
                <a:spcPct val="100000"/>
              </a:lnSpc>
            </a:pPr>
            <a:endParaRPr lang="en-IN" sz="2400" spc="-1" dirty="0"/>
          </a:p>
          <a:p>
            <a:pPr>
              <a:lnSpc>
                <a:spcPct val="100000"/>
              </a:lnSpc>
            </a:pPr>
            <a:endParaRPr lang="en-IN" sz="2400" spc="-1" dirty="0"/>
          </a:p>
        </p:txBody>
      </p:sp>
      <p:sp>
        <p:nvSpPr>
          <p:cNvPr id="4" name="Subtitle 3">
            <a:extLst>
              <a:ext uri="{FF2B5EF4-FFF2-40B4-BE49-F238E27FC236}">
                <a16:creationId xmlns:a16="http://schemas.microsoft.com/office/drawing/2014/main" id="{A59FEA8A-8755-4B18-BEF8-A5F3B083B576}"/>
              </a:ext>
            </a:extLst>
          </p:cNvPr>
          <p:cNvSpPr>
            <a:spLocks noGrp="1"/>
          </p:cNvSpPr>
          <p:nvPr>
            <p:ph type="subTitle"/>
          </p:nvPr>
        </p:nvSpPr>
        <p:spPr>
          <a:xfrm>
            <a:off x="533400" y="1252442"/>
            <a:ext cx="10819560" cy="5104078"/>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     </a:t>
            </a:r>
            <a:r>
              <a:rPr lang="en-GB" dirty="0"/>
              <a:t>A Parkinson’s Disease (PD) is a progressive neurodegenerative disorder that primarily affects motor control, leading to tremors, rigidity, and bradykinesia. Early detection plays a crucial role in effective management and treatment planning. Traditional diagnostic techniques often rely on subjective clinical evaluations, which can delay diagnosis in early stages. This project proposes an innovative, task-based approach to aid in the early detection of Parkinson’s Disease through the analysis of mouse movement patterns using a custom-built graphical interface. The system, developed using Python and </a:t>
            </a:r>
            <a:r>
              <a:rPr lang="en-GB" dirty="0" err="1"/>
              <a:t>Tkinter</a:t>
            </a:r>
            <a:r>
              <a:rPr lang="en-GB" dirty="0"/>
              <a:t>, incorporates three distinct motor tests—Follow Line, Draw Square, and Click Targets—each designed to assess different aspects of fine motor skills and coordination. By capturing and analysing metrics such as mean squared error (MSE), reaction time, and movement smoothness, the tool quantifies motor performance in a non-invasive and user-friendly manner. These metrics are then used to generate a risk score, which provides users with a visual risk assessment and personalized food recommendations based on their motor performance.</a:t>
            </a:r>
            <a:r>
              <a:rPr lang="en-US" dirty="0"/>
              <a:t>.</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
        <p:nvSpPr>
          <p:cNvPr id="12" name="Date Placeholder 4">
            <a:extLst>
              <a:ext uri="{FF2B5EF4-FFF2-40B4-BE49-F238E27FC236}">
                <a16:creationId xmlns:a16="http://schemas.microsoft.com/office/drawing/2014/main" id="{A1722A66-9146-4983-8537-817D50E0638F}"/>
              </a:ext>
            </a:extLst>
          </p:cNvPr>
          <p:cNvSpPr txBox="1">
            <a:spLocks/>
          </p:cNvSpPr>
          <p:nvPr/>
        </p:nvSpPr>
        <p:spPr>
          <a:xfrm>
            <a:off x="184320" y="664186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prstClr val="black">
                    <a:tint val="75000"/>
                  </a:prstClr>
                </a:solidFill>
                <a:latin typeface="Times New Roman"/>
              </a:rPr>
              <a:t>Tuesday, April 22 ,2025</a:t>
            </a:r>
          </a:p>
          <a:p>
            <a:endParaRPr lang="en-US" sz="800" dirty="0">
              <a:solidFill>
                <a:prstClr val="black">
                  <a:tint val="75000"/>
                </a:prstClr>
              </a:solidFill>
              <a:latin typeface="Times New Roman"/>
            </a:endParaRPr>
          </a:p>
        </p:txBody>
      </p:sp>
      <p:sp>
        <p:nvSpPr>
          <p:cNvPr id="13" name="Footer Placeholder 5">
            <a:extLst>
              <a:ext uri="{FF2B5EF4-FFF2-40B4-BE49-F238E27FC236}">
                <a16:creationId xmlns:a16="http://schemas.microsoft.com/office/drawing/2014/main" id="{4F025F96-6A3F-424E-B64D-AF92E9CA176F}"/>
              </a:ext>
            </a:extLst>
          </p:cNvPr>
          <p:cNvSpPr txBox="1">
            <a:spLocks/>
          </p:cNvSpPr>
          <p:nvPr/>
        </p:nvSpPr>
        <p:spPr>
          <a:xfrm>
            <a:off x="2504751" y="6663002"/>
            <a:ext cx="6528498" cy="46490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zh-CN" sz="800" dirty="0">
                <a:solidFill>
                  <a:schemeClr val="bg1">
                    <a:lumMod val="50000"/>
                  </a:schemeClr>
                </a:solidFill>
              </a:rPr>
              <a:t>                          A Machine Learning Approach to Parkinson’s Disease Detection Based on Mouse Interaction Pattern</a:t>
            </a:r>
            <a:endParaRPr lang="zh-CN" altLang="en-US" sz="800" dirty="0">
              <a:solidFill>
                <a:schemeClr val="bg1">
                  <a:lumMod val="50000"/>
                </a:schemeClr>
              </a:solidFill>
            </a:endParaRPr>
          </a:p>
          <a:p>
            <a:endParaRPr lang="zh-CN" altLang="en-US" sz="800" dirty="0">
              <a:solidFill>
                <a:schemeClr val="tx1">
                  <a:lumMod val="50000"/>
                  <a:lumOff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28600"/>
            <a:ext cx="4800240" cy="1371240"/>
          </a:xfrm>
          <a:prstGeom prst="rect">
            <a:avLst/>
          </a:prstGeom>
          <a:solidFill>
            <a:srgbClr val="ED7D31"/>
          </a:solidFill>
          <a:ln w="25560">
            <a:noFill/>
          </a:ln>
        </p:spPr>
        <p:txBody>
          <a:bodyPr lIns="90000" tIns="45000" rIns="90000" bIns="45000" anchor="ctr">
            <a:noAutofit/>
          </a:bodyPr>
          <a:lstStyle/>
          <a:p>
            <a:pPr algn="ctr">
              <a:lnSpc>
                <a:spcPct val="100000"/>
              </a:lnSpc>
            </a:pPr>
            <a:r>
              <a:rPr lang="en-US" sz="2800" b="0" strike="noStrike" spc="-1">
                <a:solidFill>
                  <a:srgbClr val="FFFFFF"/>
                </a:solidFill>
                <a:latin typeface="Times New Roman"/>
                <a:ea typeface="DejaVu Sans"/>
              </a:rPr>
              <a:t>LITERATURE REVIEW </a:t>
            </a:r>
            <a:endParaRPr lang="en-US" sz="2800" b="0" strike="noStrike" spc="-1">
              <a:solidFill>
                <a:srgbClr val="000000"/>
              </a:solidFill>
              <a:latin typeface="Arial"/>
            </a:endParaRPr>
          </a:p>
        </p:txBody>
      </p:sp>
      <p:graphicFrame>
        <p:nvGraphicFramePr>
          <p:cNvPr id="6" name="Google Shape;39;p3">
            <a:extLst>
              <a:ext uri="{FF2B5EF4-FFF2-40B4-BE49-F238E27FC236}">
                <a16:creationId xmlns:a16="http://schemas.microsoft.com/office/drawing/2014/main" id="{A5BDB822-AFE6-44BA-BEF4-BA09D8B6F93B}"/>
              </a:ext>
            </a:extLst>
          </p:cNvPr>
          <p:cNvGraphicFramePr/>
          <p:nvPr>
            <p:extLst>
              <p:ext uri="{D42A27DB-BD31-4B8C-83A1-F6EECF244321}">
                <p14:modId xmlns:p14="http://schemas.microsoft.com/office/powerpoint/2010/main" val="1370728098"/>
              </p:ext>
            </p:extLst>
          </p:nvPr>
        </p:nvGraphicFramePr>
        <p:xfrm>
          <a:off x="304800" y="1279915"/>
          <a:ext cx="11707304" cy="4852500"/>
        </p:xfrm>
        <a:graphic>
          <a:graphicData uri="http://schemas.openxmlformats.org/drawingml/2006/table">
            <a:tbl>
              <a:tblPr firstRow="1" bandRow="1">
                <a:noFill/>
              </a:tblPr>
              <a:tblGrid>
                <a:gridCol w="842423">
                  <a:extLst>
                    <a:ext uri="{9D8B030D-6E8A-4147-A177-3AD203B41FA5}">
                      <a16:colId xmlns:a16="http://schemas.microsoft.com/office/drawing/2014/main" val="20000"/>
                    </a:ext>
                  </a:extLst>
                </a:gridCol>
                <a:gridCol w="2673966">
                  <a:extLst>
                    <a:ext uri="{9D8B030D-6E8A-4147-A177-3AD203B41FA5}">
                      <a16:colId xmlns:a16="http://schemas.microsoft.com/office/drawing/2014/main" val="20001"/>
                    </a:ext>
                  </a:extLst>
                </a:gridCol>
                <a:gridCol w="1817611">
                  <a:extLst>
                    <a:ext uri="{9D8B030D-6E8A-4147-A177-3AD203B41FA5}">
                      <a16:colId xmlns:a16="http://schemas.microsoft.com/office/drawing/2014/main" val="20002"/>
                    </a:ext>
                  </a:extLst>
                </a:gridCol>
                <a:gridCol w="1725982">
                  <a:extLst>
                    <a:ext uri="{9D8B030D-6E8A-4147-A177-3AD203B41FA5}">
                      <a16:colId xmlns:a16="http://schemas.microsoft.com/office/drawing/2014/main" val="20003"/>
                    </a:ext>
                  </a:extLst>
                </a:gridCol>
                <a:gridCol w="4647322">
                  <a:extLst>
                    <a:ext uri="{9D8B030D-6E8A-4147-A177-3AD203B41FA5}">
                      <a16:colId xmlns:a16="http://schemas.microsoft.com/office/drawing/2014/main" val="20004"/>
                    </a:ext>
                  </a:extLst>
                </a:gridCol>
              </a:tblGrid>
              <a:tr h="439322">
                <a:tc>
                  <a:txBody>
                    <a:bodyPr/>
                    <a:lstStyle/>
                    <a:p>
                      <a:pPr marL="0" marR="0" lvl="0" indent="0" algn="ctr" rtl="0">
                        <a:lnSpc>
                          <a:spcPct val="100000"/>
                        </a:lnSpc>
                        <a:spcBef>
                          <a:spcPts val="0"/>
                        </a:spcBef>
                        <a:spcAft>
                          <a:spcPts val="0"/>
                        </a:spcAft>
                        <a:buClr>
                          <a:srgbClr val="0C0C0C"/>
                        </a:buClr>
                        <a:buSzPts val="2000"/>
                        <a:buFont typeface="Times New Roman"/>
                        <a:buNone/>
                        <a:defRPr sz="1400" u="none" strike="noStrike" cap="none"/>
                      </a:pPr>
                      <a:r>
                        <a:rPr lang="en-US" sz="2000" b="1" u="none" strike="noStrike" cap="none" dirty="0">
                          <a:solidFill>
                            <a:srgbClr val="0C0C0C"/>
                          </a:solidFill>
                          <a:latin typeface="Times New Roman" panose="02020603050405020304" pitchFamily="18" charset="0"/>
                          <a:cs typeface="Times New Roman" panose="02020603050405020304" pitchFamily="18" charset="0"/>
                        </a:rPr>
                        <a:t>S.NO</a:t>
                      </a:r>
                      <a:endParaRPr sz="2000" b="1" u="none" strike="noStrike" cap="none" dirty="0">
                        <a:solidFill>
                          <a:srgbClr val="0C0C0C"/>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rgbClr val="0C0C0C"/>
                        </a:buClr>
                        <a:buSzPts val="2000"/>
                        <a:buFont typeface="Times New Roman"/>
                        <a:buNone/>
                        <a:defRPr sz="1400" u="none" strike="noStrike" cap="none"/>
                      </a:pPr>
                      <a:r>
                        <a:rPr lang="en-US" sz="2000" b="1" u="none" strike="noStrike" cap="none" dirty="0">
                          <a:solidFill>
                            <a:srgbClr val="0C0C0C"/>
                          </a:solidFill>
                          <a:latin typeface="Times New Roman" panose="02020603050405020304" pitchFamily="18" charset="0"/>
                          <a:cs typeface="Times New Roman" panose="02020603050405020304" pitchFamily="18" charset="0"/>
                        </a:rPr>
                        <a:t>TITLE</a:t>
                      </a:r>
                      <a:endParaRPr sz="2000" b="1" u="none" strike="noStrike" cap="none" dirty="0">
                        <a:solidFill>
                          <a:srgbClr val="0C0C0C"/>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rgbClr val="0C0C0C"/>
                        </a:buClr>
                        <a:buSzPts val="2000"/>
                        <a:buFont typeface="Times New Roman"/>
                        <a:buNone/>
                        <a:defRPr sz="1400" u="none" strike="noStrike" cap="none"/>
                      </a:pPr>
                      <a:r>
                        <a:rPr lang="en-US" sz="2000" b="1" u="none" strike="noStrike" cap="none" dirty="0">
                          <a:solidFill>
                            <a:srgbClr val="0C0C0C"/>
                          </a:solidFill>
                          <a:latin typeface="Times New Roman" panose="02020603050405020304" pitchFamily="18" charset="0"/>
                          <a:cs typeface="Times New Roman" panose="02020603050405020304" pitchFamily="18" charset="0"/>
                        </a:rPr>
                        <a:t>AUTHOR</a:t>
                      </a:r>
                      <a:endParaRPr sz="2000" b="1" u="none" strike="noStrike" cap="none" dirty="0">
                        <a:solidFill>
                          <a:srgbClr val="0C0C0C"/>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rgbClr val="0C0C0C"/>
                        </a:buClr>
                        <a:buSzPts val="2000"/>
                        <a:buFont typeface="Times New Roman"/>
                        <a:buNone/>
                        <a:defRPr sz="1400" u="none" strike="noStrike" cap="none"/>
                      </a:pPr>
                      <a:r>
                        <a:rPr lang="en-US" sz="2000" b="1" u="none" strike="noStrike" cap="none" dirty="0">
                          <a:solidFill>
                            <a:srgbClr val="0C0C0C"/>
                          </a:solidFill>
                          <a:latin typeface="Times New Roman" panose="02020603050405020304" pitchFamily="18" charset="0"/>
                          <a:cs typeface="Times New Roman" panose="02020603050405020304" pitchFamily="18" charset="0"/>
                        </a:rPr>
                        <a:t>YEAR</a:t>
                      </a:r>
                      <a:endParaRPr sz="2000" b="1" u="none" strike="noStrike" cap="none" dirty="0">
                        <a:solidFill>
                          <a:srgbClr val="0C0C0C"/>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rgbClr val="0C0C0C"/>
                        </a:buClr>
                        <a:buSzPts val="2000"/>
                        <a:buFont typeface="Times New Roman"/>
                        <a:buNone/>
                        <a:defRPr sz="1400" u="none" strike="noStrike" cap="none"/>
                      </a:pPr>
                      <a:r>
                        <a:rPr lang="en-US" sz="2000" b="1" u="none" strike="noStrike" cap="none">
                          <a:solidFill>
                            <a:srgbClr val="0C0C0C"/>
                          </a:solidFill>
                          <a:latin typeface="Times New Roman" panose="02020603050405020304" pitchFamily="18" charset="0"/>
                          <a:cs typeface="Times New Roman" panose="02020603050405020304" pitchFamily="18" charset="0"/>
                        </a:rPr>
                        <a:t>DISCRIPTION</a:t>
                      </a:r>
                      <a:endParaRPr sz="2000" b="1" u="none" strike="noStrike" cap="none">
                        <a:solidFill>
                          <a:srgbClr val="0C0C0C"/>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1441865">
                <a:tc>
                  <a:txBody>
                    <a:bodyPr/>
                    <a:lstStyle/>
                    <a:p>
                      <a:pPr marL="0" marR="0" lvl="0" indent="0" algn="ctr" rtl="0">
                        <a:lnSpc>
                          <a:spcPct val="100000"/>
                        </a:lnSpc>
                        <a:spcBef>
                          <a:spcPts val="0"/>
                        </a:spcBef>
                        <a:spcAft>
                          <a:spcPts val="0"/>
                        </a:spcAft>
                        <a:buClr>
                          <a:srgbClr val="0C0C0C"/>
                        </a:buClr>
                        <a:buSzPts val="1600"/>
                        <a:buFont typeface="Times New Roman"/>
                        <a:buNone/>
                        <a:defRPr sz="1400" u="none" strike="noStrike" cap="none"/>
                      </a:pPr>
                      <a:r>
                        <a:rPr lang="en-US" sz="1600" u="none" strike="noStrike" cap="none" dirty="0">
                          <a:solidFill>
                            <a:srgbClr val="0C0C0C"/>
                          </a:solidFill>
                          <a:latin typeface="Times New Roman" panose="02020603050405020304" pitchFamily="18" charset="0"/>
                          <a:cs typeface="Times New Roman" panose="02020603050405020304" pitchFamily="18" charset="0"/>
                        </a:rPr>
                        <a:t>1. </a:t>
                      </a:r>
                      <a:endParaRPr sz="1600" u="none" strike="noStrike" cap="none" dirty="0">
                        <a:solidFill>
                          <a:srgbClr val="0C0C0C"/>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C0C0C"/>
                        </a:buClr>
                        <a:buSzPts val="1600"/>
                        <a:buFont typeface="Times New Roman"/>
                        <a:buNone/>
                        <a:tabLst/>
                        <a:defRPr sz="1400" u="none" strike="noStrike" cap="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Parkinson's Disease Detection Using Mouse Movement Analysis and Machine Learning</a:t>
                      </a:r>
                      <a:endParaRPr lang="en-US" sz="16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C0C0C"/>
                        </a:buClr>
                        <a:buSzPts val="1600"/>
                        <a:buFont typeface="Times New Roman"/>
                        <a:buNone/>
                        <a:defRPr sz="1400" u="none" strike="noStrike" cap="none"/>
                      </a:pPr>
                      <a:endParaRPr sz="1600" u="none" strike="noStrike" cap="none"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C0C0C"/>
                        </a:buClr>
                        <a:buSzPts val="1600"/>
                        <a:buFont typeface="Times New Roman"/>
                        <a:buNone/>
                        <a:defRPr sz="1400" u="none" strike="noStrike" cap="none"/>
                      </a:pPr>
                      <a:r>
                        <a:rPr lang="en-IN" sz="1600" u="none" strike="noStrike" cap="none" dirty="0">
                          <a:solidFill>
                            <a:srgbClr val="0C0C0C"/>
                          </a:solidFill>
                          <a:latin typeface="Times New Roman" panose="02020603050405020304" pitchFamily="18" charset="0"/>
                          <a:cs typeface="Times New Roman" panose="02020603050405020304" pitchFamily="18" charset="0"/>
                        </a:rPr>
                        <a:t>W. Wang, J. Lee, </a:t>
                      </a:r>
                    </a:p>
                    <a:p>
                      <a:pPr marL="0" marR="0" lvl="0" indent="0" algn="l" rtl="0">
                        <a:lnSpc>
                          <a:spcPct val="100000"/>
                        </a:lnSpc>
                        <a:spcBef>
                          <a:spcPts val="0"/>
                        </a:spcBef>
                        <a:spcAft>
                          <a:spcPts val="0"/>
                        </a:spcAft>
                        <a:buClr>
                          <a:srgbClr val="0C0C0C"/>
                        </a:buClr>
                        <a:buSzPts val="1600"/>
                        <a:buFont typeface="Times New Roman"/>
                        <a:buNone/>
                        <a:defRPr sz="1400" u="none" strike="noStrike" cap="none"/>
                      </a:pPr>
                      <a:r>
                        <a:rPr lang="en-IN" sz="1600" u="none" strike="noStrike" cap="none" dirty="0">
                          <a:solidFill>
                            <a:srgbClr val="0C0C0C"/>
                          </a:solidFill>
                          <a:latin typeface="Times New Roman" panose="02020603050405020304" pitchFamily="18" charset="0"/>
                          <a:cs typeface="Times New Roman" panose="02020603050405020304" pitchFamily="18" charset="0"/>
                        </a:rPr>
                        <a:t>F. </a:t>
                      </a:r>
                      <a:r>
                        <a:rPr lang="en-IN" sz="1600" u="none" strike="noStrike" cap="none" dirty="0" err="1">
                          <a:solidFill>
                            <a:srgbClr val="0C0C0C"/>
                          </a:solidFill>
                          <a:latin typeface="Times New Roman" panose="02020603050405020304" pitchFamily="18" charset="0"/>
                          <a:cs typeface="Times New Roman" panose="02020603050405020304" pitchFamily="18" charset="0"/>
                        </a:rPr>
                        <a:t>Harrou</a:t>
                      </a:r>
                      <a:r>
                        <a:rPr lang="en-IN" sz="1600" u="none" strike="noStrike" cap="none" dirty="0">
                          <a:solidFill>
                            <a:srgbClr val="0C0C0C"/>
                          </a:solidFill>
                          <a:latin typeface="Times New Roman" panose="02020603050405020304" pitchFamily="18" charset="0"/>
                          <a:cs typeface="Times New Roman" panose="02020603050405020304" pitchFamily="18" charset="0"/>
                        </a:rPr>
                        <a:t>,  Y. Sun</a:t>
                      </a:r>
                      <a:endParaRPr sz="1600" u="none" strike="noStrike" cap="none" dirty="0">
                        <a:solidFill>
                          <a:srgbClr val="0C0C0C"/>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rgbClr val="0C0C0C"/>
                        </a:buClr>
                        <a:buSzPts val="1600"/>
                        <a:buFont typeface="Times New Roman"/>
                        <a:buNone/>
                        <a:defRPr sz="1400" u="none" strike="noStrike" cap="none"/>
                      </a:pPr>
                      <a:r>
                        <a:rPr lang="en-US" sz="1600" u="none" strike="noStrike" cap="none" dirty="0">
                          <a:solidFill>
                            <a:srgbClr val="0C0C0C"/>
                          </a:solidFill>
                          <a:latin typeface="Times New Roman" panose="02020603050405020304" pitchFamily="18" charset="0"/>
                          <a:cs typeface="Times New Roman" panose="02020603050405020304" pitchFamily="18" charset="0"/>
                        </a:rPr>
                        <a:t>2020</a:t>
                      </a:r>
                      <a:endParaRPr sz="1600" u="none" strike="noStrike" cap="none" dirty="0">
                        <a:solidFill>
                          <a:srgbClr val="0C0C0C"/>
                        </a:solidFill>
                        <a:latin typeface="Times New Roman" panose="02020603050405020304" pitchFamily="18" charset="0"/>
                        <a:cs typeface="Times New Roman" panose="02020603050405020304" pitchFamily="18" charset="0"/>
                      </a:endParaRPr>
                    </a:p>
                  </a:txBody>
                  <a:tcPr marL="91450" marR="91450" marT="45725" marB="45725"/>
                </a:tc>
                <a:tc>
                  <a:txBody>
                    <a:bodyPr/>
                    <a:lstStyle/>
                    <a:p>
                      <a:r>
                        <a:rPr lang="en-US" sz="1600" dirty="0">
                          <a:latin typeface="Times New Roman" panose="02020603050405020304" pitchFamily="18" charset="0"/>
                          <a:cs typeface="Times New Roman" panose="02020603050405020304" pitchFamily="18" charset="0"/>
                        </a:rPr>
                        <a:t>This study introduces deep learning techniques for early PD detection using premotor features such as REM sleep behavior disorder and olfactory loss. A comparison with traditional ML models demonstrated that deep learning achieved the highest accuracy of 96.45% </a:t>
                      </a:r>
                    </a:p>
                  </a:txBody>
                  <a:tcPr anchor="ctr"/>
                </a:tc>
                <a:extLst>
                  <a:ext uri="{0D108BD9-81ED-4DB2-BD59-A6C34878D82A}">
                    <a16:rowId xmlns:a16="http://schemas.microsoft.com/office/drawing/2014/main" val="10001"/>
                  </a:ext>
                </a:extLst>
              </a:tr>
              <a:tr h="1441856">
                <a:tc>
                  <a:txBody>
                    <a:bodyPr/>
                    <a:lstStyle/>
                    <a:p>
                      <a:pPr marL="0" marR="0" lvl="0" indent="0" algn="ctr" rtl="0">
                        <a:lnSpc>
                          <a:spcPct val="100000"/>
                        </a:lnSpc>
                        <a:spcBef>
                          <a:spcPts val="0"/>
                        </a:spcBef>
                        <a:spcAft>
                          <a:spcPts val="0"/>
                        </a:spcAft>
                        <a:buClr>
                          <a:srgbClr val="0C0C0C"/>
                        </a:buClr>
                        <a:buSzPts val="1600"/>
                        <a:buFont typeface="Times New Roman"/>
                        <a:buNone/>
                        <a:defRPr sz="1400" u="none" strike="noStrike" cap="none"/>
                      </a:pPr>
                      <a:r>
                        <a:rPr lang="en-US" sz="1600" u="none" strike="noStrike" cap="none">
                          <a:solidFill>
                            <a:srgbClr val="0C0C0C"/>
                          </a:solidFill>
                          <a:latin typeface="Times New Roman" panose="02020603050405020304" pitchFamily="18" charset="0"/>
                          <a:cs typeface="Times New Roman" panose="02020603050405020304" pitchFamily="18" charset="0"/>
                        </a:rPr>
                        <a:t>2.</a:t>
                      </a:r>
                      <a:endParaRPr sz="1600" u="none" strike="noStrike" cap="none">
                        <a:solidFill>
                          <a:srgbClr val="0C0C0C"/>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algn="l"/>
                      <a:r>
                        <a:rPr lang="en-US" sz="1600" dirty="0">
                          <a:latin typeface="Times New Roman" panose="02020603050405020304" pitchFamily="18" charset="0"/>
                          <a:cs typeface="Times New Roman" panose="02020603050405020304" pitchFamily="18" charset="0"/>
                        </a:rPr>
                        <a:t>Parkinson’s Disease Detection by Using the Machine Learning  Method Based on Local Classification on Class Boundary</a:t>
                      </a:r>
                    </a:p>
                  </a:txBody>
                  <a:tcPr anchor="ctr"/>
                </a:tc>
                <a:tc>
                  <a:txBody>
                    <a:bodyPr/>
                    <a:lstStyle/>
                    <a:p>
                      <a:pPr marL="0" marR="0" lvl="0" indent="0" algn="l" rtl="0">
                        <a:lnSpc>
                          <a:spcPct val="100000"/>
                        </a:lnSpc>
                        <a:spcBef>
                          <a:spcPts val="0"/>
                        </a:spcBef>
                        <a:spcAft>
                          <a:spcPts val="0"/>
                        </a:spcAft>
                        <a:buClr>
                          <a:srgbClr val="0C0C0C"/>
                        </a:buClr>
                        <a:buSzPts val="1600"/>
                        <a:buFont typeface="Times New Roman"/>
                        <a:buNone/>
                        <a:defRPr sz="1400" u="none" strike="noStrike" cap="none"/>
                      </a:pPr>
                      <a:r>
                        <a:rPr lang="it-IT" sz="1600" u="none" strike="noStrike" cap="none" dirty="0">
                          <a:solidFill>
                            <a:srgbClr val="0C0C0C"/>
                          </a:solidFill>
                          <a:latin typeface="Times New Roman" panose="02020603050405020304" pitchFamily="18" charset="0"/>
                          <a:cs typeface="Times New Roman" panose="02020603050405020304" pitchFamily="18" charset="0"/>
                        </a:rPr>
                        <a:t>Q. Du, J.Shen,</a:t>
                      </a:r>
                    </a:p>
                    <a:p>
                      <a:pPr marL="0" marR="0" lvl="0" indent="0" algn="l" rtl="0">
                        <a:lnSpc>
                          <a:spcPct val="100000"/>
                        </a:lnSpc>
                        <a:spcBef>
                          <a:spcPts val="0"/>
                        </a:spcBef>
                        <a:spcAft>
                          <a:spcPts val="0"/>
                        </a:spcAft>
                        <a:buClr>
                          <a:srgbClr val="0C0C0C"/>
                        </a:buClr>
                        <a:buSzPts val="1600"/>
                        <a:buFont typeface="Times New Roman"/>
                        <a:buNone/>
                        <a:defRPr sz="1400" u="none" strike="noStrike" cap="none"/>
                      </a:pPr>
                      <a:r>
                        <a:rPr lang="it-IT" sz="1600" u="none" strike="noStrike" cap="none" dirty="0">
                          <a:solidFill>
                            <a:srgbClr val="0C0C0C"/>
                          </a:solidFill>
                          <a:latin typeface="Times New Roman" panose="02020603050405020304" pitchFamily="18" charset="0"/>
                          <a:cs typeface="Times New Roman" panose="02020603050405020304" pitchFamily="18" charset="0"/>
                        </a:rPr>
                        <a:t>P.Wen, X.Chen	</a:t>
                      </a:r>
                      <a:endParaRPr sz="1600" u="none" strike="noStrike" cap="none" dirty="0">
                        <a:solidFill>
                          <a:srgbClr val="0C0C0C"/>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rgbClr val="0C0C0C"/>
                        </a:buClr>
                        <a:buSzPts val="1600"/>
                        <a:buFont typeface="Times New Roman"/>
                        <a:buNone/>
                        <a:defRPr sz="1400" u="none" strike="noStrike" cap="none"/>
                      </a:pPr>
                      <a:r>
                        <a:rPr lang="en-US" sz="1600" u="none" strike="noStrike" cap="none" dirty="0">
                          <a:solidFill>
                            <a:srgbClr val="0C0C0C"/>
                          </a:solidFill>
                          <a:latin typeface="Times New Roman" panose="02020603050405020304" pitchFamily="18" charset="0"/>
                          <a:cs typeface="Times New Roman" panose="02020603050405020304" pitchFamily="18" charset="0"/>
                        </a:rPr>
                        <a:t>2024</a:t>
                      </a:r>
                      <a:endParaRPr sz="1600" u="none" strike="noStrike" cap="none" dirty="0">
                        <a:solidFill>
                          <a:srgbClr val="0C0C0C"/>
                        </a:solidFill>
                        <a:latin typeface="Times New Roman" panose="02020603050405020304" pitchFamily="18" charset="0"/>
                        <a:cs typeface="Times New Roman" panose="02020603050405020304" pitchFamily="18" charset="0"/>
                      </a:endParaRPr>
                    </a:p>
                  </a:txBody>
                  <a:tcPr marL="91450" marR="91450" marT="45725" marB="45725"/>
                </a:tc>
                <a:tc>
                  <a:txBody>
                    <a:bodyPr/>
                    <a:lstStyle/>
                    <a:p>
                      <a:r>
                        <a:rPr lang="en-US" sz="1600" dirty="0">
                          <a:latin typeface="Times New Roman" panose="02020603050405020304" pitchFamily="18" charset="0"/>
                          <a:cs typeface="Times New Roman" panose="02020603050405020304" pitchFamily="18" charset="0"/>
                        </a:rPr>
                        <a:t>This research explores machine learning for PD detection using speech signals, proposing a local classification approach that enhances accuracy while protecting patient privacy with Secure Two-Party Computing </a:t>
                      </a:r>
                    </a:p>
                  </a:txBody>
                  <a:tcPr anchor="ctr"/>
                </a:tc>
                <a:extLst>
                  <a:ext uri="{0D108BD9-81ED-4DB2-BD59-A6C34878D82A}">
                    <a16:rowId xmlns:a16="http://schemas.microsoft.com/office/drawing/2014/main" val="10002"/>
                  </a:ext>
                </a:extLst>
              </a:tr>
              <a:tr h="1416842">
                <a:tc>
                  <a:txBody>
                    <a:bodyPr/>
                    <a:lstStyle/>
                    <a:p>
                      <a:pPr marL="0" marR="0" lvl="0" indent="0" algn="ctr" rtl="0">
                        <a:lnSpc>
                          <a:spcPct val="100000"/>
                        </a:lnSpc>
                        <a:spcBef>
                          <a:spcPts val="0"/>
                        </a:spcBef>
                        <a:spcAft>
                          <a:spcPts val="0"/>
                        </a:spcAft>
                        <a:buClr>
                          <a:srgbClr val="0C0C0C"/>
                        </a:buClr>
                        <a:buSzPts val="1600"/>
                        <a:buFont typeface="Times New Roman"/>
                        <a:buNone/>
                        <a:defRPr sz="1400" u="none" strike="noStrike" cap="none"/>
                      </a:pPr>
                      <a:r>
                        <a:rPr lang="en-US" sz="1600" u="none" strike="noStrike" cap="none" dirty="0">
                          <a:solidFill>
                            <a:srgbClr val="0C0C0C"/>
                          </a:solidFill>
                          <a:latin typeface="Times New Roman" panose="02020603050405020304" pitchFamily="18" charset="0"/>
                          <a:cs typeface="Times New Roman" panose="02020603050405020304" pitchFamily="18" charset="0"/>
                        </a:rPr>
                        <a:t>3.</a:t>
                      </a:r>
                      <a:endParaRPr sz="1600" u="none" strike="noStrike" cap="none" dirty="0">
                        <a:solidFill>
                          <a:srgbClr val="0C0C0C"/>
                        </a:solidFill>
                        <a:latin typeface="Times New Roman" panose="02020603050405020304" pitchFamily="18" charset="0"/>
                        <a:cs typeface="Times New Roman" panose="02020603050405020304" pitchFamily="18" charset="0"/>
                      </a:endParaRPr>
                    </a:p>
                  </a:txBody>
                  <a:tcPr marL="91450" marR="91450" marT="45725" marB="45725"/>
                </a:tc>
                <a:tc>
                  <a:txBody>
                    <a:bodyPr/>
                    <a:lstStyle/>
                    <a:p>
                      <a:r>
                        <a:rPr lang="en-IN" sz="1600" dirty="0">
                          <a:latin typeface="Times New Roman" panose="02020603050405020304" pitchFamily="18" charset="0"/>
                          <a:cs typeface="Times New Roman" panose="02020603050405020304" pitchFamily="18" charset="0"/>
                        </a:rPr>
                        <a:t>Parkinson’s Progression Markers Initiative (PPMI) Dataset</a:t>
                      </a:r>
                    </a:p>
                  </a:txBody>
                  <a:tcPr/>
                </a:tc>
                <a:tc>
                  <a:txBody>
                    <a:bodyPr/>
                    <a:lstStyle/>
                    <a:p>
                      <a:pPr marL="0" marR="0" lvl="0" indent="0" algn="l" rtl="0">
                        <a:lnSpc>
                          <a:spcPct val="100000"/>
                        </a:lnSpc>
                        <a:spcBef>
                          <a:spcPts val="0"/>
                        </a:spcBef>
                        <a:spcAft>
                          <a:spcPts val="0"/>
                        </a:spcAft>
                        <a:buClr>
                          <a:srgbClr val="0C0C0C"/>
                        </a:buClr>
                        <a:buSzPts val="1600"/>
                        <a:buFont typeface="Times New Roman"/>
                        <a:buNone/>
                        <a:defRPr sz="1400" u="none" strike="noStrike" cap="none"/>
                      </a:pPr>
                      <a:r>
                        <a:rPr lang="en-IN" sz="1600" u="none" strike="noStrike" cap="none" dirty="0">
                          <a:solidFill>
                            <a:srgbClr val="0C0C0C"/>
                          </a:solidFill>
                          <a:latin typeface="Times New Roman" panose="02020603050405020304" pitchFamily="18" charset="0"/>
                          <a:cs typeface="Times New Roman" panose="02020603050405020304" pitchFamily="18" charset="0"/>
                        </a:rPr>
                        <a:t>PPMI Consortium	</a:t>
                      </a:r>
                      <a:endParaRPr sz="1600" u="none" strike="noStrike" cap="none" dirty="0">
                        <a:solidFill>
                          <a:srgbClr val="0C0C0C"/>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rgbClr val="0C0C0C"/>
                        </a:buClr>
                        <a:buSzPts val="1600"/>
                        <a:buFont typeface="Times New Roman"/>
                        <a:buNone/>
                        <a:defRPr sz="1400" u="none" strike="noStrike" cap="none"/>
                      </a:pPr>
                      <a:r>
                        <a:rPr lang="en-US" sz="1600" u="none" strike="noStrike" cap="none" dirty="0">
                          <a:solidFill>
                            <a:srgbClr val="0C0C0C"/>
                          </a:solidFill>
                          <a:latin typeface="Times New Roman" panose="02020603050405020304" pitchFamily="18" charset="0"/>
                          <a:cs typeface="Times New Roman" panose="02020603050405020304" pitchFamily="18" charset="0"/>
                        </a:rPr>
                        <a:t>Ongoing</a:t>
                      </a:r>
                      <a:endParaRPr sz="1600" u="none" strike="noStrike" cap="none" dirty="0">
                        <a:solidFill>
                          <a:srgbClr val="0C0C0C"/>
                        </a:solidFill>
                        <a:latin typeface="Times New Roman" panose="02020603050405020304" pitchFamily="18" charset="0"/>
                        <a:cs typeface="Times New Roman" panose="02020603050405020304" pitchFamily="18" charset="0"/>
                      </a:endParaRPr>
                    </a:p>
                  </a:txBody>
                  <a:tcPr marL="91450" marR="91450" marT="45725" marB="45725"/>
                </a:tc>
                <a:tc>
                  <a:txBody>
                    <a:bodyPr/>
                    <a:lstStyle/>
                    <a:p>
                      <a:r>
                        <a:rPr lang="en-US" sz="1600" dirty="0">
                          <a:latin typeface="Times New Roman" panose="02020603050405020304" pitchFamily="18" charset="0"/>
                          <a:cs typeface="Times New Roman" panose="02020603050405020304" pitchFamily="18" charset="0"/>
                        </a:rPr>
                        <a:t>A widely used dataset that provides clinical and imaging biomarkers for PD research, facilitating the development of machine learning models for early diagnosis.</a:t>
                      </a:r>
                    </a:p>
                  </a:txBody>
                  <a:tcPr/>
                </a:tc>
                <a:extLst>
                  <a:ext uri="{0D108BD9-81ED-4DB2-BD59-A6C34878D82A}">
                    <a16:rowId xmlns:a16="http://schemas.microsoft.com/office/drawing/2014/main" val="10003"/>
                  </a:ext>
                </a:extLst>
              </a:tr>
            </a:tbl>
          </a:graphicData>
        </a:graphic>
      </p:graphicFrame>
      <p:sp>
        <p:nvSpPr>
          <p:cNvPr id="7" name="Date Placeholder 4">
            <a:extLst>
              <a:ext uri="{FF2B5EF4-FFF2-40B4-BE49-F238E27FC236}">
                <a16:creationId xmlns:a16="http://schemas.microsoft.com/office/drawing/2014/main" id="{F7E4EA4C-4C2C-4A9E-BBFE-A6422F3DCE83}"/>
              </a:ext>
            </a:extLst>
          </p:cNvPr>
          <p:cNvSpPr txBox="1">
            <a:spLocks/>
          </p:cNvSpPr>
          <p:nvPr/>
        </p:nvSpPr>
        <p:spPr>
          <a:xfrm>
            <a:off x="76200" y="661304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prstClr val="black">
                    <a:tint val="75000"/>
                  </a:prstClr>
                </a:solidFill>
                <a:latin typeface="Times New Roman"/>
              </a:rPr>
              <a:t>Tuesday, April 22 ,2025</a:t>
            </a:r>
          </a:p>
          <a:p>
            <a:endParaRPr lang="en-US" sz="800" dirty="0">
              <a:solidFill>
                <a:prstClr val="black">
                  <a:tint val="75000"/>
                </a:prstClr>
              </a:solidFill>
              <a:latin typeface="Times New Roman"/>
            </a:endParaRPr>
          </a:p>
        </p:txBody>
      </p:sp>
      <p:sp>
        <p:nvSpPr>
          <p:cNvPr id="8" name="Footer Placeholder 5">
            <a:extLst>
              <a:ext uri="{FF2B5EF4-FFF2-40B4-BE49-F238E27FC236}">
                <a16:creationId xmlns:a16="http://schemas.microsoft.com/office/drawing/2014/main" id="{2FE81B66-2620-4221-BA29-A720134175F8}"/>
              </a:ext>
            </a:extLst>
          </p:cNvPr>
          <p:cNvSpPr txBox="1">
            <a:spLocks/>
          </p:cNvSpPr>
          <p:nvPr/>
        </p:nvSpPr>
        <p:spPr>
          <a:xfrm>
            <a:off x="3810000" y="6705600"/>
            <a:ext cx="6035255" cy="46490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zh-CN" sz="800" dirty="0">
                <a:solidFill>
                  <a:schemeClr val="bg1">
                    <a:lumMod val="50000"/>
                  </a:schemeClr>
                </a:solidFill>
              </a:rPr>
              <a:t>    A Machine Learning Approach to Parkinson’s Disease Detection Based on Mouse Interaction Pattern</a:t>
            </a:r>
            <a:endParaRPr lang="zh-CN" altLang="en-US" sz="800" dirty="0">
              <a:solidFill>
                <a:schemeClr val="bg1">
                  <a:lumMod val="50000"/>
                </a:schemeClr>
              </a:solidFill>
            </a:endParaRPr>
          </a:p>
          <a:p>
            <a:endParaRPr lang="zh-CN" altLang="en-US" sz="800" dirty="0">
              <a:solidFill>
                <a:schemeClr val="tx1">
                  <a:lumMod val="50000"/>
                  <a:lumOff val="50000"/>
                </a:schemeClr>
              </a:solidFill>
            </a:endParaRPr>
          </a:p>
        </p:txBody>
      </p:sp>
      <p:sp>
        <p:nvSpPr>
          <p:cNvPr id="9" name="CustomShape 3">
            <a:extLst>
              <a:ext uri="{FF2B5EF4-FFF2-40B4-BE49-F238E27FC236}">
                <a16:creationId xmlns:a16="http://schemas.microsoft.com/office/drawing/2014/main" id="{DB3F2A95-D5FA-490B-A3CB-A8AEBAE3CF3D}"/>
              </a:ext>
            </a:extLst>
          </p:cNvPr>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ctr">
            <a:noAutofit/>
          </a:bodyPr>
          <a:lstStyle/>
          <a:p>
            <a:pPr algn="r">
              <a:lnSpc>
                <a:spcPct val="100000"/>
              </a:lnSpc>
            </a:pPr>
            <a:fld id="{D53D9FCE-2B39-4691-BCD6-8B5A1FE25787}" type="slidenum">
              <a:rPr lang="en-US" sz="1200" b="0" strike="noStrike" spc="-1">
                <a:solidFill>
                  <a:srgbClr val="8B8B8B"/>
                </a:solidFill>
                <a:latin typeface="Times New Roman"/>
              </a:rPr>
              <a:t>5</a:t>
            </a:fld>
            <a:endParaRPr lang="en-IN" sz="1200" b="0" strike="noStrike" spc="-1" dirty="0">
              <a:latin typeface="Arial"/>
            </a:endParaRPr>
          </a:p>
        </p:txBody>
      </p:sp>
    </p:spTree>
    <p:extLst>
      <p:ext uri="{BB962C8B-B14F-4D97-AF65-F5344CB8AC3E}">
        <p14:creationId xmlns:p14="http://schemas.microsoft.com/office/powerpoint/2010/main" val="551218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CustomShape 1"/>
          <p:cNvSpPr/>
          <p:nvPr/>
        </p:nvSpPr>
        <p:spPr>
          <a:xfrm>
            <a:off x="-191160" y="-218520"/>
            <a:ext cx="4857840" cy="1145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rgbClr val="000000"/>
          </a:fontRef>
        </p:style>
        <p:txBody>
          <a:bodyPr lIns="90000" tIns="45000" rIns="90000" bIns="45000" anchor="ctr">
            <a:noAutofit/>
          </a:bodyPr>
          <a:lstStyle/>
          <a:p>
            <a:pPr algn="ctr">
              <a:lnSpc>
                <a:spcPct val="100000"/>
              </a:lnSpc>
            </a:pPr>
            <a:r>
              <a:rPr lang="en-US" sz="2800" b="0" strike="noStrike" spc="-1">
                <a:solidFill>
                  <a:srgbClr val="FFFFFF"/>
                </a:solidFill>
                <a:latin typeface="Times New Roman"/>
                <a:ea typeface="DejaVu Sans"/>
              </a:rPr>
              <a:t>Existing System</a:t>
            </a:r>
            <a:endParaRPr lang="en-IN" sz="2800" b="0" strike="noStrike" spc="-1">
              <a:latin typeface="Arial"/>
            </a:endParaRPr>
          </a:p>
        </p:txBody>
      </p:sp>
      <p:sp>
        <p:nvSpPr>
          <p:cNvPr id="1048617" name="CustomShape 4"/>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ctr">
            <a:noAutofit/>
          </a:bodyPr>
          <a:lstStyle/>
          <a:p>
            <a:pPr algn="r">
              <a:lnSpc>
                <a:spcPct val="100000"/>
              </a:lnSpc>
            </a:pPr>
            <a:fld id="{28646F38-346F-4B3B-8BFF-FD1704FF0411}" type="slidenum">
              <a:rPr lang="en-US" sz="1200" b="0" strike="noStrike" spc="-1">
                <a:solidFill>
                  <a:srgbClr val="8B8B8B"/>
                </a:solidFill>
                <a:latin typeface="Times New Roman"/>
              </a:rPr>
              <a:t>6</a:t>
            </a:fld>
            <a:endParaRPr lang="en-IN" sz="1200" b="0" strike="noStrike" spc="-1">
              <a:latin typeface="Arial"/>
            </a:endParaRPr>
          </a:p>
        </p:txBody>
      </p:sp>
      <p:sp>
        <p:nvSpPr>
          <p:cNvPr id="6" name="Date Placeholder 4">
            <a:extLst>
              <a:ext uri="{FF2B5EF4-FFF2-40B4-BE49-F238E27FC236}">
                <a16:creationId xmlns:a16="http://schemas.microsoft.com/office/drawing/2014/main" id="{FDB4E021-E665-4D33-B46A-EF53F439F853}"/>
              </a:ext>
            </a:extLst>
          </p:cNvPr>
          <p:cNvSpPr txBox="1">
            <a:spLocks/>
          </p:cNvSpPr>
          <p:nvPr/>
        </p:nvSpPr>
        <p:spPr>
          <a:xfrm>
            <a:off x="76200" y="6640109"/>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err="1">
                <a:solidFill>
                  <a:prstClr val="black">
                    <a:tint val="75000"/>
                  </a:prstClr>
                </a:solidFill>
                <a:latin typeface="Times New Roman"/>
              </a:rPr>
              <a:t>Tuesdaysday</a:t>
            </a:r>
            <a:r>
              <a:rPr lang="en-US" sz="800" dirty="0">
                <a:solidFill>
                  <a:prstClr val="black">
                    <a:tint val="75000"/>
                  </a:prstClr>
                </a:solidFill>
                <a:latin typeface="Times New Roman"/>
              </a:rPr>
              <a:t>, April 22 ,2025</a:t>
            </a:r>
          </a:p>
          <a:p>
            <a:endParaRPr lang="en-US" sz="800" dirty="0">
              <a:solidFill>
                <a:prstClr val="black">
                  <a:tint val="75000"/>
                </a:prstClr>
              </a:solidFill>
              <a:latin typeface="Times New Roman"/>
            </a:endParaRPr>
          </a:p>
        </p:txBody>
      </p:sp>
      <p:sp>
        <p:nvSpPr>
          <p:cNvPr id="7" name="Footer Placeholder 5">
            <a:extLst>
              <a:ext uri="{FF2B5EF4-FFF2-40B4-BE49-F238E27FC236}">
                <a16:creationId xmlns:a16="http://schemas.microsoft.com/office/drawing/2014/main" id="{BB7C0411-940B-44DD-B815-8A8A42A162FC}"/>
              </a:ext>
            </a:extLst>
          </p:cNvPr>
          <p:cNvSpPr txBox="1">
            <a:spLocks/>
          </p:cNvSpPr>
          <p:nvPr/>
        </p:nvSpPr>
        <p:spPr>
          <a:xfrm>
            <a:off x="2850776" y="6640109"/>
            <a:ext cx="6035255" cy="46490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zh-CN" sz="800" dirty="0">
                <a:solidFill>
                  <a:schemeClr val="bg1">
                    <a:lumMod val="50000"/>
                  </a:schemeClr>
                </a:solidFill>
              </a:rPr>
              <a:t>                     A Machine Learning Approach to Parkinson’s Disease Detection Based on Mouse Interaction Pattern</a:t>
            </a:r>
            <a:endParaRPr lang="zh-CN" altLang="en-US" sz="800" dirty="0">
              <a:solidFill>
                <a:schemeClr val="bg1">
                  <a:lumMod val="50000"/>
                </a:schemeClr>
              </a:solidFill>
            </a:endParaRPr>
          </a:p>
          <a:p>
            <a:endParaRPr lang="zh-CN" altLang="en-US" sz="800" dirty="0">
              <a:solidFill>
                <a:schemeClr val="tx1">
                  <a:lumMod val="50000"/>
                  <a:lumOff val="50000"/>
                </a:schemeClr>
              </a:solidFill>
            </a:endParaRPr>
          </a:p>
        </p:txBody>
      </p:sp>
      <p:sp>
        <p:nvSpPr>
          <p:cNvPr id="3" name="TextBox 2">
            <a:extLst>
              <a:ext uri="{FF2B5EF4-FFF2-40B4-BE49-F238E27FC236}">
                <a16:creationId xmlns:a16="http://schemas.microsoft.com/office/drawing/2014/main" id="{3A3A1992-4930-36A0-DE6D-70520EABCCE5}"/>
              </a:ext>
            </a:extLst>
          </p:cNvPr>
          <p:cNvSpPr txBox="1"/>
          <p:nvPr/>
        </p:nvSpPr>
        <p:spPr>
          <a:xfrm>
            <a:off x="838140" y="1327964"/>
            <a:ext cx="9753600" cy="5028556"/>
          </a:xfrm>
          <a:prstGeom prst="rect">
            <a:avLst/>
          </a:prstGeom>
          <a:noFill/>
        </p:spPr>
        <p:txBody>
          <a:bodyPr wrap="square" anchor="ctr">
            <a:spAutoFit/>
          </a:bodyPr>
          <a:lstStyle/>
          <a:p>
            <a:pPr>
              <a:lnSpc>
                <a:spcPct val="150000"/>
              </a:lnSpc>
            </a:pPr>
            <a:r>
              <a:rPr lang="en-GB" dirty="0"/>
              <a:t>In the traditional approach to diagnosing Parkinson’s Disease (PD), one of the most commonly used methods is hand-drawn spiral analysis. This involves asking the patient to draw a spiral on paper, which is then scanned or photographed and evaluated by a clinician for signs of tremors, irregular curvature, and inconsistent line spacing. These visual cues are indicative of fine motor impairments caused by PD. However, this technique is subjective, relies on expert evaluation, and lacks measurable, quantitative feedback. In contrast, our project proposes a modern, digital alternative by capturing similar motor skill indicators through mouse movement patterns. By integrating real-time tasks such as line following, square drawing, and target clicking within a graphical user interface (GUI), the system automatically records deviations, reaction times, and movement smoothness—offering a non-invasive, scalable, and objective solution for early PD detection.</a:t>
            </a:r>
          </a:p>
          <a:p>
            <a:pPr>
              <a:lnSpc>
                <a:spcPct val="150000"/>
              </a:lnSpc>
            </a:pPr>
            <a:r>
              <a:rPr lang="en-IN"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191160" y="-218520"/>
            <a:ext cx="4857840" cy="1145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rgbClr val="000000"/>
          </a:fontRef>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Drawbacks of Existing System</a:t>
            </a:r>
            <a:endParaRPr lang="en-IN" sz="2800" b="0" strike="noStrike" spc="-1" dirty="0">
              <a:latin typeface="Arial"/>
            </a:endParaRPr>
          </a:p>
        </p:txBody>
      </p:sp>
      <p:sp>
        <p:nvSpPr>
          <p:cNvPr id="3" name="Date Placeholder 4">
            <a:extLst>
              <a:ext uri="{FF2B5EF4-FFF2-40B4-BE49-F238E27FC236}">
                <a16:creationId xmlns:a16="http://schemas.microsoft.com/office/drawing/2014/main" id="{64BA99AE-5B47-4A97-99D4-86C8CB3C31CB}"/>
              </a:ext>
            </a:extLst>
          </p:cNvPr>
          <p:cNvSpPr txBox="1">
            <a:spLocks/>
          </p:cNvSpPr>
          <p:nvPr/>
        </p:nvSpPr>
        <p:spPr>
          <a:xfrm>
            <a:off x="136945" y="6625548"/>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err="1">
                <a:solidFill>
                  <a:prstClr val="black">
                    <a:tint val="75000"/>
                  </a:prstClr>
                </a:solidFill>
                <a:latin typeface="Times New Roman"/>
              </a:rPr>
              <a:t>Tuessday</a:t>
            </a:r>
            <a:r>
              <a:rPr lang="en-US" sz="800" dirty="0">
                <a:solidFill>
                  <a:prstClr val="black">
                    <a:tint val="75000"/>
                  </a:prstClr>
                </a:solidFill>
                <a:latin typeface="Times New Roman"/>
              </a:rPr>
              <a:t>, April 22 ,2025</a:t>
            </a:r>
          </a:p>
          <a:p>
            <a:endParaRPr lang="en-US" sz="800" dirty="0">
              <a:solidFill>
                <a:prstClr val="black">
                  <a:tint val="75000"/>
                </a:prstClr>
              </a:solidFill>
              <a:latin typeface="Times New Roman"/>
            </a:endParaRPr>
          </a:p>
        </p:txBody>
      </p:sp>
      <p:sp>
        <p:nvSpPr>
          <p:cNvPr id="5" name="Footer Placeholder 5">
            <a:extLst>
              <a:ext uri="{FF2B5EF4-FFF2-40B4-BE49-F238E27FC236}">
                <a16:creationId xmlns:a16="http://schemas.microsoft.com/office/drawing/2014/main" id="{2756E0D0-3F66-47CD-9D8B-7668DBC9AB13}"/>
              </a:ext>
            </a:extLst>
          </p:cNvPr>
          <p:cNvSpPr txBox="1">
            <a:spLocks/>
          </p:cNvSpPr>
          <p:nvPr/>
        </p:nvSpPr>
        <p:spPr>
          <a:xfrm>
            <a:off x="3276600" y="6625548"/>
            <a:ext cx="6035255" cy="46490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zh-CN" sz="800" dirty="0">
                <a:solidFill>
                  <a:schemeClr val="bg1">
                    <a:lumMod val="50000"/>
                  </a:schemeClr>
                </a:solidFill>
              </a:rPr>
              <a:t>     A  Machine Learning Approach to Parkinson’s Disease Detection Based on Mouse Interaction Pattern</a:t>
            </a:r>
            <a:endParaRPr lang="zh-CN" altLang="en-US" sz="800" dirty="0">
              <a:solidFill>
                <a:schemeClr val="bg1">
                  <a:lumMod val="50000"/>
                </a:schemeClr>
              </a:solidFill>
            </a:endParaRPr>
          </a:p>
          <a:p>
            <a:endParaRPr lang="zh-CN" altLang="en-US" sz="800" dirty="0">
              <a:solidFill>
                <a:schemeClr val="bg1">
                  <a:lumMod val="50000"/>
                </a:schemeClr>
              </a:solidFill>
            </a:endParaRPr>
          </a:p>
        </p:txBody>
      </p:sp>
      <p:sp>
        <p:nvSpPr>
          <p:cNvPr id="6" name="CustomShape 3">
            <a:extLst>
              <a:ext uri="{FF2B5EF4-FFF2-40B4-BE49-F238E27FC236}">
                <a16:creationId xmlns:a16="http://schemas.microsoft.com/office/drawing/2014/main" id="{244A9C92-3EA9-4C6C-99E6-FEDAABF69276}"/>
              </a:ext>
            </a:extLst>
          </p:cNvPr>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ctr">
            <a:noAutofit/>
          </a:bodyPr>
          <a:lstStyle/>
          <a:p>
            <a:pPr algn="r">
              <a:lnSpc>
                <a:spcPct val="100000"/>
              </a:lnSpc>
            </a:pPr>
            <a:fld id="{D53D9FCE-2B39-4691-BCD6-8B5A1FE25787}" type="slidenum">
              <a:rPr lang="en-US" sz="1200" b="0" strike="noStrike" spc="-1">
                <a:solidFill>
                  <a:srgbClr val="8B8B8B"/>
                </a:solidFill>
                <a:latin typeface="Times New Roman"/>
              </a:rPr>
              <a:t>7</a:t>
            </a:fld>
            <a:endParaRPr lang="en-IN" sz="1200" b="0" strike="noStrike" spc="-1" dirty="0">
              <a:latin typeface="Arial"/>
            </a:endParaRPr>
          </a:p>
        </p:txBody>
      </p:sp>
      <p:sp>
        <p:nvSpPr>
          <p:cNvPr id="7" name="TextBox 6">
            <a:extLst>
              <a:ext uri="{FF2B5EF4-FFF2-40B4-BE49-F238E27FC236}">
                <a16:creationId xmlns:a16="http://schemas.microsoft.com/office/drawing/2014/main" id="{29088BB2-BA33-6E8A-9C31-E136BB57DA36}"/>
              </a:ext>
            </a:extLst>
          </p:cNvPr>
          <p:cNvSpPr txBox="1"/>
          <p:nvPr/>
        </p:nvSpPr>
        <p:spPr>
          <a:xfrm>
            <a:off x="304800" y="1791115"/>
            <a:ext cx="11353800" cy="3970318"/>
          </a:xfrm>
          <a:prstGeom prst="rect">
            <a:avLst/>
          </a:prstGeom>
          <a:noFill/>
        </p:spPr>
        <p:txBody>
          <a:bodyPr wrap="square">
            <a:spAutoFit/>
          </a:bodyPr>
          <a:lstStyle/>
          <a:p>
            <a:r>
              <a:rPr lang="en-GB" b="1" dirty="0"/>
              <a:t>1.Lack of Quantitative Metrics: </a:t>
            </a:r>
            <a:r>
              <a:rPr lang="en-GB" dirty="0"/>
              <a:t>There are no measurable indicators such as reaction time, deviation values, or movement smoothness..</a:t>
            </a:r>
          </a:p>
          <a:p>
            <a:endParaRPr lang="en-GB" dirty="0"/>
          </a:p>
          <a:p>
            <a:r>
              <a:rPr lang="en-GB" b="1" dirty="0"/>
              <a:t>2.No Real-Time Feedback: </a:t>
            </a:r>
            <a:r>
              <a:rPr lang="en-GB" dirty="0"/>
              <a:t>Do not receive immediate results, leading to delays in diagnosis and follow-up interventions.</a:t>
            </a:r>
          </a:p>
          <a:p>
            <a:endParaRPr lang="en-GB" dirty="0"/>
          </a:p>
          <a:p>
            <a:r>
              <a:rPr lang="en-GB" b="1" dirty="0"/>
              <a:t>3.Poor Scalability: </a:t>
            </a:r>
            <a:r>
              <a:rPr lang="en-GB" dirty="0"/>
              <a:t>Since each test requires manual review, the method is not suitable for large-scale screening programs, especially in remote or resource-limited areas.</a:t>
            </a:r>
          </a:p>
          <a:p>
            <a:endParaRPr lang="en-GB" dirty="0"/>
          </a:p>
          <a:p>
            <a:r>
              <a:rPr lang="en-GB" b="1" dirty="0"/>
              <a:t>4.No Digital Integration: </a:t>
            </a:r>
            <a:r>
              <a:rPr lang="en-GB" dirty="0"/>
              <a:t>The system lacks the ability to store, </a:t>
            </a:r>
            <a:r>
              <a:rPr lang="en-GB" dirty="0" err="1"/>
              <a:t>analyze</a:t>
            </a:r>
            <a:r>
              <a:rPr lang="en-GB" dirty="0"/>
              <a:t>, or compare data digitally. </a:t>
            </a:r>
          </a:p>
          <a:p>
            <a:endParaRPr lang="en-GB" dirty="0"/>
          </a:p>
          <a:p>
            <a:r>
              <a:rPr lang="en-GB" b="1" dirty="0"/>
              <a:t>5. Data Collection :</a:t>
            </a:r>
            <a:r>
              <a:rPr lang="en-GB" dirty="0"/>
              <a:t> In spiral drawing conditions (e.g., paper quality, pen type, image clarity) can affect the accuracy and reliability of the assessment.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154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CustomShape 1"/>
          <p:cNvSpPr/>
          <p:nvPr/>
        </p:nvSpPr>
        <p:spPr>
          <a:xfrm>
            <a:off x="-191160" y="-218520"/>
            <a:ext cx="3391560" cy="1145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rgbClr val="000000"/>
          </a:fontRef>
        </p:style>
        <p:txBody>
          <a:bodyPr lIns="90000" tIns="45000" rIns="90000" bIns="45000" anchor="ctr">
            <a:noAutofit/>
          </a:bodyPr>
          <a:lstStyle/>
          <a:p>
            <a:pPr algn="ctr">
              <a:lnSpc>
                <a:spcPct val="100000"/>
              </a:lnSpc>
            </a:pPr>
            <a:r>
              <a:rPr lang="en-US" sz="2800" b="0" strike="noStrike" spc="-1">
                <a:solidFill>
                  <a:srgbClr val="FFFFFF"/>
                </a:solidFill>
                <a:latin typeface="Times New Roman"/>
                <a:ea typeface="DejaVu Sans"/>
              </a:rPr>
              <a:t>Proposed System</a:t>
            </a:r>
            <a:endParaRPr lang="en-IN" sz="2800" b="0" strike="noStrike" spc="-1">
              <a:latin typeface="Arial"/>
            </a:endParaRPr>
          </a:p>
        </p:txBody>
      </p:sp>
      <p:sp>
        <p:nvSpPr>
          <p:cNvPr id="1048631" name="CustomShape 2"/>
          <p:cNvSpPr/>
          <p:nvPr/>
        </p:nvSpPr>
        <p:spPr>
          <a:xfrm>
            <a:off x="-838200" y="-218520"/>
            <a:ext cx="4305960" cy="1145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rgbClr val="000000"/>
          </a:fontRef>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Proposed System </a:t>
            </a:r>
            <a:endParaRPr lang="en-IN" sz="2800" b="0" strike="noStrike" spc="-1" dirty="0">
              <a:latin typeface="Arial"/>
            </a:endParaRPr>
          </a:p>
        </p:txBody>
      </p:sp>
      <p:sp>
        <p:nvSpPr>
          <p:cNvPr id="4" name="Date Placeholder 4">
            <a:extLst>
              <a:ext uri="{FF2B5EF4-FFF2-40B4-BE49-F238E27FC236}">
                <a16:creationId xmlns:a16="http://schemas.microsoft.com/office/drawing/2014/main" id="{D4AAE11D-3303-49EB-B74E-D926580008EE}"/>
              </a:ext>
            </a:extLst>
          </p:cNvPr>
          <p:cNvSpPr txBox="1">
            <a:spLocks/>
          </p:cNvSpPr>
          <p:nvPr/>
        </p:nvSpPr>
        <p:spPr>
          <a:xfrm>
            <a:off x="133618" y="6588568"/>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prstClr val="black">
                    <a:tint val="75000"/>
                  </a:prstClr>
                </a:solidFill>
                <a:latin typeface="Times New Roman"/>
              </a:rPr>
              <a:t>Tuesday, April 22 ,2025</a:t>
            </a:r>
          </a:p>
          <a:p>
            <a:endParaRPr lang="en-US" sz="800" dirty="0">
              <a:solidFill>
                <a:prstClr val="black">
                  <a:tint val="75000"/>
                </a:prstClr>
              </a:solidFill>
              <a:latin typeface="Times New Roman"/>
            </a:endParaRPr>
          </a:p>
        </p:txBody>
      </p:sp>
      <p:sp>
        <p:nvSpPr>
          <p:cNvPr id="5" name="Footer Placeholder 5">
            <a:extLst>
              <a:ext uri="{FF2B5EF4-FFF2-40B4-BE49-F238E27FC236}">
                <a16:creationId xmlns:a16="http://schemas.microsoft.com/office/drawing/2014/main" id="{D9069963-06DF-496F-B265-7602E67F4064}"/>
              </a:ext>
            </a:extLst>
          </p:cNvPr>
          <p:cNvSpPr txBox="1">
            <a:spLocks/>
          </p:cNvSpPr>
          <p:nvPr/>
        </p:nvSpPr>
        <p:spPr>
          <a:xfrm>
            <a:off x="3200400" y="6625548"/>
            <a:ext cx="6035255" cy="46490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zh-CN" sz="800" dirty="0">
                <a:solidFill>
                  <a:schemeClr val="bg1">
                    <a:lumMod val="50000"/>
                  </a:schemeClr>
                </a:solidFill>
              </a:rPr>
              <a:t>                  A Machine Learning Approach to Parkinson’s Disease Detection Based on Mouse Interaction Pattern</a:t>
            </a:r>
            <a:endParaRPr lang="zh-CN" altLang="en-US" sz="800" dirty="0">
              <a:solidFill>
                <a:schemeClr val="bg1">
                  <a:lumMod val="50000"/>
                </a:schemeClr>
              </a:solidFill>
            </a:endParaRPr>
          </a:p>
          <a:p>
            <a:endParaRPr lang="zh-CN" altLang="en-US" sz="800" dirty="0">
              <a:solidFill>
                <a:schemeClr val="bg1">
                  <a:lumMod val="65000"/>
                </a:schemeClr>
              </a:solidFill>
            </a:endParaRPr>
          </a:p>
        </p:txBody>
      </p:sp>
      <p:sp>
        <p:nvSpPr>
          <p:cNvPr id="6" name="CustomShape 3">
            <a:extLst>
              <a:ext uri="{FF2B5EF4-FFF2-40B4-BE49-F238E27FC236}">
                <a16:creationId xmlns:a16="http://schemas.microsoft.com/office/drawing/2014/main" id="{0F926951-EBEC-4E28-AC8D-7A46B5B307D5}"/>
              </a:ext>
            </a:extLst>
          </p:cNvPr>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ctr">
            <a:noAutofit/>
          </a:bodyPr>
          <a:lstStyle/>
          <a:p>
            <a:pPr algn="r">
              <a:lnSpc>
                <a:spcPct val="100000"/>
              </a:lnSpc>
            </a:pPr>
            <a:fld id="{D53D9FCE-2B39-4691-BCD6-8B5A1FE25787}" type="slidenum">
              <a:rPr lang="en-US" sz="1200" b="0" strike="noStrike" spc="-1">
                <a:solidFill>
                  <a:srgbClr val="8B8B8B"/>
                </a:solidFill>
                <a:latin typeface="Times New Roman"/>
              </a:rPr>
              <a:t>8</a:t>
            </a:fld>
            <a:endParaRPr lang="en-IN" sz="1200" b="0" strike="noStrike" spc="-1" dirty="0">
              <a:latin typeface="Arial"/>
            </a:endParaRPr>
          </a:p>
        </p:txBody>
      </p:sp>
      <p:sp>
        <p:nvSpPr>
          <p:cNvPr id="3" name="TextBox 2">
            <a:extLst>
              <a:ext uri="{FF2B5EF4-FFF2-40B4-BE49-F238E27FC236}">
                <a16:creationId xmlns:a16="http://schemas.microsoft.com/office/drawing/2014/main" id="{BB26264D-28F1-CAAF-34B4-F4B010BCB76A}"/>
              </a:ext>
            </a:extLst>
          </p:cNvPr>
          <p:cNvSpPr txBox="1"/>
          <p:nvPr/>
        </p:nvSpPr>
        <p:spPr>
          <a:xfrm>
            <a:off x="617692" y="1033033"/>
            <a:ext cx="10320232" cy="5444054"/>
          </a:xfrm>
          <a:prstGeom prst="rect">
            <a:avLst/>
          </a:prstGeom>
          <a:noFill/>
        </p:spPr>
        <p:txBody>
          <a:bodyPr wrap="square">
            <a:spAutoFit/>
          </a:bodyPr>
          <a:lstStyle/>
          <a:p>
            <a:pPr algn="just">
              <a:lnSpc>
                <a:spcPct val="150000"/>
              </a:lnSpc>
            </a:pPr>
            <a:r>
              <a:rPr lang="en-GB" dirty="0"/>
              <a:t>The proposed system introduces an interactive, task-based Parkinson’s Disease (PD) detection</a:t>
            </a:r>
            <a:r>
              <a:rPr lang="en-GB" b="1" dirty="0"/>
              <a:t> </a:t>
            </a:r>
            <a:r>
              <a:rPr lang="en-GB" dirty="0"/>
              <a:t>tool that uses mouse movement patterns to evaluate motor skills and coordination. Built using Python and </a:t>
            </a:r>
            <a:r>
              <a:rPr lang="en-GB" dirty="0" err="1"/>
              <a:t>Tkinter</a:t>
            </a:r>
            <a:r>
              <a:rPr lang="en-GB" dirty="0"/>
              <a:t>, the system incorporates </a:t>
            </a:r>
            <a:r>
              <a:rPr lang="en-GB" b="1" dirty="0"/>
              <a:t>three </a:t>
            </a:r>
            <a:r>
              <a:rPr lang="en-GB" dirty="0"/>
              <a:t>key tasks - </a:t>
            </a:r>
            <a:r>
              <a:rPr lang="en-GB" b="1" dirty="0"/>
              <a:t>Follow Line, Draw Square</a:t>
            </a:r>
            <a:r>
              <a:rPr lang="en-GB" dirty="0"/>
              <a:t>, and C</a:t>
            </a:r>
            <a:r>
              <a:rPr lang="en-GB" b="1" dirty="0"/>
              <a:t>lick Targets </a:t>
            </a:r>
            <a:r>
              <a:rPr lang="en-GB" dirty="0"/>
              <a:t>each designed to assess different aspects of motor control such as accuracy, smoothness, and reaction time. As the user performs these tasks, the system records real-time mouse data including coordinates, movement velocity, click events, and timing. From this, performance metrics such as </a:t>
            </a:r>
            <a:r>
              <a:rPr lang="en-GB" b="1" dirty="0"/>
              <a:t>Mean Squared Error (MSE)</a:t>
            </a:r>
            <a:r>
              <a:rPr lang="en-GB" dirty="0"/>
              <a:t>, </a:t>
            </a:r>
            <a:r>
              <a:rPr lang="en-GB" b="1" dirty="0"/>
              <a:t>movement smoothness</a:t>
            </a:r>
            <a:r>
              <a:rPr lang="en-GB" dirty="0"/>
              <a:t>, and </a:t>
            </a:r>
            <a:r>
              <a:rPr lang="en-GB" b="1" dirty="0"/>
              <a:t>reaction time</a:t>
            </a:r>
            <a:r>
              <a:rPr lang="en-GB" dirty="0"/>
              <a:t> are calculated. These metrics are then </a:t>
            </a:r>
            <a:r>
              <a:rPr lang="en-GB" dirty="0" err="1"/>
              <a:t>analyzed</a:t>
            </a:r>
            <a:r>
              <a:rPr lang="en-GB" dirty="0"/>
              <a:t> to generate a Parkinson’s risk </a:t>
            </a:r>
            <a:r>
              <a:rPr lang="en-GB" b="1" dirty="0"/>
              <a:t>score</a:t>
            </a:r>
            <a:r>
              <a:rPr lang="en-GB" dirty="0"/>
              <a:t> that classifies the user as low, moderate, or high risk. Personalized health and food recommendations are provided based on the risk </a:t>
            </a:r>
            <a:r>
              <a:rPr lang="en-GB" dirty="0" err="1"/>
              <a:t>level.The</a:t>
            </a:r>
            <a:r>
              <a:rPr lang="en-GB" dirty="0"/>
              <a:t> system has also been designed to accommodate future integration with machine learning models such as SVM, Random Forest, or CNN for enhanced prediction accuracy. The modular architecture enables seamless data capture, analysis, visualization, and user feedback.</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CustomShape 1"/>
          <p:cNvSpPr/>
          <p:nvPr/>
        </p:nvSpPr>
        <p:spPr>
          <a:xfrm>
            <a:off x="-191160" y="-218520"/>
            <a:ext cx="4857840" cy="1145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rgbClr val="000000"/>
          </a:fontRef>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Proposed System and its Advantages</a:t>
            </a:r>
            <a:endParaRPr lang="en-IN" sz="2800" b="0" strike="noStrike" spc="-1" dirty="0">
              <a:latin typeface="Arial"/>
            </a:endParaRPr>
          </a:p>
        </p:txBody>
      </p:sp>
      <p:sp>
        <p:nvSpPr>
          <p:cNvPr id="1048625" name="CustomShape 4"/>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nchor="ctr">
            <a:noAutofit/>
          </a:bodyPr>
          <a:lstStyle/>
          <a:p>
            <a:pPr algn="r">
              <a:lnSpc>
                <a:spcPct val="100000"/>
              </a:lnSpc>
            </a:pPr>
            <a:fld id="{5906B0CC-4B22-477F-8F4F-A42985076039}" type="slidenum">
              <a:rPr lang="en-US" sz="1200" b="0" strike="noStrike" spc="-1">
                <a:solidFill>
                  <a:srgbClr val="8B8B8B"/>
                </a:solidFill>
                <a:latin typeface="Times New Roman"/>
              </a:rPr>
              <a:t>9</a:t>
            </a:fld>
            <a:endParaRPr lang="en-IN" sz="1200" b="0" strike="noStrike" spc="-1">
              <a:latin typeface="Arial"/>
            </a:endParaRPr>
          </a:p>
        </p:txBody>
      </p:sp>
      <p:sp>
        <p:nvSpPr>
          <p:cNvPr id="6" name="Date Placeholder 4">
            <a:extLst>
              <a:ext uri="{FF2B5EF4-FFF2-40B4-BE49-F238E27FC236}">
                <a16:creationId xmlns:a16="http://schemas.microsoft.com/office/drawing/2014/main" id="{F3EF0AB8-AFDB-4F64-8839-4CDF7AC745A2}"/>
              </a:ext>
            </a:extLst>
          </p:cNvPr>
          <p:cNvSpPr txBox="1">
            <a:spLocks/>
          </p:cNvSpPr>
          <p:nvPr/>
        </p:nvSpPr>
        <p:spPr>
          <a:xfrm>
            <a:off x="31376" y="656898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prstClr val="black">
                    <a:tint val="75000"/>
                  </a:prstClr>
                </a:solidFill>
                <a:latin typeface="Times New Roman"/>
              </a:rPr>
              <a:t>Tuesday, April 22 ,2025</a:t>
            </a:r>
          </a:p>
          <a:p>
            <a:endParaRPr lang="en-US" sz="800" dirty="0">
              <a:solidFill>
                <a:prstClr val="black">
                  <a:tint val="75000"/>
                </a:prstClr>
              </a:solidFill>
              <a:latin typeface="Times New Roman"/>
            </a:endParaRPr>
          </a:p>
        </p:txBody>
      </p:sp>
      <p:sp>
        <p:nvSpPr>
          <p:cNvPr id="7" name="Footer Placeholder 5">
            <a:extLst>
              <a:ext uri="{FF2B5EF4-FFF2-40B4-BE49-F238E27FC236}">
                <a16:creationId xmlns:a16="http://schemas.microsoft.com/office/drawing/2014/main" id="{9A7C0E8E-C59D-4D1B-8B1E-00BD1B0530F1}"/>
              </a:ext>
            </a:extLst>
          </p:cNvPr>
          <p:cNvSpPr txBox="1">
            <a:spLocks/>
          </p:cNvSpPr>
          <p:nvPr/>
        </p:nvSpPr>
        <p:spPr>
          <a:xfrm>
            <a:off x="3078372" y="6625548"/>
            <a:ext cx="6035255" cy="46490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zh-CN" sz="800" dirty="0">
                <a:solidFill>
                  <a:schemeClr val="bg1">
                    <a:lumMod val="50000"/>
                  </a:schemeClr>
                </a:solidFill>
              </a:rPr>
              <a:t>                A Machine Learning Approach to Parkinson’s Disease Detection Based on Mouse Interaction Pattern</a:t>
            </a:r>
            <a:endParaRPr lang="zh-CN" altLang="en-US" sz="800" dirty="0">
              <a:solidFill>
                <a:schemeClr val="bg1">
                  <a:lumMod val="50000"/>
                </a:schemeClr>
              </a:solidFill>
            </a:endParaRPr>
          </a:p>
          <a:p>
            <a:endParaRPr lang="zh-CN" altLang="en-US" sz="800" dirty="0">
              <a:solidFill>
                <a:schemeClr val="bg1">
                  <a:lumMod val="65000"/>
                </a:schemeClr>
              </a:solidFill>
            </a:endParaRPr>
          </a:p>
        </p:txBody>
      </p:sp>
      <p:sp>
        <p:nvSpPr>
          <p:cNvPr id="3" name="TextBox 2">
            <a:extLst>
              <a:ext uri="{FF2B5EF4-FFF2-40B4-BE49-F238E27FC236}">
                <a16:creationId xmlns:a16="http://schemas.microsoft.com/office/drawing/2014/main" id="{995E1582-0FCD-56EC-B8F1-0A63BB41A31F}"/>
              </a:ext>
            </a:extLst>
          </p:cNvPr>
          <p:cNvSpPr txBox="1"/>
          <p:nvPr/>
        </p:nvSpPr>
        <p:spPr>
          <a:xfrm>
            <a:off x="1066800" y="1570074"/>
            <a:ext cx="11430000" cy="4336059"/>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Quantitative and Objective Evaluation</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Low-Cost and Scalable</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Early Detection Support</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Low-Cost and Scalable</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Machine Learning Ready</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Personalized Recommendations</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Visual Risk Reports</a:t>
            </a:r>
          </a:p>
          <a:p>
            <a:pPr>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726</TotalTime>
  <Words>2077</Words>
  <Application>Microsoft Office PowerPoint</Application>
  <PresentationFormat>Widescreen</PresentationFormat>
  <Paragraphs>203</Paragraphs>
  <Slides>19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DejaVu Sans</vt:lpstr>
      <vt:lpstr>Symbol</vt:lpstr>
      <vt:lpstr>Tahoma</vt:lpstr>
      <vt:lpstr>Times New Roman</vt:lpstr>
      <vt:lpstr>Wingdings</vt:lpstr>
      <vt:lpstr>Office Theme</vt:lpstr>
      <vt:lpstr>PowerPoint Presentation</vt:lpstr>
      <vt:lpstr>PowerPoint Presentation</vt:lpstr>
      <vt:lpstr>A Machine Learning Approach to Parkinson’s Disease Detection Based on Mouse Interaction Pattern.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Muruga Kannan</dc:creator>
  <cp:lastModifiedBy>priya</cp:lastModifiedBy>
  <cp:revision>52</cp:revision>
  <dcterms:created xsi:type="dcterms:W3CDTF">2019-03-06T00:00:18Z</dcterms:created>
  <dcterms:modified xsi:type="dcterms:W3CDTF">2025-04-22T06:34:42Z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y fmtid="{D5CDD505-2E9C-101B-9397-08002B2CF9AE}" pid="12" name="ICV">
    <vt:lpwstr>c57d364229194eae8eee9d9c7485eb79</vt:lpwstr>
  </property>
</Properties>
</file>