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6" r:id="rId5"/>
    <p:sldId id="261" r:id="rId6"/>
    <p:sldId id="264" r:id="rId7"/>
    <p:sldId id="265" r:id="rId8"/>
    <p:sldId id="267" r:id="rId9"/>
    <p:sldId id="268" r:id="rId10"/>
    <p:sldId id="269" r:id="rId11"/>
    <p:sldId id="25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538"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B4F4-22FC-1D72-2FA4-48E5EE3F12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E19CD9-2D59-726A-1B80-8D886A1AA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CF48E-21FD-DA88-B658-0880E00B3CFD}"/>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5" name="Footer Placeholder 4">
            <a:extLst>
              <a:ext uri="{FF2B5EF4-FFF2-40B4-BE49-F238E27FC236}">
                <a16:creationId xmlns:a16="http://schemas.microsoft.com/office/drawing/2014/main" id="{B9512D66-CB54-E15E-AD96-1B3F994C3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E943C-1E5B-A6D5-BCEF-68FA82B22887}"/>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68678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B300-F46F-84DB-816D-AA5B1370D3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D28B8-8CE8-89EA-099B-57D98C661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AE196-55A1-566D-10C0-54569F3EBE2F}"/>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5" name="Footer Placeholder 4">
            <a:extLst>
              <a:ext uri="{FF2B5EF4-FFF2-40B4-BE49-F238E27FC236}">
                <a16:creationId xmlns:a16="http://schemas.microsoft.com/office/drawing/2014/main" id="{D67FB236-1DF8-C785-E0A6-36B246E7C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B10EE-A793-FD3D-B202-AD31F60D5CE2}"/>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27067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4EE6D4-3B3A-3D33-2EA4-F8A4CB74DE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1940F6-5952-EA9E-7287-D373CFC0A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0703BE-5D88-43FC-6CB6-D2BE0C995832}"/>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5" name="Footer Placeholder 4">
            <a:extLst>
              <a:ext uri="{FF2B5EF4-FFF2-40B4-BE49-F238E27FC236}">
                <a16:creationId xmlns:a16="http://schemas.microsoft.com/office/drawing/2014/main" id="{1D89314F-00BE-CFFE-8D70-3134EFFB2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C4B764-5224-9D31-130E-EB19F1C68DD7}"/>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270947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B8E3-84D3-07DC-8D2D-AD4A9285ED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713988-BBDF-DBF2-87F8-C9D6676913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5DCDBA-2D38-235B-A78C-F43F884A4B6C}"/>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5" name="Footer Placeholder 4">
            <a:extLst>
              <a:ext uri="{FF2B5EF4-FFF2-40B4-BE49-F238E27FC236}">
                <a16:creationId xmlns:a16="http://schemas.microsoft.com/office/drawing/2014/main" id="{F3CAA35E-7D01-2656-BA3A-1E38E0807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D8DC93-361D-ACAE-ACBB-170924E60852}"/>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290766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62D2-1CEA-D757-D276-B9185948C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8B0845-F41B-26F2-12A0-CEF689ADC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79A7C-A7B7-CF6C-7B50-FACC0979E4A5}"/>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5" name="Footer Placeholder 4">
            <a:extLst>
              <a:ext uri="{FF2B5EF4-FFF2-40B4-BE49-F238E27FC236}">
                <a16:creationId xmlns:a16="http://schemas.microsoft.com/office/drawing/2014/main" id="{ABA1EA2E-0471-0D67-E974-8C41E3F9F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33525-9183-BF8E-516E-ACB47991E359}"/>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110631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9ECA-D0AF-2F39-AD47-22B03D5A58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1DCD0F-6224-2E54-84B5-21798951D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869CFD-4887-C1BD-4F24-06255B478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2835EF-2DD7-7507-6332-29783BCAEA4D}"/>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6" name="Footer Placeholder 5">
            <a:extLst>
              <a:ext uri="{FF2B5EF4-FFF2-40B4-BE49-F238E27FC236}">
                <a16:creationId xmlns:a16="http://schemas.microsoft.com/office/drawing/2014/main" id="{6F740528-9B9E-E53A-3FE0-34F879714D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19021C-FF79-6A7E-DF26-E141996E4FE1}"/>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27797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8AAC2-644D-F3EF-BF2E-38ECE39621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DDED81-8670-DED5-7E99-799AD554D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67EDD-9E83-EB5F-9BE0-61EA22C29D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88D515-DF5A-A95D-333F-B71EC1063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291C43-10E3-0FF7-7489-065EE1B4F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1D0195-44DC-D322-C9F7-7EF4726B558E}"/>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8" name="Footer Placeholder 7">
            <a:extLst>
              <a:ext uri="{FF2B5EF4-FFF2-40B4-BE49-F238E27FC236}">
                <a16:creationId xmlns:a16="http://schemas.microsoft.com/office/drawing/2014/main" id="{DCA986B6-F42C-62D3-53AE-74FFB562FD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E4EBFF-D55F-8721-2436-40674FDCEAE7}"/>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146594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F78E-2B88-80F5-8C9D-3F564D707D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F0DC9F-C4CC-7470-0792-0A278836E185}"/>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4" name="Footer Placeholder 3">
            <a:extLst>
              <a:ext uri="{FF2B5EF4-FFF2-40B4-BE49-F238E27FC236}">
                <a16:creationId xmlns:a16="http://schemas.microsoft.com/office/drawing/2014/main" id="{FCD12CE4-0243-3010-6B25-2ABCBC77A0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4B5A17-6C33-CFEC-3AF8-7212F684046B}"/>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263167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EFBEE-51F4-3339-3E51-067B1EC6699A}"/>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3" name="Footer Placeholder 2">
            <a:extLst>
              <a:ext uri="{FF2B5EF4-FFF2-40B4-BE49-F238E27FC236}">
                <a16:creationId xmlns:a16="http://schemas.microsoft.com/office/drawing/2014/main" id="{E88076E6-1C8F-EE8E-FAD9-5DA6E7D797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84C535-4A03-56F3-E9C2-9F96548E915E}"/>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323484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5909-FEF0-0586-9E89-A2EF8880A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7770E2-5E21-8BAD-439A-035DD8994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A800A1-E5EA-3EE9-06A0-BE49F915E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8159F-5014-48F1-0F84-1067D5DBB965}"/>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6" name="Footer Placeholder 5">
            <a:extLst>
              <a:ext uri="{FF2B5EF4-FFF2-40B4-BE49-F238E27FC236}">
                <a16:creationId xmlns:a16="http://schemas.microsoft.com/office/drawing/2014/main" id="{056E718F-3FAA-E1D5-74D2-A9C57CFC9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F7BD98-2B42-6231-AEF1-AB553C9103AE}"/>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313382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208E-A6E6-8BA3-A5A4-0F00EAAC1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B7B15B-3C41-BD68-DFFF-975ABD31D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B80F8B-6505-BE6D-02C0-D9EB82E92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A5B02-1EC5-2323-E4B4-8E8AE5CCAA3A}"/>
              </a:ext>
            </a:extLst>
          </p:cNvPr>
          <p:cNvSpPr>
            <a:spLocks noGrp="1"/>
          </p:cNvSpPr>
          <p:nvPr>
            <p:ph type="dt" sz="half" idx="10"/>
          </p:nvPr>
        </p:nvSpPr>
        <p:spPr/>
        <p:txBody>
          <a:bodyPr/>
          <a:lstStyle/>
          <a:p>
            <a:fld id="{369A7D81-53FC-4679-AEF1-5B4CE4FBA545}" type="datetimeFigureOut">
              <a:rPr lang="en-IN" smtClean="0"/>
              <a:t>13-10-2022</a:t>
            </a:fld>
            <a:endParaRPr lang="en-IN"/>
          </a:p>
        </p:txBody>
      </p:sp>
      <p:sp>
        <p:nvSpPr>
          <p:cNvPr id="6" name="Footer Placeholder 5">
            <a:extLst>
              <a:ext uri="{FF2B5EF4-FFF2-40B4-BE49-F238E27FC236}">
                <a16:creationId xmlns:a16="http://schemas.microsoft.com/office/drawing/2014/main" id="{9FC656B6-B8E1-5B9C-FA4C-1D20C58E4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183A2A-CDCC-E6F9-2D30-56D283BC3922}"/>
              </a:ext>
            </a:extLst>
          </p:cNvPr>
          <p:cNvSpPr>
            <a:spLocks noGrp="1"/>
          </p:cNvSpPr>
          <p:nvPr>
            <p:ph type="sldNum" sz="quarter" idx="12"/>
          </p:nvPr>
        </p:nvSpPr>
        <p:spPr/>
        <p:txBody>
          <a:bodyPr/>
          <a:lstStyle/>
          <a:p>
            <a:fld id="{6148EB55-6848-470F-B8D8-1197D59BCA61}" type="slidenum">
              <a:rPr lang="en-IN" smtClean="0"/>
              <a:t>‹#›</a:t>
            </a:fld>
            <a:endParaRPr lang="en-IN"/>
          </a:p>
        </p:txBody>
      </p:sp>
    </p:spTree>
    <p:extLst>
      <p:ext uri="{BB962C8B-B14F-4D97-AF65-F5344CB8AC3E}">
        <p14:creationId xmlns:p14="http://schemas.microsoft.com/office/powerpoint/2010/main" val="136868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30AC6-7582-1825-1DF2-0130022E8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14D03A-3BED-8813-A50D-05622DCCB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2A5EC-D2F7-D6C6-8448-BDB88D93CE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A7D81-53FC-4679-AEF1-5B4CE4FBA545}" type="datetimeFigureOut">
              <a:rPr lang="en-IN" smtClean="0"/>
              <a:t>13-10-2022</a:t>
            </a:fld>
            <a:endParaRPr lang="en-IN"/>
          </a:p>
        </p:txBody>
      </p:sp>
      <p:sp>
        <p:nvSpPr>
          <p:cNvPr id="5" name="Footer Placeholder 4">
            <a:extLst>
              <a:ext uri="{FF2B5EF4-FFF2-40B4-BE49-F238E27FC236}">
                <a16:creationId xmlns:a16="http://schemas.microsoft.com/office/drawing/2014/main" id="{1AB246BD-3CD8-CB1F-1501-FA4EC71EE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334619-CB1E-8D0A-5600-E50472F93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8EB55-6848-470F-B8D8-1197D59BCA61}" type="slidenum">
              <a:rPr lang="en-IN" smtClean="0"/>
              <a:t>‹#›</a:t>
            </a:fld>
            <a:endParaRPr lang="en-IN"/>
          </a:p>
        </p:txBody>
      </p:sp>
    </p:spTree>
    <p:extLst>
      <p:ext uri="{BB962C8B-B14F-4D97-AF65-F5344CB8AC3E}">
        <p14:creationId xmlns:p14="http://schemas.microsoft.com/office/powerpoint/2010/main" val="356967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3" name="Rectangle 105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ockchain beyond cryptocurrency IBM Supply Chain and Blockchain Blog">
            <a:extLst>
              <a:ext uri="{FF2B5EF4-FFF2-40B4-BE49-F238E27FC236}">
                <a16:creationId xmlns:a16="http://schemas.microsoft.com/office/drawing/2014/main" id="{CDB50DFB-5104-1040-EDDA-62C045CD82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31" t="6484" r="26678"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64" name="Rectangle 105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B55118-D54D-1461-3AFB-F6723C74EFD2}"/>
              </a:ext>
            </a:extLst>
          </p:cNvPr>
          <p:cNvSpPr>
            <a:spLocks noGrp="1"/>
          </p:cNvSpPr>
          <p:nvPr>
            <p:ph type="ctrTitle"/>
          </p:nvPr>
        </p:nvSpPr>
        <p:spPr>
          <a:xfrm>
            <a:off x="477981" y="1122363"/>
            <a:ext cx="4023360" cy="3204134"/>
          </a:xfrm>
        </p:spPr>
        <p:txBody>
          <a:bodyPr anchor="b">
            <a:normAutofit/>
          </a:bodyPr>
          <a:lstStyle/>
          <a:p>
            <a:pPr algn="l"/>
            <a:r>
              <a:rPr lang="en-IN" sz="4100">
                <a:latin typeface="Algerian" panose="04020705040A02060702" pitchFamily="82" charset="0"/>
              </a:rPr>
              <a:t>FAKE PRODUCT IDENTIFICATION  </a:t>
            </a:r>
          </a:p>
        </p:txBody>
      </p:sp>
      <p:sp>
        <p:nvSpPr>
          <p:cNvPr id="3" name="Subtitle 2">
            <a:extLst>
              <a:ext uri="{FF2B5EF4-FFF2-40B4-BE49-F238E27FC236}">
                <a16:creationId xmlns:a16="http://schemas.microsoft.com/office/drawing/2014/main" id="{9AF3DAE1-F77B-3B28-573D-4B487C7BC1BB}"/>
              </a:ext>
            </a:extLst>
          </p:cNvPr>
          <p:cNvSpPr>
            <a:spLocks noGrp="1"/>
          </p:cNvSpPr>
          <p:nvPr>
            <p:ph type="subTitle" idx="1"/>
          </p:nvPr>
        </p:nvSpPr>
        <p:spPr>
          <a:xfrm>
            <a:off x="458169" y="4676872"/>
            <a:ext cx="4023359" cy="1208141"/>
          </a:xfrm>
        </p:spPr>
        <p:txBody>
          <a:bodyPr>
            <a:noAutofit/>
          </a:bodyPr>
          <a:lstStyle/>
          <a:p>
            <a:pPr algn="l"/>
            <a:r>
              <a:rPr lang="en-IN" sz="1600" dirty="0"/>
              <a:t>TEAM MEMBERS :</a:t>
            </a:r>
          </a:p>
          <a:p>
            <a:pPr algn="l"/>
            <a:r>
              <a:rPr lang="en-IN" sz="1600" dirty="0"/>
              <a:t>Murugaprasad G K        20BCS062</a:t>
            </a:r>
          </a:p>
          <a:p>
            <a:pPr algn="l"/>
            <a:r>
              <a:rPr lang="en-IN" sz="1600" dirty="0"/>
              <a:t>Santhosh  S J                  20BCS085</a:t>
            </a:r>
          </a:p>
          <a:p>
            <a:pPr algn="l"/>
            <a:r>
              <a:rPr lang="en-IN" sz="1600" dirty="0"/>
              <a:t>Sindhanai Sirpy S           20BCS090</a:t>
            </a:r>
          </a:p>
          <a:p>
            <a:pPr algn="l"/>
            <a:r>
              <a:rPr lang="en-IN" sz="1600" dirty="0"/>
              <a:t>Sri Visnu Ganesh R        20BCS093</a:t>
            </a:r>
          </a:p>
          <a:p>
            <a:pPr algn="l"/>
            <a:r>
              <a:rPr lang="en-IN" sz="1600" dirty="0"/>
              <a:t>Sudharsan R                   20BCS097</a:t>
            </a:r>
          </a:p>
        </p:txBody>
      </p:sp>
      <p:sp>
        <p:nvSpPr>
          <p:cNvPr id="1058" name="Rectangle 105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5" name="Rectangle 105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5153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C91FC9-4C51-0F3E-AB86-0128B18F56F4}"/>
              </a:ext>
            </a:extLst>
          </p:cNvPr>
          <p:cNvSpPr txBox="1"/>
          <p:nvPr/>
        </p:nvSpPr>
        <p:spPr>
          <a:xfrm>
            <a:off x="446580" y="953455"/>
            <a:ext cx="5820779"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RESEARCH AND ANALYSIS</a:t>
            </a:r>
            <a:endParaRPr lang="en-US" sz="4400" b="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401488CF-75B5-E07C-94BC-A30ACCC24F53}"/>
              </a:ext>
            </a:extLst>
          </p:cNvPr>
          <p:cNvSpPr>
            <a:spLocks noGrp="1"/>
          </p:cNvSpPr>
          <p:nvPr>
            <p:ph type="subTitle" idx="1"/>
          </p:nvPr>
        </p:nvSpPr>
        <p:spPr>
          <a:xfrm>
            <a:off x="699697" y="2136143"/>
            <a:ext cx="5314543" cy="3375920"/>
          </a:xfrm>
        </p:spPr>
        <p:txBody>
          <a:bodyPr vert="horz" lIns="91440" tIns="45720" rIns="91440" bIns="45720" rtlCol="0" anchor="t">
            <a:normAutofit/>
          </a:bodyPr>
          <a:lstStyle/>
          <a:p>
            <a:pPr algn="l"/>
            <a:r>
              <a:rPr lang="en-US" sz="1800" dirty="0"/>
              <a:t>There has been a lot of research and analysis in the field of fake product detection techniques. To name a few,</a:t>
            </a:r>
          </a:p>
          <a:p>
            <a:pPr marL="342900" indent="-228600" algn="l">
              <a:buFont typeface="Arial" panose="020B0604020202020204" pitchFamily="34" charset="0"/>
              <a:buChar char="•"/>
            </a:pPr>
            <a:r>
              <a:rPr lang="en-US" sz="1800" dirty="0"/>
              <a:t>Technology based data analytics </a:t>
            </a:r>
          </a:p>
          <a:p>
            <a:pPr marL="342900" indent="-228600" algn="l">
              <a:buFont typeface="Arial" panose="020B0604020202020204" pitchFamily="34" charset="0"/>
              <a:buChar char="•"/>
            </a:pPr>
            <a:r>
              <a:rPr lang="en-US" sz="1800" dirty="0"/>
              <a:t>Real-time analytics </a:t>
            </a:r>
          </a:p>
          <a:p>
            <a:pPr marL="342900" indent="-228600" algn="l">
              <a:buFont typeface="Arial" panose="020B0604020202020204" pitchFamily="34" charset="0"/>
              <a:buChar char="•"/>
            </a:pPr>
            <a:r>
              <a:rPr lang="en-US" sz="1800" dirty="0"/>
              <a:t>Predictive analytics</a:t>
            </a:r>
          </a:p>
          <a:p>
            <a:pPr marL="342900" indent="-228600" algn="l">
              <a:buFont typeface="Arial" panose="020B0604020202020204" pitchFamily="34" charset="0"/>
              <a:buChar char="•"/>
            </a:pPr>
            <a:r>
              <a:rPr lang="en-US" sz="1800" dirty="0"/>
              <a:t>Security analytics</a:t>
            </a:r>
          </a:p>
          <a:p>
            <a:pPr marL="342900" indent="-228600" algn="l">
              <a:buFont typeface="Arial" panose="020B0604020202020204" pitchFamily="34" charset="0"/>
              <a:buChar char="•"/>
            </a:pPr>
            <a:r>
              <a:rPr lang="en-US" sz="1800" dirty="0"/>
              <a:t>Trust analytics</a:t>
            </a:r>
          </a:p>
        </p:txBody>
      </p:sp>
      <p:sp>
        <p:nvSpPr>
          <p:cNvPr id="13" name="Freeform: Shape 1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Bar chart">
            <a:extLst>
              <a:ext uri="{FF2B5EF4-FFF2-40B4-BE49-F238E27FC236}">
                <a16:creationId xmlns:a16="http://schemas.microsoft.com/office/drawing/2014/main" id="{E845C901-2E12-C1BC-53DC-5BAC7B004B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286900282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Blockchain: What Is It and How Does It work? Explained | x Binary Options">
            <a:extLst>
              <a:ext uri="{FF2B5EF4-FFF2-40B4-BE49-F238E27FC236}">
                <a16:creationId xmlns:a16="http://schemas.microsoft.com/office/drawing/2014/main" id="{A127A0E0-CB25-744B-370A-7F7F2728BFF6}"/>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761" r="16461" b="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00D039-85CD-ABE4-EA20-11E63C00B9F8}"/>
              </a:ext>
            </a:extLst>
          </p:cNvPr>
          <p:cNvSpPr>
            <a:spLocks noGrp="1"/>
          </p:cNvSpPr>
          <p:nvPr>
            <p:ph type="title"/>
          </p:nvPr>
        </p:nvSpPr>
        <p:spPr>
          <a:xfrm>
            <a:off x="5491492" y="1129285"/>
            <a:ext cx="5612012" cy="1613916"/>
          </a:xfrm>
        </p:spPr>
        <p:txBody>
          <a:bodyPr>
            <a:normAutofit/>
          </a:bodyPr>
          <a:lstStyle/>
          <a:p>
            <a:r>
              <a:rPr lang="en-IN" sz="4800" dirty="0">
                <a:latin typeface="Centaur" panose="02030504050205020304" pitchFamily="18" charset="0"/>
              </a:rPr>
              <a:t>Our Solution</a:t>
            </a:r>
          </a:p>
        </p:txBody>
      </p:sp>
      <p:sp>
        <p:nvSpPr>
          <p:cNvPr id="2064" name="Rectangle 2063">
            <a:extLst>
              <a:ext uri="{FF2B5EF4-FFF2-40B4-BE49-F238E27FC236}">
                <a16:creationId xmlns:a16="http://schemas.microsoft.com/office/drawing/2014/main" id="{3BD53A9B-9757-4152-AC12-68721FC8A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4811"/>
            <a:ext cx="4803820" cy="492837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Benefits and Disadvantages of a QR Code Reader | TechPlanet">
            <a:extLst>
              <a:ext uri="{FF2B5EF4-FFF2-40B4-BE49-F238E27FC236}">
                <a16:creationId xmlns:a16="http://schemas.microsoft.com/office/drawing/2014/main" id="{329F39C7-6C9C-8250-60DF-0DA8702C26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29"/>
          <a:stretch/>
        </p:blipFill>
        <p:spPr bwMode="auto">
          <a:xfrm>
            <a:off x="20" y="1129284"/>
            <a:ext cx="4617700" cy="45994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156FFE9-47BE-7A6C-F889-8C73223C9B7D}"/>
              </a:ext>
            </a:extLst>
          </p:cNvPr>
          <p:cNvSpPr>
            <a:spLocks noGrp="1"/>
          </p:cNvSpPr>
          <p:nvPr>
            <p:ph idx="1"/>
          </p:nvPr>
        </p:nvSpPr>
        <p:spPr>
          <a:xfrm>
            <a:off x="5498975" y="2743200"/>
            <a:ext cx="5604529" cy="3186763"/>
          </a:xfrm>
        </p:spPr>
        <p:txBody>
          <a:bodyPr>
            <a:normAutofit/>
          </a:bodyPr>
          <a:lstStyle/>
          <a:p>
            <a:r>
              <a:rPr lang="en-US" sz="1700" i="0">
                <a:effectLst/>
                <a:latin typeface="DengXian" panose="02010600030101010101" pitchFamily="2" charset="-122"/>
                <a:ea typeface="DengXian" panose="02010600030101010101" pitchFamily="2" charset="-122"/>
              </a:rPr>
              <a:t>Recently, blockchain has become more popular as it fosters trust between untrusting participants. This paper uses blockchain technology to combat the sale of counterfeit products. </a:t>
            </a:r>
            <a:endParaRPr lang="en-IN" sz="1700" i="0">
              <a:effectLst/>
              <a:latin typeface="DengXian" panose="02010600030101010101" pitchFamily="2" charset="-122"/>
              <a:ea typeface="DengXian" panose="02010600030101010101" pitchFamily="2" charset="-122"/>
            </a:endParaRPr>
          </a:p>
          <a:p>
            <a:r>
              <a:rPr lang="en-US" sz="1700" i="0">
                <a:effectLst/>
                <a:latin typeface="DengXian" panose="02010600030101010101" pitchFamily="2" charset="-122"/>
                <a:ea typeface="DengXian" panose="02010600030101010101" pitchFamily="2" charset="-122"/>
              </a:rPr>
              <a:t>We use blockchain to allow manufacturers to add authentic product serial numbers onto the ledger; consumers can then use the serial number to verify the authenticity of a product before purchasing it.</a:t>
            </a:r>
          </a:p>
          <a:p>
            <a:r>
              <a:rPr lang="en-US" sz="1700" i="0">
                <a:effectLst/>
                <a:latin typeface="DengXian" panose="02010600030101010101" pitchFamily="2" charset="-122"/>
                <a:ea typeface="DengXian" panose="02010600030101010101" pitchFamily="2" charset="-122"/>
              </a:rPr>
              <a:t> Blockchain plays a pivotal role in ensuring that data was not tampered with - creating a trusted environment.</a:t>
            </a:r>
            <a:endParaRPr lang="en-IN" sz="170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86285373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565C-019D-B665-3DD9-44E4EBD94E24}"/>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Book Antiqua" panose="02040602050305030304" pitchFamily="18" charset="0"/>
              </a:rPr>
              <a:t>Thank You</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0"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15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B1638-AAF9-766C-7306-5AA12B870BE0}"/>
              </a:ext>
            </a:extLst>
          </p:cNvPr>
          <p:cNvSpPr>
            <a:spLocks noGrp="1"/>
          </p:cNvSpPr>
          <p:nvPr>
            <p:ph type="title"/>
          </p:nvPr>
        </p:nvSpPr>
        <p:spPr>
          <a:xfrm>
            <a:off x="1166648" y="721805"/>
            <a:ext cx="4264888" cy="2221992"/>
          </a:xfrm>
        </p:spPr>
        <p:txBody>
          <a:bodyPr>
            <a:normAutofit/>
          </a:bodyPr>
          <a:lstStyle/>
          <a:p>
            <a:r>
              <a:rPr lang="en-IN" sz="4200" dirty="0">
                <a:latin typeface="Bell MT" panose="02020503060305020303" pitchFamily="18" charset="0"/>
              </a:rPr>
              <a:t>Problem Statement</a:t>
            </a:r>
          </a:p>
        </p:txBody>
      </p:sp>
      <p:sp>
        <p:nvSpPr>
          <p:cNvPr id="1047" name="Rectangle 10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9" name="Group 1048">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050"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1" name="Rectangle 10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E8FAF7-FDE5-2B36-1167-3F5F8F30FF73}"/>
              </a:ext>
            </a:extLst>
          </p:cNvPr>
          <p:cNvSpPr>
            <a:spLocks noGrp="1"/>
          </p:cNvSpPr>
          <p:nvPr>
            <p:ph idx="1"/>
          </p:nvPr>
        </p:nvSpPr>
        <p:spPr>
          <a:xfrm>
            <a:off x="1166648" y="3531476"/>
            <a:ext cx="4264888" cy="3034862"/>
          </a:xfrm>
        </p:spPr>
        <p:txBody>
          <a:bodyPr anchor="ctr">
            <a:normAutofit fontScale="92500" lnSpcReduction="20000"/>
          </a:bodyPr>
          <a:lstStyle/>
          <a:p>
            <a:r>
              <a:rPr lang="en-US" sz="1800" dirty="0">
                <a:latin typeface="Centaur" panose="02030504050205020304" pitchFamily="18" charset="0"/>
              </a:rPr>
              <a:t>There are many fake products in the existing supply chain. It is necessary to have a system for end user to check all details about product that they are buying so that the customer can check if the product is genuine or not.</a:t>
            </a:r>
          </a:p>
          <a:p>
            <a:r>
              <a:rPr lang="en-US" sz="1800" b="0" i="0" dirty="0">
                <a:effectLst/>
                <a:latin typeface="Centaur" panose="02030504050205020304" pitchFamily="18" charset="0"/>
              </a:rPr>
              <a:t>Counterfeit goods have become a global problem as consumers are being deceived into buying unauthentic goods with no way to validate the authenticity.</a:t>
            </a:r>
            <a:endParaRPr lang="en-US" sz="1800" dirty="0">
              <a:latin typeface="Centaur" panose="02030504050205020304" pitchFamily="18" charset="0"/>
            </a:endParaRPr>
          </a:p>
          <a:p>
            <a:r>
              <a:rPr lang="en-US" sz="1800" dirty="0">
                <a:latin typeface="Centaur" panose="02030504050205020304" pitchFamily="18" charset="0"/>
              </a:rPr>
              <a:t> In recent years, Counterfeit products play an important role in product manufacturing industries. This affects the company name, sales, and profit of the companies.</a:t>
            </a:r>
            <a:endParaRPr lang="en-IN" sz="1800" dirty="0">
              <a:latin typeface="Centaur" panose="02030504050205020304" pitchFamily="18" charset="0"/>
            </a:endParaRPr>
          </a:p>
        </p:txBody>
      </p:sp>
      <p:pic>
        <p:nvPicPr>
          <p:cNvPr id="1026" name="Picture 2" descr="India's blazing counterfeit culture : is “fake in India” better than “make  in India” - iPleaders">
            <a:extLst>
              <a:ext uri="{FF2B5EF4-FFF2-40B4-BE49-F238E27FC236}">
                <a16:creationId xmlns:a16="http://schemas.microsoft.com/office/drawing/2014/main" id="{47E6F101-79C3-8BE4-F6A6-4C074EB87F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05" r="31049" b="-1"/>
          <a:stretch/>
        </p:blipFill>
        <p:spPr bwMode="auto">
          <a:xfrm>
            <a:off x="6377040" y="679432"/>
            <a:ext cx="5526788" cy="549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88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21F72-2C3A-2436-CF8E-AB152A0A3865}"/>
              </a:ext>
            </a:extLst>
          </p:cNvPr>
          <p:cNvSpPr>
            <a:spLocks noGrp="1"/>
          </p:cNvSpPr>
          <p:nvPr>
            <p:ph type="title"/>
          </p:nvPr>
        </p:nvSpPr>
        <p:spPr>
          <a:xfrm>
            <a:off x="7239014" y="525982"/>
            <a:ext cx="4282983" cy="1200361"/>
          </a:xfrm>
        </p:spPr>
        <p:txBody>
          <a:bodyPr anchor="b">
            <a:normAutofit/>
          </a:bodyPr>
          <a:lstStyle/>
          <a:p>
            <a:pPr algn="ctr"/>
            <a:r>
              <a:rPr lang="en-IN" dirty="0">
                <a:latin typeface="Gabriola" panose="04040605051002020D02" pitchFamily="82" charset="0"/>
              </a:rPr>
              <a:t>Existing Solution</a:t>
            </a:r>
          </a:p>
        </p:txBody>
      </p:sp>
      <p:sp>
        <p:nvSpPr>
          <p:cNvPr id="51" name="Rectangle 4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FD21761-2792-31F9-EE08-C5C89986ACF8}"/>
              </a:ext>
            </a:extLst>
          </p:cNvPr>
          <p:cNvPicPr>
            <a:picLocks noChangeAspect="1"/>
          </p:cNvPicPr>
          <p:nvPr/>
        </p:nvPicPr>
        <p:blipFill rotWithShape="1">
          <a:blip r:embed="rId2"/>
          <a:srcRect t="-1" r="394" b="9959"/>
          <a:stretch/>
        </p:blipFill>
        <p:spPr>
          <a:xfrm>
            <a:off x="576244" y="1150325"/>
            <a:ext cx="5628018" cy="4324480"/>
          </a:xfrm>
          <a:prstGeom prst="rect">
            <a:avLst/>
          </a:prstGeom>
        </p:spPr>
      </p:pic>
      <p:sp>
        <p:nvSpPr>
          <p:cNvPr id="45" name="Rectangle 4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5EDFDA-C465-D938-40DF-CCE6ABEFEC89}"/>
              </a:ext>
            </a:extLst>
          </p:cNvPr>
          <p:cNvSpPr>
            <a:spLocks noGrp="1"/>
          </p:cNvSpPr>
          <p:nvPr>
            <p:ph idx="1"/>
          </p:nvPr>
        </p:nvSpPr>
        <p:spPr>
          <a:xfrm>
            <a:off x="7175264" y="1933322"/>
            <a:ext cx="4440492" cy="3976515"/>
          </a:xfrm>
        </p:spPr>
        <p:txBody>
          <a:bodyPr anchor="ctr">
            <a:normAutofit/>
          </a:bodyPr>
          <a:lstStyle/>
          <a:p>
            <a:r>
              <a:rPr lang="en-IN" sz="2000" dirty="0">
                <a:latin typeface="Vani" panose="02040502050405020303" pitchFamily="18" charset="0"/>
                <a:cs typeface="Vani" panose="02040502050405020303" pitchFamily="18" charset="0"/>
              </a:rPr>
              <a:t>In the existing system we use product tracking for product delivery.</a:t>
            </a:r>
          </a:p>
          <a:p>
            <a:r>
              <a:rPr lang="en-IN" sz="2000" dirty="0">
                <a:latin typeface="Vani" panose="02040502050405020303" pitchFamily="18" charset="0"/>
                <a:cs typeface="Vani" panose="02040502050405020303" pitchFamily="18" charset="0"/>
              </a:rPr>
              <a:t>In this method the admin has all control, so they may modify the data and also we need to go for the third party for making a security.</a:t>
            </a:r>
          </a:p>
          <a:p>
            <a:r>
              <a:rPr lang="en-IN" sz="2000" dirty="0">
                <a:latin typeface="Vani" panose="02040502050405020303" pitchFamily="18" charset="0"/>
                <a:cs typeface="Vani" panose="02040502050405020303" pitchFamily="18" charset="0"/>
              </a:rPr>
              <a:t>This system has a lot of possibilities to change the end product to a fake to the customer.</a:t>
            </a:r>
            <a:endParaRPr lang="en-IN" sz="1800" b="1" dirty="0">
              <a:latin typeface="Vani" panose="02040502050405020303" pitchFamily="18" charset="0"/>
              <a:cs typeface="Vani" panose="02040502050405020303" pitchFamily="18" charset="0"/>
            </a:endParaRPr>
          </a:p>
        </p:txBody>
      </p:sp>
      <p:sp>
        <p:nvSpPr>
          <p:cNvPr id="47" name="Rectangle 4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94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B5D6ED3-3416-A55E-B03B-DBE4A3EF0D82}"/>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dirty="0">
                <a:solidFill>
                  <a:srgbClr val="080808"/>
                </a:solidFill>
                <a:latin typeface="Arial Rounded MT Bold" panose="020F0704030504030204" pitchFamily="34" charset="0"/>
              </a:rPr>
              <a:t>LITERATURE SURVEY</a:t>
            </a:r>
            <a:endParaRPr lang="en-US" sz="3600" b="1" kern="1200" dirty="0">
              <a:solidFill>
                <a:srgbClr val="080808"/>
              </a:solidFill>
              <a:latin typeface="Arial Rounded MT Bold" panose="020F0704030504030204" pitchFamily="34"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279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DF0DE0D-66C9-8031-B705-1EA48FB6B6C8}"/>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latin typeface="+mn-lt"/>
              </a:rPr>
              <a:t>The Power of a Blockchain-based Supply Chain</a:t>
            </a:r>
            <a:endParaRPr lang="en-IN" sz="4000" b="1" dirty="0">
              <a:solidFill>
                <a:srgbClr val="FFFFFF"/>
              </a:solidFill>
              <a:latin typeface="+mn-lt"/>
            </a:endParaRPr>
          </a:p>
        </p:txBody>
      </p:sp>
      <p:sp>
        <p:nvSpPr>
          <p:cNvPr id="27" name="Content Placeholder 2">
            <a:extLst>
              <a:ext uri="{FF2B5EF4-FFF2-40B4-BE49-F238E27FC236}">
                <a16:creationId xmlns:a16="http://schemas.microsoft.com/office/drawing/2014/main" id="{626796F9-7DD5-B640-1F21-4396782819DA}"/>
              </a:ext>
            </a:extLst>
          </p:cNvPr>
          <p:cNvSpPr>
            <a:spLocks noGrp="1"/>
          </p:cNvSpPr>
          <p:nvPr>
            <p:ph idx="1"/>
          </p:nvPr>
        </p:nvSpPr>
        <p:spPr>
          <a:xfrm>
            <a:off x="1243488" y="2547909"/>
            <a:ext cx="9708995" cy="3567173"/>
          </a:xfrm>
        </p:spPr>
        <p:txBody>
          <a:bodyPr anchor="ctr">
            <a:normAutofit lnSpcReduction="10000"/>
          </a:bodyPr>
          <a:lstStyle/>
          <a:p>
            <a:r>
              <a:rPr lang="en-US" sz="1600" dirty="0"/>
              <a:t>A </a:t>
            </a:r>
            <a:r>
              <a:rPr lang="en-US" sz="1600" b="1" dirty="0"/>
              <a:t>supply chain </a:t>
            </a:r>
            <a:r>
              <a:rPr lang="en-US" sz="1600" dirty="0"/>
              <a:t>is a system of organizations, people, activities, information and resources involved in moving a product or service from supplier to customer. It is designed to maintain the quality of sensitive goods during the whole shipment. </a:t>
            </a:r>
          </a:p>
          <a:p>
            <a:r>
              <a:rPr lang="en-US" sz="1600" dirty="0"/>
              <a:t>Centralized supply chain management systems expose the supply chain to corruption, fraud, and tampering. Blockchain has emerged as a new distributed information technology; it represents a new approach in supply chain area, where visibility and transparency of product flows are the principal challenges. </a:t>
            </a:r>
          </a:p>
          <a:p>
            <a:r>
              <a:rPr lang="en-US" sz="1600" dirty="0"/>
              <a:t>This paper describes how the blockchain can be integrated into the supply chain architecture to create a reliable, transparent, authentic and secure system.</a:t>
            </a:r>
          </a:p>
          <a:p>
            <a:pPr marL="0" indent="0">
              <a:buNone/>
            </a:pPr>
            <a:r>
              <a:rPr lang="en-US" sz="1600" b="1" dirty="0"/>
              <a:t>Drawbacks:</a:t>
            </a:r>
          </a:p>
          <a:p>
            <a:r>
              <a:rPr lang="en-US" sz="1600" b="1" dirty="0"/>
              <a:t>C</a:t>
            </a:r>
            <a:r>
              <a:rPr lang="en-US" sz="1600" b="1" i="0" dirty="0">
                <a:effectLst/>
              </a:rPr>
              <a:t>entralized systems </a:t>
            </a:r>
            <a:r>
              <a:rPr lang="en-US" sz="1600" b="0" i="0" dirty="0">
                <a:effectLst/>
              </a:rPr>
              <a:t>are more vulnerable to being hacked.</a:t>
            </a:r>
          </a:p>
          <a:p>
            <a:r>
              <a:rPr lang="en-US" sz="1600" b="0" i="0" dirty="0">
                <a:effectLst/>
              </a:rPr>
              <a:t>Centralized systems are more </a:t>
            </a:r>
            <a:r>
              <a:rPr lang="en-US" sz="1600" b="1" i="0" dirty="0">
                <a:effectLst/>
              </a:rPr>
              <a:t>heavily regulated</a:t>
            </a:r>
            <a:r>
              <a:rPr lang="en-US" sz="1600" b="0" i="0" dirty="0">
                <a:effectLst/>
              </a:rPr>
              <a:t>, official licenses are required and certain standards must be kept and complied with by law.</a:t>
            </a:r>
            <a:endParaRPr lang="en-US" sz="1600" dirty="0"/>
          </a:p>
          <a:p>
            <a:r>
              <a:rPr lang="en-US" sz="1600" b="0" i="0" dirty="0">
                <a:effectLst/>
              </a:rPr>
              <a:t>Centralized systems charge you a fee for using the platform.</a:t>
            </a:r>
            <a:endParaRPr lang="en-US" sz="1600" dirty="0"/>
          </a:p>
          <a:p>
            <a:endParaRPr lang="en-IN" sz="1500" dirty="0"/>
          </a:p>
        </p:txBody>
      </p:sp>
    </p:spTree>
    <p:extLst>
      <p:ext uri="{BB962C8B-B14F-4D97-AF65-F5344CB8AC3E}">
        <p14:creationId xmlns:p14="http://schemas.microsoft.com/office/powerpoint/2010/main" val="134651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2A83A-F350-B3E2-7B96-2A8CDF72FEBF}"/>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QR Code Watermarking for Digital Images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A74556-13AC-12B3-2CA1-F9E74E63D820}"/>
              </a:ext>
            </a:extLst>
          </p:cNvPr>
          <p:cNvSpPr>
            <a:spLocks noGrp="1"/>
          </p:cNvSpPr>
          <p:nvPr>
            <p:ph idx="1"/>
          </p:nvPr>
        </p:nvSpPr>
        <p:spPr>
          <a:xfrm>
            <a:off x="1164454" y="2260619"/>
            <a:ext cx="9880893" cy="3959619"/>
          </a:xfrm>
        </p:spPr>
        <p:txBody>
          <a:bodyPr>
            <a:normAutofit/>
          </a:bodyPr>
          <a:lstStyle/>
          <a:p>
            <a:r>
              <a:rPr lang="en-US" sz="1700" dirty="0"/>
              <a:t>With the growing use of online digital media, it is becoming increasingly challenging to protect copyright and intellectual property. Data hiding techniques like </a:t>
            </a:r>
            <a:r>
              <a:rPr lang="en-US" sz="1700" b="1" dirty="0"/>
              <a:t>digital watermarking </a:t>
            </a:r>
            <a:r>
              <a:rPr lang="en-US" sz="1700" dirty="0"/>
              <a:t>can be used to embed data within a signal for purposes such as digital rights management. </a:t>
            </a:r>
          </a:p>
          <a:p>
            <a:r>
              <a:rPr lang="en-US" sz="1700" dirty="0"/>
              <a:t>This paper investigates a watermarking technique for digital images using QR codes. The advantage of using QR codes for watermarking is that properties of the QR code structure include error correction and high data capacity. </a:t>
            </a:r>
          </a:p>
          <a:p>
            <a:r>
              <a:rPr lang="en-US" sz="1700" dirty="0"/>
              <a:t>This paper proposes a </a:t>
            </a:r>
            <a:r>
              <a:rPr lang="en-US" sz="1700" b="1" dirty="0"/>
              <a:t>QR code watermarking technique</a:t>
            </a:r>
            <a:r>
              <a:rPr lang="en-US" sz="1700" dirty="0"/>
              <a:t>, and examines its robustness and security against common digital image attacks.</a:t>
            </a:r>
          </a:p>
          <a:p>
            <a:pPr marL="0" indent="0">
              <a:buNone/>
            </a:pPr>
            <a:r>
              <a:rPr lang="en-US" sz="1700" b="1" dirty="0"/>
              <a:t>Drawbacks</a:t>
            </a:r>
            <a:r>
              <a:rPr lang="en-US" sz="1700" dirty="0"/>
              <a:t>:</a:t>
            </a:r>
          </a:p>
          <a:p>
            <a:r>
              <a:rPr lang="en-US" sz="1700" dirty="0"/>
              <a:t>Prone to </a:t>
            </a:r>
            <a:r>
              <a:rPr lang="en-US" sz="1700" b="1" dirty="0"/>
              <a:t>digital image attacks</a:t>
            </a:r>
            <a:r>
              <a:rPr lang="en-US" sz="1700" dirty="0"/>
              <a:t>.</a:t>
            </a:r>
          </a:p>
          <a:p>
            <a:r>
              <a:rPr lang="en-US" sz="1700" dirty="0"/>
              <a:t>The author has not focused on the implementation part, the method of using this </a:t>
            </a:r>
            <a:r>
              <a:rPr lang="en-US" sz="1700" b="1" dirty="0"/>
              <a:t>watermark algorithm </a:t>
            </a:r>
            <a:r>
              <a:rPr lang="en-US" sz="1700" dirty="0"/>
              <a:t>and its problems are not well described.</a:t>
            </a:r>
            <a:endParaRPr lang="en-IN" sz="1700" dirty="0"/>
          </a:p>
        </p:txBody>
      </p:sp>
    </p:spTree>
    <p:extLst>
      <p:ext uri="{BB962C8B-B14F-4D97-AF65-F5344CB8AC3E}">
        <p14:creationId xmlns:p14="http://schemas.microsoft.com/office/powerpoint/2010/main" val="113967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F7F09-1331-224C-8A90-4BD5F46E8439}"/>
              </a:ext>
            </a:extLst>
          </p:cNvPr>
          <p:cNvSpPr>
            <a:spLocks noGrp="1"/>
          </p:cNvSpPr>
          <p:nvPr>
            <p:ph type="title"/>
          </p:nvPr>
        </p:nvSpPr>
        <p:spPr>
          <a:xfrm>
            <a:off x="838200" y="631825"/>
            <a:ext cx="10515600" cy="1325563"/>
          </a:xfrm>
        </p:spPr>
        <p:txBody>
          <a:bodyPr>
            <a:normAutofit/>
          </a:bodyPr>
          <a:lstStyle/>
          <a:p>
            <a:r>
              <a:rPr lang="en-US" b="1"/>
              <a:t>RFID Anti-Counterfeiting for Retailing Systems</a:t>
            </a:r>
            <a:endParaRPr lang="en-IN" b="1"/>
          </a:p>
        </p:txBody>
      </p:sp>
      <p:sp>
        <p:nvSpPr>
          <p:cNvPr id="3" name="Content Placeholder 2">
            <a:extLst>
              <a:ext uri="{FF2B5EF4-FFF2-40B4-BE49-F238E27FC236}">
                <a16:creationId xmlns:a16="http://schemas.microsoft.com/office/drawing/2014/main" id="{6D1BDA72-B1A5-A447-42CC-BE46F71F287E}"/>
              </a:ext>
            </a:extLst>
          </p:cNvPr>
          <p:cNvSpPr>
            <a:spLocks noGrp="1"/>
          </p:cNvSpPr>
          <p:nvPr>
            <p:ph idx="1"/>
          </p:nvPr>
        </p:nvSpPr>
        <p:spPr>
          <a:xfrm>
            <a:off x="838200" y="2057400"/>
            <a:ext cx="10515600" cy="3871762"/>
          </a:xfrm>
        </p:spPr>
        <p:txBody>
          <a:bodyPr>
            <a:normAutofit/>
          </a:bodyPr>
          <a:lstStyle/>
          <a:p>
            <a:r>
              <a:rPr lang="en-US" sz="1700" dirty="0"/>
              <a:t>The author proposes an </a:t>
            </a:r>
            <a:r>
              <a:rPr lang="en-US" sz="1700" b="1" dirty="0"/>
              <a:t>RFID method for detecting counterfeit products </a:t>
            </a:r>
            <a:r>
              <a:rPr lang="en-US" sz="1700" dirty="0"/>
              <a:t>and ensuring product authenticity. This RFID system contains two protocols; there are tag authentication protocol and database correction protocol.</a:t>
            </a:r>
          </a:p>
          <a:p>
            <a:r>
              <a:rPr lang="en-US" sz="1700" dirty="0"/>
              <a:t> The tag authentication protocol to authenticate tags without revealing their important information and its allows the client to query the tag independently.</a:t>
            </a:r>
          </a:p>
          <a:p>
            <a:r>
              <a:rPr lang="en-US" sz="1700" dirty="0"/>
              <a:t> The RFID tag information use to prevent the spread of counterfeit products. In the mean time, the database correction protocol ensures the correctness of the tag status. Finally, the counterfeit system is very safe against counterfeit and the tag authentication protocol is sufficient to implement it in RFID-based applications. </a:t>
            </a:r>
          </a:p>
          <a:p>
            <a:pPr marL="0" indent="0">
              <a:buNone/>
            </a:pPr>
            <a:r>
              <a:rPr lang="en-US" sz="1700" b="1" dirty="0"/>
              <a:t>Drawbacks:</a:t>
            </a:r>
          </a:p>
          <a:p>
            <a:r>
              <a:rPr lang="en-US" sz="1700" dirty="0"/>
              <a:t>The author has focused the RFID tag technology only applies </a:t>
            </a:r>
            <a:r>
              <a:rPr lang="en-US" sz="1700" b="1" dirty="0"/>
              <a:t>to expensive products </a:t>
            </a:r>
            <a:r>
              <a:rPr lang="en-US" sz="1700" dirty="0"/>
              <a:t>but does not suitable for affordable products.</a:t>
            </a:r>
          </a:p>
          <a:p>
            <a:r>
              <a:rPr lang="en-US" sz="1700" dirty="0"/>
              <a:t>Anyone can freely request the server to authenticate the tag, the adversary can exploit this characteristic to conduct the </a:t>
            </a:r>
            <a:r>
              <a:rPr lang="en-US" sz="1700" b="1" dirty="0"/>
              <a:t>Denial-of-Service (DoS) attack.</a:t>
            </a:r>
          </a:p>
          <a:p>
            <a:pPr marL="0" indent="0">
              <a:buNone/>
            </a:pPr>
            <a:endParaRPr lang="en-US" sz="1700" dirty="0"/>
          </a:p>
          <a:p>
            <a:pPr marL="0" indent="0">
              <a:buNone/>
            </a:pPr>
            <a:endParaRPr lang="en-US" sz="1700" dirty="0"/>
          </a:p>
          <a:p>
            <a:pPr marL="0" indent="0">
              <a:buNone/>
            </a:pPr>
            <a:endParaRPr lang="en-IN" sz="1700" dirty="0"/>
          </a:p>
        </p:txBody>
      </p:sp>
    </p:spTree>
    <p:extLst>
      <p:ext uri="{BB962C8B-B14F-4D97-AF65-F5344CB8AC3E}">
        <p14:creationId xmlns:p14="http://schemas.microsoft.com/office/powerpoint/2010/main" val="178711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260E-D19D-D275-A1E7-17A76F01E780}"/>
              </a:ext>
            </a:extLst>
          </p:cNvPr>
          <p:cNvSpPr>
            <a:spLocks noGrp="1"/>
          </p:cNvSpPr>
          <p:nvPr>
            <p:ph type="title"/>
          </p:nvPr>
        </p:nvSpPr>
        <p:spPr>
          <a:xfrm>
            <a:off x="4965430" y="629268"/>
            <a:ext cx="6586491" cy="1286160"/>
          </a:xfrm>
        </p:spPr>
        <p:txBody>
          <a:bodyPr anchor="b">
            <a:normAutofit/>
          </a:bodyPr>
          <a:lstStyle/>
          <a:p>
            <a:r>
              <a:rPr lang="en-US" sz="3700" b="1">
                <a:latin typeface="+mn-lt"/>
              </a:rPr>
              <a:t>Holographic Barcodes Using Computer Generated Holograms</a:t>
            </a:r>
            <a:endParaRPr lang="en-IN" sz="3700" b="1">
              <a:latin typeface="+mn-lt"/>
            </a:endParaRPr>
          </a:p>
        </p:txBody>
      </p:sp>
      <p:sp>
        <p:nvSpPr>
          <p:cNvPr id="3" name="Content Placeholder 2">
            <a:extLst>
              <a:ext uri="{FF2B5EF4-FFF2-40B4-BE49-F238E27FC236}">
                <a16:creationId xmlns:a16="http://schemas.microsoft.com/office/drawing/2014/main" id="{FAA35A0A-4B60-1838-F6B9-BA931F72D32F}"/>
              </a:ext>
            </a:extLst>
          </p:cNvPr>
          <p:cNvSpPr>
            <a:spLocks noGrp="1"/>
          </p:cNvSpPr>
          <p:nvPr>
            <p:ph idx="1"/>
          </p:nvPr>
        </p:nvSpPr>
        <p:spPr>
          <a:xfrm>
            <a:off x="4965431" y="2438400"/>
            <a:ext cx="6586489" cy="3785419"/>
          </a:xfrm>
        </p:spPr>
        <p:txBody>
          <a:bodyPr>
            <a:normAutofit/>
          </a:bodyPr>
          <a:lstStyle/>
          <a:p>
            <a:r>
              <a:rPr lang="en-US" sz="1600" dirty="0"/>
              <a:t>The author introduced identification by using </a:t>
            </a:r>
            <a:r>
              <a:rPr lang="en-US" sz="1600" b="1" dirty="0"/>
              <a:t>methodological barcodes </a:t>
            </a:r>
            <a:r>
              <a:rPr lang="en-US" sz="1600" dirty="0"/>
              <a:t>that increase the safety and reliability of the product. User-defined product identification code that is unique and delivered to each is converted to Product </a:t>
            </a:r>
            <a:r>
              <a:rPr lang="en-US" sz="1600" b="1" dirty="0"/>
              <a:t>Quick Response (QR)code</a:t>
            </a:r>
            <a:r>
              <a:rPr lang="en-US" sz="1600" dirty="0"/>
              <a:t>. QR generated code is then converted into a hologram to provide higher security for the product. </a:t>
            </a:r>
          </a:p>
          <a:p>
            <a:r>
              <a:rPr lang="en-US" sz="1600" dirty="0"/>
              <a:t>The author has focused on holographic barcodes using computer generated holograms are implemented using Matlab. The Barcode decoding gives the reconstructed from the hologram the product identification number assigned to the product.</a:t>
            </a:r>
          </a:p>
          <a:p>
            <a:r>
              <a:rPr lang="en-US" sz="1600" dirty="0"/>
              <a:t> Finally, the author discussed will help to increase security and authenticity in product identification and to prevent counterfeiting of products.</a:t>
            </a:r>
          </a:p>
          <a:p>
            <a:pPr marL="0" indent="0">
              <a:buNone/>
            </a:pPr>
            <a:r>
              <a:rPr lang="en-US" sz="1600" b="1" dirty="0"/>
              <a:t>Drawbacks:</a:t>
            </a:r>
          </a:p>
          <a:p>
            <a:r>
              <a:rPr lang="en-US" sz="1600" dirty="0"/>
              <a:t>The author has considered only the computer generated barcode using </a:t>
            </a:r>
            <a:r>
              <a:rPr lang="en-US" sz="1600" b="1" dirty="0"/>
              <a:t>Matlab </a:t>
            </a:r>
            <a:r>
              <a:rPr lang="en-US" sz="1600" dirty="0"/>
              <a:t>and has not considered duplicating or photocopy of QR code</a:t>
            </a:r>
            <a:r>
              <a:rPr lang="en-IN" sz="1600" dirty="0"/>
              <a:t>.</a:t>
            </a:r>
          </a:p>
          <a:p>
            <a:endParaRPr lang="en-IN" sz="1600" dirty="0"/>
          </a:p>
        </p:txBody>
      </p:sp>
      <p:pic>
        <p:nvPicPr>
          <p:cNvPr id="5" name="Picture 4" descr="3D technology art">
            <a:extLst>
              <a:ext uri="{FF2B5EF4-FFF2-40B4-BE49-F238E27FC236}">
                <a16:creationId xmlns:a16="http://schemas.microsoft.com/office/drawing/2014/main" id="{E0642F4D-C1D1-D2CB-25D1-D5308A0E87E5}"/>
              </a:ext>
            </a:extLst>
          </p:cNvPr>
          <p:cNvPicPr>
            <a:picLocks noChangeAspect="1"/>
          </p:cNvPicPr>
          <p:nvPr/>
        </p:nvPicPr>
        <p:blipFill rotWithShape="1">
          <a:blip r:embed="rId2"/>
          <a:srcRect l="19667" r="35214" b="-1"/>
          <a:stretch/>
        </p:blipFill>
        <p:spPr>
          <a:xfrm>
            <a:off x="20" y="10"/>
            <a:ext cx="4635571" cy="6857990"/>
          </a:xfrm>
          <a:prstGeom prst="rect">
            <a:avLst/>
          </a:prstGeom>
          <a:effectLst/>
        </p:spPr>
      </p:pic>
      <p:cxnSp>
        <p:nvCxnSpPr>
          <p:cNvPr id="16"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6E9F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59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5E8FB-4C7D-7E92-A7D8-1F3D8BE5AFFC}"/>
              </a:ext>
            </a:extLst>
          </p:cNvPr>
          <p:cNvSpPr>
            <a:spLocks noGrp="1"/>
          </p:cNvSpPr>
          <p:nvPr>
            <p:ph type="title"/>
          </p:nvPr>
        </p:nvSpPr>
        <p:spPr>
          <a:xfrm>
            <a:off x="1371599" y="294538"/>
            <a:ext cx="9895951" cy="1033669"/>
          </a:xfrm>
        </p:spPr>
        <p:txBody>
          <a:bodyPr>
            <a:normAutofit/>
          </a:bodyPr>
          <a:lstStyle/>
          <a:p>
            <a:r>
              <a:rPr lang="en-US" sz="3700">
                <a:solidFill>
                  <a:srgbClr val="FFFFFF"/>
                </a:solidFill>
                <a:latin typeface="+mn-lt"/>
              </a:rPr>
              <a:t>Common Counterfeit Products Deduction Methods</a:t>
            </a:r>
            <a:endParaRPr lang="en-IN" sz="3700">
              <a:solidFill>
                <a:srgbClr val="FFFFFF"/>
              </a:solidFill>
              <a:latin typeface="+mn-lt"/>
            </a:endParaRPr>
          </a:p>
        </p:txBody>
      </p:sp>
      <p:sp>
        <p:nvSpPr>
          <p:cNvPr id="9" name="Content Placeholder 2">
            <a:extLst>
              <a:ext uri="{FF2B5EF4-FFF2-40B4-BE49-F238E27FC236}">
                <a16:creationId xmlns:a16="http://schemas.microsoft.com/office/drawing/2014/main" id="{66CE8E33-3B89-7855-E424-2D3929B9DA52}"/>
              </a:ext>
            </a:extLst>
          </p:cNvPr>
          <p:cNvSpPr>
            <a:spLocks noGrp="1"/>
          </p:cNvSpPr>
          <p:nvPr>
            <p:ph idx="1"/>
          </p:nvPr>
        </p:nvSpPr>
        <p:spPr>
          <a:xfrm>
            <a:off x="1233982" y="2089597"/>
            <a:ext cx="9724031" cy="3683358"/>
          </a:xfrm>
        </p:spPr>
        <p:txBody>
          <a:bodyPr anchor="ctr">
            <a:normAutofit/>
          </a:bodyPr>
          <a:lstStyle/>
          <a:p>
            <a:r>
              <a:rPr lang="en-US" sz="1700" dirty="0"/>
              <a:t>In this study, there are scenarios and research that can help you find fraudulent products. For example, research shows that when a retailer hides its physical address, it scams 50% of the time. </a:t>
            </a:r>
          </a:p>
          <a:p>
            <a:r>
              <a:rPr lang="en-US" sz="1700" dirty="0"/>
              <a:t>However, there is a gap in research into the ways counterfeiters market their products online and the methods of detecting counterfeit products on real products. Website design may also increase confidence. With increased design, confidence in an online auction house like eBay or a marketplace like Amazon will increase. </a:t>
            </a:r>
          </a:p>
          <a:p>
            <a:r>
              <a:rPr lang="en-US" sz="1700" b="1" dirty="0"/>
              <a:t>Internet auction fraud </a:t>
            </a:r>
            <a:r>
              <a:rPr lang="en-US" sz="1700" dirty="0"/>
              <a:t>is one of the fastest growing cyber crimes and presents a challenge to customers during the decision-making process of buying a product.</a:t>
            </a:r>
            <a:endParaRPr lang="en-IN" sz="1700" dirty="0"/>
          </a:p>
          <a:p>
            <a:pPr marL="0" indent="0">
              <a:buNone/>
            </a:pPr>
            <a:r>
              <a:rPr lang="en-IN" sz="1700" b="1" dirty="0"/>
              <a:t>Drawbacks:</a:t>
            </a:r>
          </a:p>
          <a:p>
            <a:r>
              <a:rPr lang="en-US" sz="1700" dirty="0"/>
              <a:t>However, to our best knowledge, there are no design artifacts that can help detect counterfeit products. In response to this need, this research aims to develop </a:t>
            </a:r>
            <a:r>
              <a:rPr lang="en-US" sz="1700" b="1" dirty="0"/>
              <a:t>an automated counterfeit detection </a:t>
            </a:r>
            <a:r>
              <a:rPr lang="en-US" sz="1700" dirty="0"/>
              <a:t>by empirically testing its effect on customer buying behavior, following design science research guidelines .</a:t>
            </a:r>
            <a:endParaRPr lang="en-IN" sz="1700" dirty="0"/>
          </a:p>
        </p:txBody>
      </p:sp>
    </p:spTree>
    <p:extLst>
      <p:ext uri="{BB962C8B-B14F-4D97-AF65-F5344CB8AC3E}">
        <p14:creationId xmlns:p14="http://schemas.microsoft.com/office/powerpoint/2010/main" val="3476323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1112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DengXian</vt:lpstr>
      <vt:lpstr>Algerian</vt:lpstr>
      <vt:lpstr>Arial</vt:lpstr>
      <vt:lpstr>Arial Rounded MT Bold</vt:lpstr>
      <vt:lpstr>Bell MT</vt:lpstr>
      <vt:lpstr>Book Antiqua</vt:lpstr>
      <vt:lpstr>Calibri</vt:lpstr>
      <vt:lpstr>Calibri Light</vt:lpstr>
      <vt:lpstr>Centaur</vt:lpstr>
      <vt:lpstr>Gabriola</vt:lpstr>
      <vt:lpstr>Vani</vt:lpstr>
      <vt:lpstr>Office Theme</vt:lpstr>
      <vt:lpstr>FAKE PRODUCT IDENTIFICATION  </vt:lpstr>
      <vt:lpstr>Problem Statement</vt:lpstr>
      <vt:lpstr>Existing Solution</vt:lpstr>
      <vt:lpstr>LITERATURE SURVEY</vt:lpstr>
      <vt:lpstr>The Power of a Blockchain-based Supply Chain</vt:lpstr>
      <vt:lpstr>QR Code Watermarking for Digital Images</vt:lpstr>
      <vt:lpstr>RFID Anti-Counterfeiting for Retailing Systems</vt:lpstr>
      <vt:lpstr>Holographic Barcodes Using Computer Generated Holograms</vt:lpstr>
      <vt:lpstr>Common Counterfeit Products Deduction Methods</vt:lpstr>
      <vt:lpstr>PowerPoint Presentation</vt:lpstr>
      <vt:lpstr>Our 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PRODUCT IDENTIFICATION </dc:title>
  <dc:creator>Sudharsan R</dc:creator>
  <cp:lastModifiedBy>Sudharsan R</cp:lastModifiedBy>
  <cp:revision>9</cp:revision>
  <dcterms:created xsi:type="dcterms:W3CDTF">2022-09-21T10:28:51Z</dcterms:created>
  <dcterms:modified xsi:type="dcterms:W3CDTF">2022-10-13T10:21:13Z</dcterms:modified>
</cp:coreProperties>
</file>