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60" r:id="rId9"/>
    <p:sldId id="259" r:id="rId10"/>
    <p:sldId id="262" r:id="rId11"/>
    <p:sldId id="264" r:id="rId12"/>
    <p:sldId id="281" r:id="rId13"/>
    <p:sldId id="280" r:id="rId14"/>
    <p:sldId id="282" r:id="rId15"/>
    <p:sldId id="283" r:id="rId16"/>
    <p:sldId id="274" r:id="rId1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0B301-C066-4405-85F4-50DEEFC9595A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99FC-942C-4AE6-AAC1-0AC91D425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9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4912bd6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04912bd6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20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05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33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09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0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005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4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1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67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1760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earthexplorer.usgs.gov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.larc.nasa.gov/data-access-viewer/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7F7E-46A2-C634-FFBB-F0235B3A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576" y="2449067"/>
            <a:ext cx="10250800" cy="2219600"/>
          </a:xfrm>
        </p:spPr>
        <p:txBody>
          <a:bodyPr>
            <a:normAutofit/>
          </a:bodyPr>
          <a:lstStyle/>
          <a:p>
            <a:r>
              <a:rPr lang="en-IN" sz="6000" b="1" i="0" u="none" strike="noStrike" dirty="0">
                <a:solidFill>
                  <a:srgbClr val="1A1A1A"/>
                </a:solidFill>
                <a:effectLst/>
                <a:latin typeface="Raleway" pitchFamily="2" charset="0"/>
              </a:rPr>
              <a:t>Crop Phenology Estimation 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B3188-DE0B-86F4-69C1-D02BE7CB6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777" y="5561792"/>
            <a:ext cx="10250800" cy="721600"/>
          </a:xfrm>
        </p:spPr>
        <p:txBody>
          <a:bodyPr>
            <a:normAutofit lnSpcReduction="10000"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fi-FI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Sai Arvind(1602-19-737-092)</a:t>
            </a:r>
            <a:endParaRPr lang="fi-FI" b="0" dirty="0">
              <a:effectLst/>
            </a:endParaRPr>
          </a:p>
          <a:p>
            <a:pPr algn="r"/>
            <a:r>
              <a:rPr lang="fi-FI" sz="1800" b="0" i="0" u="none" strike="noStrike" dirty="0">
                <a:solidFill>
                  <a:srgbClr val="595959"/>
                </a:solidFill>
                <a:effectLst/>
                <a:latin typeface="Lato" panose="020F0502020204030203" pitchFamily="34" charset="0"/>
              </a:rPr>
              <a:t>KVS Sriya(1602-19-737-115)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0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B660-56E6-F8E4-AAAB-BE9CDB10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00" y="763117"/>
            <a:ext cx="10251200" cy="713600"/>
          </a:xfrm>
        </p:spPr>
        <p:txBody>
          <a:bodyPr/>
          <a:lstStyle/>
          <a:p>
            <a:r>
              <a:rPr lang="en-US" dirty="0"/>
              <a:t>LANDSAT 8 DATASET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A77E5-A0BA-84D4-C326-EA6BBF23D1BF}"/>
              </a:ext>
            </a:extLst>
          </p:cNvPr>
          <p:cNvSpPr txBox="1"/>
          <p:nvPr/>
        </p:nvSpPr>
        <p:spPr>
          <a:xfrm>
            <a:off x="874059" y="2366682"/>
            <a:ext cx="51129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Landsat-8 is one of the National Aeronautics and Space Administration (NASA) Landsat series. The Landsat-8 data is accessible in United States Geological Survey (USGS). The website Earth Explorer is free of cost. The images of entire earth are taken by Landsat-8 satellite after every 16 days. In the current study, to estimate brightness temperature the TIR bands (10) were used</a:t>
            </a:r>
            <a:endParaRPr lang="en-IN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DEC8-CA32-D01B-B431-2610EFF72957}"/>
              </a:ext>
            </a:extLst>
          </p:cNvPr>
          <p:cNvSpPr txBox="1"/>
          <p:nvPr/>
        </p:nvSpPr>
        <p:spPr>
          <a:xfrm>
            <a:off x="1346100" y="6094883"/>
            <a:ext cx="474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  <a:hlinkClick r:id="rId2"/>
              </a:rPr>
              <a:t>https://earthexplorer.usgs.gov/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041A5-14E9-3A25-6E68-640FBA37D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1"/>
          <a:stretch/>
        </p:blipFill>
        <p:spPr bwMode="auto">
          <a:xfrm>
            <a:off x="6167746" y="2546555"/>
            <a:ext cx="5675262" cy="3165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553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7C4C-8644-59D0-75C5-2C462702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14" y="1613057"/>
            <a:ext cx="10251200" cy="713600"/>
          </a:xfrm>
        </p:spPr>
        <p:txBody>
          <a:bodyPr/>
          <a:lstStyle/>
          <a:p>
            <a:r>
              <a:rPr lang="en-US" dirty="0"/>
              <a:t>Sample Dataset -Sangareddy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9AD412-A566-5C62-935D-5F15992C1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1"/>
          <a:stretch/>
        </p:blipFill>
        <p:spPr bwMode="auto">
          <a:xfrm>
            <a:off x="2993868" y="2693987"/>
            <a:ext cx="6204263" cy="3460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589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87B1-EAC8-48B6-FF72-D3CD4B67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77" y="794639"/>
            <a:ext cx="10251200" cy="713600"/>
          </a:xfrm>
        </p:spPr>
        <p:txBody>
          <a:bodyPr/>
          <a:lstStyle/>
          <a:p>
            <a:r>
              <a:rPr lang="en-IN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70519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3C5-65FB-FB74-6CF9-DB8A7CFA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00" y="843800"/>
            <a:ext cx="10251200" cy="7136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BEB4F-45E0-24A2-DDCE-68A1FB18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3" y="2054942"/>
            <a:ext cx="3975979" cy="360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F87E0-8DE2-5B4E-F0B3-1E3465CA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11" y="1740310"/>
            <a:ext cx="4446115" cy="41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B544-3B0B-5669-CD45-AE70B484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00" y="814303"/>
            <a:ext cx="10251200" cy="713600"/>
          </a:xfrm>
        </p:spPr>
        <p:txBody>
          <a:bodyPr/>
          <a:lstStyle/>
          <a:p>
            <a:r>
              <a:rPr lang="en-IN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0559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A1B1-3D5B-A6BC-12EB-31E530DA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42" y="794639"/>
            <a:ext cx="10251200" cy="71360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 and Future Scope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DFC90-213D-FBE9-F707-31C09AAEB214}"/>
              </a:ext>
            </a:extLst>
          </p:cNvPr>
          <p:cNvSpPr txBox="1"/>
          <p:nvPr/>
        </p:nvSpPr>
        <p:spPr>
          <a:xfrm>
            <a:off x="893942" y="1976285"/>
            <a:ext cx="94397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proposed technique is deployed in moderately large area in India and we found highly consistent detection of the phenology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Considering the fact that the time-interval between two acquired timestamps is 5 days or more, this is quite a remarkable achievement for a medium temporal resolution satellite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major challenge faced while deploying this to the entire region is when the signal dropped due to longer period of cloudy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 these cases, it is unlikely to generate the real crop signature unless we can estimate the missing data by augmenting it with spatial features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8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0;p48">
            <a:extLst>
              <a:ext uri="{FF2B5EF4-FFF2-40B4-BE49-F238E27FC236}">
                <a16:creationId xmlns:a16="http://schemas.microsoft.com/office/drawing/2014/main" id="{0B30CD96-E7E9-8B07-5D1A-1368AB2F6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6485" y="3616029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802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65267" y="758367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-IN" kern="0" dirty="0"/>
              <a:t>Abstract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75633" y="2208567"/>
            <a:ext cx="10684400" cy="338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40256">
              <a:lnSpc>
                <a:spcPct val="105000"/>
              </a:lnSpc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2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calculate Growing Degree Days for aiding Crop Phenology Estimation. </a:t>
            </a:r>
            <a:endParaRPr sz="2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5000"/>
              </a:lnSpc>
              <a:buNone/>
            </a:pPr>
            <a:endParaRPr sz="2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6">
              <a:lnSpc>
                <a:spcPct val="105000"/>
              </a:lnSpc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2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we aim to calculate  Surface Temperature from LandSat 8 for predicting GDD.</a:t>
            </a:r>
            <a:endParaRPr sz="2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5000"/>
              </a:lnSpc>
              <a:buNone/>
            </a:pPr>
            <a:endParaRPr sz="2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0256">
              <a:lnSpc>
                <a:spcPct val="105000"/>
              </a:lnSpc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2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comparison of GDD for crops(Corn,SoyaBean) in different regions we  expect to predict phenology of a crop in different climatic and environmental conditions.</a:t>
            </a:r>
            <a:endParaRPr sz="2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E0257E-F374-2B0B-E036-D10462CCA183}"/>
              </a:ext>
            </a:extLst>
          </p:cNvPr>
          <p:cNvSpPr txBox="1">
            <a:spLocks/>
          </p:cNvSpPr>
          <p:nvPr/>
        </p:nvSpPr>
        <p:spPr>
          <a:xfrm>
            <a:off x="1078555" y="746414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Problem Statement</a:t>
            </a:r>
            <a:endParaRPr lang="en-IN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23E80-E9DD-A3C4-AD74-0D92EDCF94B1}"/>
              </a:ext>
            </a:extLst>
          </p:cNvPr>
          <p:cNvSpPr txBox="1"/>
          <p:nvPr/>
        </p:nvSpPr>
        <p:spPr>
          <a:xfrm>
            <a:off x="825910" y="2104103"/>
            <a:ext cx="112087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Crop Phenology is critical for agricultural management, estimation of crop yield, remote monitoring and advisory of crops using satellite imaging. 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However, it has not been well studied and documented in the context of it’s application to crop identification, crop health, scheduling of irrigation.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Early detection of crop stages help in advance production estimation, predicting crop health.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With the comparison of GDD for crops in different regions we expect to predict phenology of a crop in different climatic and environmental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2A1D47-0780-2FCA-57D1-C3BD2E77FCE5}"/>
              </a:ext>
            </a:extLst>
          </p:cNvPr>
          <p:cNvSpPr txBox="1">
            <a:spLocks/>
          </p:cNvSpPr>
          <p:nvPr/>
        </p:nvSpPr>
        <p:spPr>
          <a:xfrm>
            <a:off x="1078555" y="746414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Literature Survey</a:t>
            </a:r>
            <a:endParaRPr lang="en-IN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E005F-9B63-E654-295E-59C67064541B}"/>
              </a:ext>
            </a:extLst>
          </p:cNvPr>
          <p:cNvSpPr txBox="1"/>
          <p:nvPr/>
        </p:nvSpPr>
        <p:spPr>
          <a:xfrm>
            <a:off x="1317522" y="1859339"/>
            <a:ext cx="10107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 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8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D7C1-E174-1D48-AF78-4D89E387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946787"/>
            <a:ext cx="10251600" cy="383984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9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4FAA-0EDA-B319-C795-63BB0085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848465"/>
            <a:ext cx="10251600" cy="3938168"/>
          </a:xfrm>
        </p:spPr>
        <p:txBody>
          <a:bodyPr>
            <a:normAutofit fontScale="85000" lnSpcReduction="20000"/>
          </a:bodyPr>
          <a:lstStyle/>
          <a:p>
            <a:pPr marL="171450" indent="-171450"/>
            <a:r>
              <a:rPr lang="en-US" sz="2000" dirty="0">
                <a:solidFill>
                  <a:schemeClr val="bg2"/>
                </a:solidFill>
              </a:rPr>
              <a:t>In this study we calculate Surface Temperature from LandSat 8 for predicting GDD and NDVI.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marL="171450" indent="-171450"/>
            <a:r>
              <a:rPr lang="en-US" sz="2000" dirty="0">
                <a:solidFill>
                  <a:schemeClr val="bg2"/>
                </a:solidFill>
              </a:rPr>
              <a:t>This study aims to assess the vegetation health and growing degree days (GDD) of Sangareddy, India using satellite imagery. 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marL="171450" indent="-171450"/>
            <a:r>
              <a:rPr lang="en-US" sz="2000" dirty="0">
                <a:solidFill>
                  <a:schemeClr val="bg2"/>
                </a:solidFill>
              </a:rPr>
              <a:t>NDVI was extracted from time-series Landsat 8 data image data in Google Earth Engine (GEE) platform through Python API.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marL="171450" indent="-171450"/>
            <a:r>
              <a:rPr lang="en-US" sz="2000" dirty="0">
                <a:solidFill>
                  <a:schemeClr val="bg2"/>
                </a:solidFill>
              </a:rPr>
              <a:t>Normalized Difference Vegetation Index (NDVI) was calculated from Landsat 8 imagery for the years 2018-2021. These values were analyzed to identify any trends and changes in vegetation health over the years. 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marL="171450" indent="-171450"/>
            <a:r>
              <a:rPr lang="en-US" sz="2000" dirty="0">
                <a:solidFill>
                  <a:schemeClr val="bg2"/>
                </a:solidFill>
              </a:rPr>
              <a:t>Predictive models were built to forecast NDVI using state of the art Prophet models. 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marL="171450" indent="-171450"/>
            <a:r>
              <a:rPr lang="en-US" sz="2000" dirty="0">
                <a:solidFill>
                  <a:schemeClr val="bg2"/>
                </a:solidFill>
              </a:rPr>
              <a:t>FBProphet decomposes any time series data into trend, seasonality, event or holidays.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</a:endParaRPr>
          </a:p>
          <a:p>
            <a:pPr marL="194729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799635-644D-FED1-18CE-43703F4E1647}"/>
              </a:ext>
            </a:extLst>
          </p:cNvPr>
          <p:cNvSpPr txBox="1">
            <a:spLocks/>
          </p:cNvSpPr>
          <p:nvPr/>
        </p:nvSpPr>
        <p:spPr>
          <a:xfrm>
            <a:off x="1078555" y="746414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3467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kern="0" dirty="0"/>
              <a:t>Proposed Model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2995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9721-C99C-5AD9-5E47-8D04972C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09" y="843800"/>
            <a:ext cx="10251600" cy="713600"/>
          </a:xfrm>
        </p:spPr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5C01-2C5C-2DA2-C32D-95001B524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4200" r="4536"/>
          <a:stretch/>
        </p:blipFill>
        <p:spPr>
          <a:xfrm>
            <a:off x="4278437" y="1116354"/>
            <a:ext cx="6037943" cy="52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2361-C6FD-831C-7F94-8D715C3A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400" y="809510"/>
            <a:ext cx="10251200" cy="713600"/>
          </a:xfrm>
        </p:spPr>
        <p:txBody>
          <a:bodyPr/>
          <a:lstStyle/>
          <a:p>
            <a:r>
              <a:rPr lang="en-US" dirty="0"/>
              <a:t>Existing Methodology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C17F6-30E5-11C8-CDDD-6742E13B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4152750"/>
            <a:ext cx="11250595" cy="189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EFAAC-55DE-F166-EFB9-7D7E133DA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7692" r="9391"/>
          <a:stretch/>
        </p:blipFill>
        <p:spPr>
          <a:xfrm>
            <a:off x="798286" y="1960099"/>
            <a:ext cx="10145486" cy="146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91CC4-3F5C-07AE-DCB7-5AC48A257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" y="2821078"/>
            <a:ext cx="3817257" cy="2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1A17-6B75-5C3C-B9F7-460BB20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714567"/>
            <a:ext cx="10251600" cy="713600"/>
          </a:xfrm>
        </p:spPr>
        <p:txBody>
          <a:bodyPr/>
          <a:lstStyle/>
          <a:p>
            <a:r>
              <a:rPr lang="en-US" dirty="0"/>
              <a:t>NASA POWER 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8F9D1-739B-D95E-C75C-77530FE8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2" y="1600348"/>
            <a:ext cx="4624004" cy="471976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9DA1D-7C92-A98E-022E-2589876B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784" y="2487779"/>
            <a:ext cx="5123399" cy="294490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Nasa power dataset provides solar and meteorological datasets from NASA research for support of renewable energy efficiency and agricultural needs</a:t>
            </a:r>
            <a:endParaRPr lang="en-IN" sz="2000" dirty="0">
              <a:solidFill>
                <a:schemeClr val="bg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6D3A5-CA67-9B8A-A035-8BBCCE819B20}"/>
              </a:ext>
            </a:extLst>
          </p:cNvPr>
          <p:cNvSpPr txBox="1"/>
          <p:nvPr/>
        </p:nvSpPr>
        <p:spPr>
          <a:xfrm>
            <a:off x="970200" y="4975412"/>
            <a:ext cx="55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https://power.larc.nasa.gov/data-access-viewer/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58685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Lato</vt:lpstr>
      <vt:lpstr>Raleway</vt:lpstr>
      <vt:lpstr>Times New Roman</vt:lpstr>
      <vt:lpstr>Streamline</vt:lpstr>
      <vt:lpstr>Crop Phenology Estimation </vt:lpstr>
      <vt:lpstr>Abstract</vt:lpstr>
      <vt:lpstr>PowerPoint Presentation</vt:lpstr>
      <vt:lpstr>PowerPoint Presentation</vt:lpstr>
      <vt:lpstr>PowerPoint Presentation</vt:lpstr>
      <vt:lpstr>PowerPoint Presentation</vt:lpstr>
      <vt:lpstr>Flow Diagram</vt:lpstr>
      <vt:lpstr>Existing Methodology</vt:lpstr>
      <vt:lpstr>NASA POWER DATASET</vt:lpstr>
      <vt:lpstr>LANDSAT 8 DATASET</vt:lpstr>
      <vt:lpstr>Sample Dataset -Sangareddy</vt:lpstr>
      <vt:lpstr>Evaluation Metrics</vt:lpstr>
      <vt:lpstr>Results</vt:lpstr>
      <vt:lpstr>Analysis</vt:lpstr>
      <vt:lpstr>Conclusion and Future Scope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Phenology Estimation </dc:title>
  <cp:lastModifiedBy>19-737-115_K V S SRIYA</cp:lastModifiedBy>
  <cp:revision>1</cp:revision>
  <dcterms:modified xsi:type="dcterms:W3CDTF">2023-04-30T16:29:58Z</dcterms:modified>
</cp:coreProperties>
</file>