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5122440" cy="8294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228600" y="228600"/>
            <a:ext cx="5122440" cy="8294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228600"/>
            <a:ext cx="5122440" cy="8294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5122440" cy="82944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098800" y="967680"/>
            <a:ext cx="6792480" cy="1676160"/>
          </a:xfrm>
          <a:prstGeom prst="rect">
            <a:avLst/>
          </a:prstGeom>
          <a:noFill/>
          <a:ln w="0">
            <a:noFill/>
          </a:ln>
        </p:spPr>
        <p:txBody>
          <a:bodyPr lIns="91440" rIns="91440" tIns="91440" bIns="91440" anchor="b">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cxnSp>
        <p:nvCxnSpPr>
          <p:cNvPr id="1" name="Google Shape;11;p2"/>
          <p:cNvCxnSpPr/>
          <p:nvPr/>
        </p:nvCxnSpPr>
        <p:spPr>
          <a:xfrm flipH="1">
            <a:off x="5356080" y="2571480"/>
            <a:ext cx="3788280" cy="360"/>
          </a:xfrm>
          <a:prstGeom prst="straightConnector1">
            <a:avLst/>
          </a:prstGeom>
          <a:ln w="9525">
            <a:solidFill>
              <a:srgbClr val="f3f3f3"/>
            </a:solidFill>
            <a:round/>
          </a:ln>
        </p:spPr>
      </p:cxn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912200" y="768960"/>
            <a:ext cx="4003200" cy="754560"/>
          </a:xfrm>
          <a:prstGeom prst="rect">
            <a:avLst/>
          </a:prstGeom>
          <a:noFill/>
          <a:ln w="0">
            <a:noFill/>
          </a:ln>
        </p:spPr>
        <p:txBody>
          <a:bodyPr lIns="91440" rIns="91440" tIns="91440" bIns="91440" anchor="b">
            <a:noAutofit/>
          </a:bodyPr>
          <a:p>
            <a:pPr indent="0" algn="r">
              <a:lnSpc>
                <a:spcPct val="100000"/>
              </a:lnSpc>
              <a:buNone/>
            </a:pPr>
            <a:r>
              <a:rPr b="0" lang="fr-FR" sz="4500" spc="-1" strike="noStrike">
                <a:solidFill>
                  <a:schemeClr val="dk1"/>
                </a:solidFill>
                <a:latin typeface="DM Sans ExtraLight"/>
                <a:ea typeface="DM Sans ExtraLight"/>
              </a:rPr>
              <a:t>xx%</a:t>
            </a:r>
            <a:endParaRPr b="0" lang="fr-FR" sz="4500" spc="-1" strike="noStrike">
              <a:solidFill>
                <a:schemeClr val="dk1"/>
              </a:solidFill>
              <a:latin typeface="Arial"/>
            </a:endParaRPr>
          </a:p>
        </p:txBody>
      </p:sp>
      <p:sp>
        <p:nvSpPr>
          <p:cNvPr id="35" name="PlaceHolder 2"/>
          <p:cNvSpPr>
            <a:spLocks noGrp="1"/>
          </p:cNvSpPr>
          <p:nvPr>
            <p:ph type="title"/>
          </p:nvPr>
        </p:nvSpPr>
        <p:spPr>
          <a:xfrm>
            <a:off x="228960" y="3058200"/>
            <a:ext cx="4003200" cy="754560"/>
          </a:xfrm>
          <a:prstGeom prst="rect">
            <a:avLst/>
          </a:prstGeom>
          <a:noFill/>
          <a:ln w="0">
            <a:noFill/>
          </a:ln>
        </p:spPr>
        <p:txBody>
          <a:bodyPr lIns="91440" rIns="91440" tIns="91440" bIns="91440" anchor="b">
            <a:noAutofit/>
          </a:bodyPr>
          <a:p>
            <a:pPr indent="0">
              <a:lnSpc>
                <a:spcPct val="100000"/>
              </a:lnSpc>
              <a:buNone/>
            </a:pPr>
            <a:r>
              <a:rPr b="0" lang="fr-FR" sz="4500" spc="-1" strike="noStrike">
                <a:solidFill>
                  <a:schemeClr val="dk1"/>
                </a:solidFill>
                <a:latin typeface="DM Sans ExtraLight"/>
                <a:ea typeface="DM Sans ExtraLight"/>
              </a:rPr>
              <a:t>xx%</a:t>
            </a:r>
            <a:endParaRPr b="0" lang="fr-FR" sz="4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228600" y="228600"/>
            <a:ext cx="5122440" cy="82944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sp>
        <p:nvSpPr>
          <p:cNvPr id="37" name="Google Shape;104;p20"/>
          <p:cNvSpPr/>
          <p:nvPr/>
        </p:nvSpPr>
        <p:spPr>
          <a:xfrm>
            <a:off x="6557400" y="3947400"/>
            <a:ext cx="2357280" cy="72864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1" lang="en" sz="1000" spc="-1" strike="noStrike">
                <a:solidFill>
                  <a:schemeClr val="dk1"/>
                </a:solidFill>
                <a:latin typeface="Karla"/>
                <a:ea typeface="Karla"/>
              </a:rPr>
              <a:t>CREDITS</a:t>
            </a:r>
            <a:r>
              <a:rPr b="0" lang="en" sz="1000" spc="-1" strike="noStrike">
                <a:solidFill>
                  <a:schemeClr val="dk1"/>
                </a:solidFill>
                <a:latin typeface="Karla Light"/>
                <a:ea typeface="Karla Light"/>
              </a:rPr>
              <a:t>: This presentation template was created by </a:t>
            </a:r>
            <a:r>
              <a:rPr b="1" lang="en" sz="1000" spc="-1" strike="noStrike" u="sng">
                <a:solidFill>
                  <a:schemeClr val="dk1"/>
                </a:solidFill>
                <a:uFillTx/>
                <a:latin typeface="Karla"/>
                <a:ea typeface="Karla"/>
                <a:hlinkClick r:id="rId2"/>
              </a:rPr>
              <a:t>Slidesgo</a:t>
            </a:r>
            <a:r>
              <a:rPr b="0" lang="en" sz="1000" spc="-1" strike="noStrike">
                <a:solidFill>
                  <a:schemeClr val="dk1"/>
                </a:solidFill>
                <a:latin typeface="Karla Light"/>
                <a:ea typeface="Karla Light"/>
              </a:rPr>
              <a:t>, and includes icons, infographics &amp; images by </a:t>
            </a:r>
            <a:r>
              <a:rPr b="1" lang="en" sz="1000" spc="-1" strike="noStrike" u="sng">
                <a:solidFill>
                  <a:schemeClr val="dk1"/>
                </a:solidFill>
                <a:uFillTx/>
                <a:latin typeface="Karla"/>
                <a:ea typeface="Karla"/>
                <a:hlinkClick r:id="rId3"/>
              </a:rPr>
              <a:t>Freepik</a:t>
            </a:r>
            <a:r>
              <a:rPr b="1" lang="en" sz="1000" spc="-1" strike="noStrike">
                <a:solidFill>
                  <a:schemeClr val="dk1"/>
                </a:solidFill>
                <a:latin typeface="Karla"/>
                <a:ea typeface="Karla"/>
              </a:rPr>
              <a:t> </a:t>
            </a:r>
            <a:endParaRPr b="0" lang="en-US" sz="1000" spc="-1" strike="noStrike">
              <a:solidFill>
                <a:srgbClr val="ffffff"/>
              </a:solidFill>
              <a:latin typeface="OpenSymbol"/>
            </a:endParaRPr>
          </a:p>
        </p:txBody>
      </p:sp>
      <p:sp>
        <p:nvSpPr>
          <p:cNvPr id="3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28600" y="465480"/>
            <a:ext cx="6225480" cy="196416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40" name="PlaceHolder 2"/>
          <p:cNvSpPr>
            <a:spLocks noGrp="1"/>
          </p:cNvSpPr>
          <p:nvPr>
            <p:ph type="title"/>
          </p:nvPr>
        </p:nvSpPr>
        <p:spPr>
          <a:xfrm>
            <a:off x="7647120" y="3453120"/>
            <a:ext cx="1267920" cy="896040"/>
          </a:xfrm>
          <a:prstGeom prst="rect">
            <a:avLst/>
          </a:prstGeom>
          <a:noFill/>
          <a:ln w="0">
            <a:noFill/>
          </a:ln>
        </p:spPr>
        <p:txBody>
          <a:bodyPr lIns="91440" rIns="91440" tIns="91440" bIns="91440" anchor="ctr">
            <a:noAutofit/>
          </a:bodyPr>
          <a:p>
            <a:pPr indent="0" algn="r">
              <a:lnSpc>
                <a:spcPct val="100000"/>
              </a:lnSpc>
              <a:buNone/>
            </a:pPr>
            <a:r>
              <a:rPr b="0" lang="fr-FR" sz="5000" spc="-1" strike="noStrike">
                <a:solidFill>
                  <a:schemeClr val="dk1"/>
                </a:solidFill>
                <a:latin typeface="DM Sans ExtraLight"/>
                <a:ea typeface="DM Sans ExtraLight"/>
              </a:rPr>
              <a:t>xx%</a:t>
            </a:r>
            <a:endParaRPr b="0" lang="fr-FR" sz="5000" spc="-1" strike="noStrike">
              <a:solidFill>
                <a:schemeClr val="dk1"/>
              </a:solidFill>
              <a:latin typeface="Arial"/>
            </a:endParaRPr>
          </a:p>
        </p:txBody>
      </p:sp>
      <p:cxnSp>
        <p:nvCxnSpPr>
          <p:cNvPr id="41" name="Google Shape;16;p3"/>
          <p:cNvCxnSpPr/>
          <p:nvPr/>
        </p:nvCxnSpPr>
        <p:spPr>
          <a:xfrm flipH="1">
            <a:off x="0" y="2571480"/>
            <a:ext cx="3825360" cy="360"/>
          </a:xfrm>
          <a:prstGeom prst="straightConnector1">
            <a:avLst/>
          </a:prstGeom>
          <a:ln w="9525">
            <a:solidFill>
              <a:srgbClr val="f3f3f3"/>
            </a:solidFill>
            <a:round/>
          </a:ln>
        </p:spPr>
      </p:cxnSp>
      <p:sp>
        <p:nvSpPr>
          <p:cNvPr id="4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228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4" name="PlaceHolder 2"/>
          <p:cNvSpPr>
            <a:spLocks noGrp="1"/>
          </p:cNvSpPr>
          <p:nvPr>
            <p:ph type="body"/>
          </p:nvPr>
        </p:nvSpPr>
        <p:spPr>
          <a:xfrm>
            <a:off x="1211400" y="1963800"/>
            <a:ext cx="7703640" cy="156348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228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54"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55"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fontScale="93333"/>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dk1"/>
                </a:solidFill>
                <a:latin typeface="DM Sans ExtraLight"/>
                <a:ea typeface="DM Sans ExtraLight"/>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9" name="PlaceHolder 2"/>
          <p:cNvSpPr>
            <a:spLocks noGrp="1"/>
          </p:cNvSpPr>
          <p:nvPr>
            <p:ph type="title"/>
          </p:nvPr>
        </p:nvSpPr>
        <p:spPr>
          <a:xfrm>
            <a:off x="228600" y="228600"/>
            <a:ext cx="2168280" cy="726120"/>
          </a:xfrm>
          <a:prstGeom prst="rect">
            <a:avLst/>
          </a:prstGeom>
          <a:solidFill>
            <a:schemeClr val="lt1"/>
          </a:solidFill>
          <a:ln w="0">
            <a:noFill/>
          </a:ln>
        </p:spPr>
        <p:txBody>
          <a:bodyPr lIns="91440" rIns="91440" tIns="91440" bIns="91440" anchor="t">
            <a:noAutofit/>
          </a:bodyPr>
          <a:p>
            <a:pPr indent="0">
              <a:buNone/>
            </a:pPr>
            <a:r>
              <a:rPr b="0" lang="fr-FR" sz="2000" spc="-1" strike="noStrike">
                <a:solidFill>
                  <a:schemeClr val="dk1"/>
                </a:solidFill>
                <a:latin typeface="Arial"/>
              </a:rPr>
              <a:t>Click to edit the title text format</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0" name="Google Shape;112;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1"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2" name="Google Shape;115;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3"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4"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228600" y="631800"/>
            <a:ext cx="35150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7" name="PlaceHolder 2"/>
          <p:cNvSpPr>
            <a:spLocks noGrp="1"/>
          </p:cNvSpPr>
          <p:nvPr>
            <p:ph type="title"/>
          </p:nvPr>
        </p:nvSpPr>
        <p:spPr>
          <a:xfrm>
            <a:off x="4396320" y="4430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8" name="PlaceHolder 3"/>
          <p:cNvSpPr>
            <a:spLocks noGrp="1"/>
          </p:cNvSpPr>
          <p:nvPr>
            <p:ph type="title"/>
          </p:nvPr>
        </p:nvSpPr>
        <p:spPr>
          <a:xfrm>
            <a:off x="4396320" y="300132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9" name="PlaceHolder 4"/>
          <p:cNvSpPr>
            <a:spLocks noGrp="1"/>
          </p:cNvSpPr>
          <p:nvPr>
            <p:ph type="title"/>
          </p:nvPr>
        </p:nvSpPr>
        <p:spPr>
          <a:xfrm>
            <a:off x="4396320" y="2214720"/>
            <a:ext cx="59940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10" name="PlaceHolder 5"/>
          <p:cNvSpPr>
            <a:spLocks noGrp="1"/>
          </p:cNvSpPr>
          <p:nvPr>
            <p:ph type="title"/>
          </p:nvPr>
        </p:nvSpPr>
        <p:spPr>
          <a:xfrm>
            <a:off x="4396320" y="3728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11" name="PlaceHolder 6"/>
          <p:cNvSpPr>
            <a:spLocks noGrp="1"/>
          </p:cNvSpPr>
          <p:nvPr>
            <p:ph type="title"/>
          </p:nvPr>
        </p:nvSpPr>
        <p:spPr>
          <a:xfrm>
            <a:off x="8314920" y="4430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12" name="PlaceHolder 7"/>
          <p:cNvSpPr>
            <a:spLocks noGrp="1"/>
          </p:cNvSpPr>
          <p:nvPr>
            <p:ph type="title"/>
          </p:nvPr>
        </p:nvSpPr>
        <p:spPr>
          <a:xfrm>
            <a:off x="8314920" y="300132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13" name="PlaceHolder 8"/>
          <p:cNvSpPr>
            <a:spLocks noGrp="1"/>
          </p:cNvSpPr>
          <p:nvPr>
            <p:ph type="title"/>
          </p:nvPr>
        </p:nvSpPr>
        <p:spPr>
          <a:xfrm>
            <a:off x="8314920" y="2214720"/>
            <a:ext cx="59940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14" name="PlaceHolder 9"/>
          <p:cNvSpPr>
            <a:spLocks noGrp="1"/>
          </p:cNvSpPr>
          <p:nvPr>
            <p:ph type="title"/>
          </p:nvPr>
        </p:nvSpPr>
        <p:spPr>
          <a:xfrm>
            <a:off x="8314920" y="3728880"/>
            <a:ext cx="600120" cy="31032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080" cy="69804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cxnSp>
        <p:nvCxnSpPr>
          <p:cNvPr id="16" name="Google Shape;66;p14"/>
          <p:cNvCxnSpPr/>
          <p:nvPr/>
        </p:nvCxnSpPr>
        <p:spPr>
          <a:xfrm flipH="1">
            <a:off x="3011400" y="2030040"/>
            <a:ext cx="6163200" cy="360"/>
          </a:xfrm>
          <a:prstGeom prst="straightConnector1">
            <a:avLst/>
          </a:prstGeom>
          <a:ln w="9525">
            <a:solidFill>
              <a:srgbClr val="f3f3f3"/>
            </a:solidFill>
            <a:round/>
          </a:ln>
        </p:spPr>
      </p:cxnSp>
      <p:sp>
        <p:nvSpPr>
          <p:cNvPr id="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228600"/>
            <a:ext cx="5322960" cy="18270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9" name="PlaceHolder 2"/>
          <p:cNvSpPr>
            <a:spLocks noGrp="1"/>
          </p:cNvSpPr>
          <p:nvPr>
            <p:ph type="body"/>
          </p:nvPr>
        </p:nvSpPr>
        <p:spPr>
          <a:xfrm>
            <a:off x="228600" y="2521440"/>
            <a:ext cx="5322960" cy="23929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20"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fontScale="93333"/>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21" name="Google Shape;71;p15"/>
          <p:cNvCxnSpPr/>
          <p:nvPr/>
        </p:nvCxnSpPr>
        <p:spPr>
          <a:xfrm flipH="1">
            <a:off x="-453600" y="2135520"/>
            <a:ext cx="5529240" cy="360"/>
          </a:xfrm>
          <a:prstGeom prst="straightConnector1">
            <a:avLst/>
          </a:prstGeom>
          <a:ln w="9525">
            <a:solidFill>
              <a:srgbClr val="f3f3f3"/>
            </a:solidFill>
            <a:round/>
          </a:ln>
        </p:spPr>
      </p:cxn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228600" y="2286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308760" y="2163960"/>
            <a:ext cx="67860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24" name="PlaceHolder 2"/>
          <p:cNvSpPr>
            <a:spLocks noGrp="1"/>
          </p:cNvSpPr>
          <p:nvPr>
            <p:ph type="title"/>
          </p:nvPr>
        </p:nvSpPr>
        <p:spPr>
          <a:xfrm>
            <a:off x="243360" y="2163960"/>
            <a:ext cx="67752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25" name="PlaceHolder 3"/>
          <p:cNvSpPr>
            <a:spLocks noGrp="1"/>
          </p:cNvSpPr>
          <p:nvPr>
            <p:ph type="title"/>
          </p:nvPr>
        </p:nvSpPr>
        <p:spPr>
          <a:xfrm>
            <a:off x="6375240" y="2163960"/>
            <a:ext cx="67860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26" name="PlaceHolder 4"/>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228600" y="434232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8" name="PlaceHolder 2"/>
          <p:cNvSpPr>
            <a:spLocks noGrp="1"/>
          </p:cNvSpPr>
          <p:nvPr>
            <p:ph type="title"/>
          </p:nvPr>
        </p:nvSpPr>
        <p:spPr>
          <a:xfrm>
            <a:off x="6053760" y="2070720"/>
            <a:ext cx="86544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29" name="PlaceHolder 3"/>
          <p:cNvSpPr>
            <a:spLocks noGrp="1"/>
          </p:cNvSpPr>
          <p:nvPr>
            <p:ph type="title"/>
          </p:nvPr>
        </p:nvSpPr>
        <p:spPr>
          <a:xfrm>
            <a:off x="6053760" y="592560"/>
            <a:ext cx="86544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30" name="PlaceHolder 4"/>
          <p:cNvSpPr>
            <a:spLocks noGrp="1"/>
          </p:cNvSpPr>
          <p:nvPr>
            <p:ph type="title"/>
          </p:nvPr>
        </p:nvSpPr>
        <p:spPr>
          <a:xfrm>
            <a:off x="3381480" y="592560"/>
            <a:ext cx="86400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31" name="PlaceHolder 5"/>
          <p:cNvSpPr>
            <a:spLocks noGrp="1"/>
          </p:cNvSpPr>
          <p:nvPr>
            <p:ph type="title"/>
          </p:nvPr>
        </p:nvSpPr>
        <p:spPr>
          <a:xfrm>
            <a:off x="3381480" y="2070720"/>
            <a:ext cx="86544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32" name="PlaceHolder 6"/>
          <p:cNvSpPr>
            <a:spLocks noGrp="1"/>
          </p:cNvSpPr>
          <p:nvPr>
            <p:ph type="title"/>
          </p:nvPr>
        </p:nvSpPr>
        <p:spPr>
          <a:xfrm>
            <a:off x="709200" y="592560"/>
            <a:ext cx="86544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
        <p:nvSpPr>
          <p:cNvPr id="33" name="PlaceHolder 7"/>
          <p:cNvSpPr>
            <a:spLocks noGrp="1"/>
          </p:cNvSpPr>
          <p:nvPr>
            <p:ph type="title"/>
          </p:nvPr>
        </p:nvSpPr>
        <p:spPr>
          <a:xfrm>
            <a:off x="709200" y="2070720"/>
            <a:ext cx="865440" cy="310320"/>
          </a:xfrm>
          <a:prstGeom prst="rect">
            <a:avLst/>
          </a:prstGeom>
          <a:noFill/>
          <a:ln w="0">
            <a:noFill/>
          </a:ln>
        </p:spPr>
        <p:txBody>
          <a:bodyPr lIns="91440" rIns="91440" tIns="91440" bIns="91440" anchor="ctr">
            <a:noAutofit/>
          </a:bodyPr>
          <a:p>
            <a:pPr indent="0">
              <a:lnSpc>
                <a:spcPct val="100000"/>
              </a:lnSpc>
              <a:buNone/>
            </a:pPr>
            <a:r>
              <a:rPr b="0" lang="fr-FR" sz="2000" spc="-1" strike="noStrike">
                <a:solidFill>
                  <a:schemeClr val="dk1"/>
                </a:solidFill>
                <a:latin typeface="DM Sans ExtraLight"/>
                <a:ea typeface="DM Sans ExtraLight"/>
              </a:rPr>
              <a:t>xx%</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095560" y="971640"/>
            <a:ext cx="6791040" cy="16761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5500" spc="-1" strike="noStrike">
                <a:solidFill>
                  <a:schemeClr val="dk1"/>
                </a:solidFill>
                <a:latin typeface="DM Sans ExtraLight"/>
                <a:ea typeface="DM Sans ExtraLight"/>
              </a:rPr>
              <a:t>Interview Success</a:t>
            </a:r>
            <a:endParaRPr b="0" lang="fr-FR" sz="5500" spc="-1" strike="noStrike">
              <a:solidFill>
                <a:schemeClr val="dk1"/>
              </a:solidFill>
              <a:latin typeface="Arial"/>
            </a:endParaRPr>
          </a:p>
        </p:txBody>
      </p:sp>
      <p:sp>
        <p:nvSpPr>
          <p:cNvPr id="66" name="PlaceHolder 2"/>
          <p:cNvSpPr>
            <a:spLocks noGrp="1"/>
          </p:cNvSpPr>
          <p:nvPr>
            <p:ph type="subTitle"/>
          </p:nvPr>
        </p:nvSpPr>
        <p:spPr>
          <a:xfrm>
            <a:off x="266760" y="4305240"/>
            <a:ext cx="5248080" cy="561600"/>
          </a:xfrm>
          <a:prstGeom prst="rect">
            <a:avLst/>
          </a:prstGeom>
          <a:noFill/>
          <a:ln w="0">
            <a:noFill/>
          </a:ln>
        </p:spPr>
        <p:txBody>
          <a:bodyPr lIns="91440" rIns="91440" tIns="91440" bIns="91440" anchor="t">
            <a:normAutofit/>
          </a:bodyPr>
          <a:p>
            <a:pPr indent="0" algn="ctr">
              <a:buNone/>
            </a:pPr>
            <a:endParaRPr b="0" lang="en-US" sz="1600" spc="-1" strike="noStrike">
              <a:solidFill>
                <a:schemeClr val="dk1"/>
              </a:solidFill>
              <a:latin typeface="Karla Light"/>
              <a:ea typeface="Karla Light"/>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Follow-Up After the Interview</a:t>
            </a:r>
            <a:endParaRPr b="0" lang="fr-FR" sz="3000" spc="-1" strike="noStrike">
              <a:solidFill>
                <a:schemeClr val="dk1"/>
              </a:solidFill>
              <a:latin typeface="Arial"/>
            </a:endParaRPr>
          </a:p>
        </p:txBody>
      </p:sp>
      <p:sp>
        <p:nvSpPr>
          <p:cNvPr id="88"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Always send a follow-up thank-you email within 24 hours of your interview. Express your gratitude for the opportunity, reiterate your interest in the position, and briefly mention a key point discussed during the interview. This demonstrates professionalism and keeps you top of mind as the hiring process continues.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Google Shape;166;p30" descr=""/>
          <p:cNvPicPr/>
          <p:nvPr/>
        </p:nvPicPr>
        <p:blipFill>
          <a:blip r:embed="rId1">
            <a:alphaModFix amt="60000"/>
          </a:blip>
          <a:srcRect l="24910" t="46081" r="51100" b="0"/>
          <a:stretch/>
        </p:blipFill>
        <p:spPr>
          <a:xfrm>
            <a:off x="5715720" y="0"/>
            <a:ext cx="3427920" cy="5143320"/>
          </a:xfrm>
          <a:prstGeom prst="rect">
            <a:avLst/>
          </a:prstGeom>
          <a:ln w="0">
            <a:noFill/>
          </a:ln>
        </p:spPr>
      </p:pic>
      <p:sp>
        <p:nvSpPr>
          <p:cNvPr id="90" name="PlaceHolder 1"/>
          <p:cNvSpPr>
            <a:spLocks noGrp="1"/>
          </p:cNvSpPr>
          <p:nvPr>
            <p:ph type="title"/>
          </p:nvPr>
        </p:nvSpPr>
        <p:spPr>
          <a:xfrm>
            <a:off x="228600" y="228600"/>
            <a:ext cx="5324040" cy="182844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Conclusions</a:t>
            </a:r>
            <a:endParaRPr b="0" lang="fr-FR" sz="3000" spc="-1" strike="noStrike">
              <a:solidFill>
                <a:schemeClr val="dk1"/>
              </a:solidFill>
              <a:latin typeface="Arial"/>
            </a:endParaRPr>
          </a:p>
        </p:txBody>
      </p:sp>
      <p:sp>
        <p:nvSpPr>
          <p:cNvPr id="91" name="PlaceHolder 2"/>
          <p:cNvSpPr>
            <a:spLocks noGrp="1"/>
          </p:cNvSpPr>
          <p:nvPr>
            <p:ph/>
          </p:nvPr>
        </p:nvSpPr>
        <p:spPr>
          <a:xfrm>
            <a:off x="228600" y="2523960"/>
            <a:ext cx="5324040" cy="239040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In summary, effective interview preparation encompasses thorough research on the company, understanding the job description, practicing common questions, applying the STAR method, dressing appropriately, and following up post-interview. Implementing these strategies will significantly enhance your chances of success in securing your desired position.</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600" y="228600"/>
            <a:ext cx="5124240" cy="828360"/>
          </a:xfrm>
          <a:prstGeom prst="rect">
            <a:avLst/>
          </a:prstGeom>
          <a:noFill/>
          <a:ln w="0">
            <a:noFill/>
          </a:ln>
        </p:spPr>
        <p:txBody>
          <a:bodyPr lIns="91440" rIns="91440" tIns="91440" bIns="91440" anchor="b">
            <a:normAutofit fontScale="96636"/>
          </a:bodyPr>
          <a:p>
            <a:pPr indent="0">
              <a:lnSpc>
                <a:spcPct val="100000"/>
              </a:lnSpc>
              <a:buNone/>
              <a:tabLst>
                <a:tab algn="l" pos="0"/>
              </a:tabLst>
            </a:pPr>
            <a:r>
              <a:rPr b="0" lang="en" sz="4500" spc="-1" strike="noStrike">
                <a:solidFill>
                  <a:schemeClr val="dk1"/>
                </a:solidFill>
                <a:latin typeface="DM Sans ExtraLight"/>
                <a:ea typeface="DM Sans ExtraLight"/>
              </a:rPr>
              <a:t>Thank you!</a:t>
            </a:r>
            <a:endParaRPr b="0" lang="fr-FR" sz="4500" spc="-1" strike="noStrike">
              <a:solidFill>
                <a:schemeClr val="dk1"/>
              </a:solidFill>
              <a:latin typeface="Arial"/>
            </a:endParaRPr>
          </a:p>
        </p:txBody>
      </p:sp>
      <p:sp>
        <p:nvSpPr>
          <p:cNvPr id="93" name="PlaceHolder 2"/>
          <p:cNvSpPr>
            <a:spLocks noGrp="1"/>
          </p:cNvSpPr>
          <p:nvPr>
            <p:ph type="subTitle"/>
          </p:nvPr>
        </p:nvSpPr>
        <p:spPr>
          <a:xfrm>
            <a:off x="228600" y="1057320"/>
            <a:ext cx="5124240" cy="9522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Karla Light"/>
                <a:ea typeface="Karla Light"/>
              </a:rPr>
              <a:t>Do you have any questions?</a:t>
            </a:r>
            <a:endParaRPr b="0" lang="en-US" sz="1200" spc="-1" strike="noStrike">
              <a:solidFill>
                <a:srgbClr val="ffffff"/>
              </a:solidFill>
              <a:latin typeface="OpenSymbol"/>
            </a:endParaRPr>
          </a:p>
        </p:txBody>
      </p:sp>
      <p:grpSp>
        <p:nvGrpSpPr>
          <p:cNvPr id="94" name="Google Shape;285;p40"/>
          <p:cNvGrpSpPr/>
          <p:nvPr/>
        </p:nvGrpSpPr>
        <p:grpSpPr>
          <a:xfrm>
            <a:off x="6903720" y="3529440"/>
            <a:ext cx="275760" cy="275760"/>
            <a:chOff x="6903720" y="3529440"/>
            <a:chExt cx="275760" cy="275760"/>
          </a:xfrm>
        </p:grpSpPr>
        <p:sp>
          <p:nvSpPr>
            <p:cNvPr id="95" name="Google Shape;286;p40"/>
            <p:cNvSpPr/>
            <p:nvPr/>
          </p:nvSpPr>
          <p:spPr>
            <a:xfrm>
              <a:off x="6903720" y="3529440"/>
              <a:ext cx="275760" cy="275760"/>
            </a:xfrm>
            <a:custGeom>
              <a:avLst/>
              <a:gdLst>
                <a:gd name="textAreaLeft" fmla="*/ 0 w 275760"/>
                <a:gd name="textAreaRight" fmla="*/ 276120 w 275760"/>
                <a:gd name="textAreaTop" fmla="*/ 0 h 275760"/>
                <a:gd name="textAreaBottom" fmla="*/ 276120 h 27576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287;p40"/>
            <p:cNvSpPr/>
            <p:nvPr/>
          </p:nvSpPr>
          <p:spPr>
            <a:xfrm>
              <a:off x="6967800" y="3594960"/>
              <a:ext cx="146880" cy="144000"/>
            </a:xfrm>
            <a:custGeom>
              <a:avLst/>
              <a:gdLst>
                <a:gd name="textAreaLeft" fmla="*/ 0 w 146880"/>
                <a:gd name="textAreaRight" fmla="*/ 147240 w 146880"/>
                <a:gd name="textAreaTop" fmla="*/ 0 h 144000"/>
                <a:gd name="textAreaBottom" fmla="*/ 144360 h 14400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288;p40"/>
            <p:cNvSpPr/>
            <p:nvPr/>
          </p:nvSpPr>
          <p:spPr>
            <a:xfrm>
              <a:off x="7097400" y="3564720"/>
              <a:ext cx="37440" cy="37080"/>
            </a:xfrm>
            <a:custGeom>
              <a:avLst/>
              <a:gdLst>
                <a:gd name="textAreaLeft" fmla="*/ 0 w 37440"/>
                <a:gd name="textAreaRight" fmla="*/ 37800 w 37440"/>
                <a:gd name="textAreaTop" fmla="*/ 0 h 37080"/>
                <a:gd name="textAreaBottom" fmla="*/ 37440 h 3708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8" name="Google Shape;289;p40"/>
          <p:cNvGrpSpPr/>
          <p:nvPr/>
        </p:nvGrpSpPr>
        <p:grpSpPr>
          <a:xfrm>
            <a:off x="7779960" y="3548160"/>
            <a:ext cx="266040" cy="237960"/>
            <a:chOff x="7779960" y="3548160"/>
            <a:chExt cx="266040" cy="237960"/>
          </a:xfrm>
        </p:grpSpPr>
        <p:sp>
          <p:nvSpPr>
            <p:cNvPr id="99" name="Google Shape;290;p40"/>
            <p:cNvSpPr/>
            <p:nvPr/>
          </p:nvSpPr>
          <p:spPr>
            <a:xfrm>
              <a:off x="7788960" y="3632040"/>
              <a:ext cx="60840" cy="154080"/>
            </a:xfrm>
            <a:custGeom>
              <a:avLst/>
              <a:gdLst>
                <a:gd name="textAreaLeft" fmla="*/ 0 w 60840"/>
                <a:gd name="textAreaRight" fmla="*/ 61200 w 60840"/>
                <a:gd name="textAreaTop" fmla="*/ 0 h 154080"/>
                <a:gd name="textAreaBottom" fmla="*/ 154440 h 15408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 name="Google Shape;291;p40"/>
            <p:cNvSpPr/>
            <p:nvPr/>
          </p:nvSpPr>
          <p:spPr>
            <a:xfrm>
              <a:off x="7779960" y="3548160"/>
              <a:ext cx="70200" cy="70200"/>
            </a:xfrm>
            <a:custGeom>
              <a:avLst/>
              <a:gdLst>
                <a:gd name="textAreaLeft" fmla="*/ 0 w 70200"/>
                <a:gd name="textAreaRight" fmla="*/ 70560 w 70200"/>
                <a:gd name="textAreaTop" fmla="*/ 0 h 70200"/>
                <a:gd name="textAreaBottom" fmla="*/ 70560 h 7020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292;p40"/>
            <p:cNvSpPr/>
            <p:nvPr/>
          </p:nvSpPr>
          <p:spPr>
            <a:xfrm>
              <a:off x="7882200" y="3632040"/>
              <a:ext cx="163800" cy="154080"/>
            </a:xfrm>
            <a:custGeom>
              <a:avLst/>
              <a:gdLst>
                <a:gd name="textAreaLeft" fmla="*/ 0 w 163800"/>
                <a:gd name="textAreaRight" fmla="*/ 164160 w 163800"/>
                <a:gd name="textAreaTop" fmla="*/ 0 h 154080"/>
                <a:gd name="textAreaBottom" fmla="*/ 154440 h 15408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02" name="Google Shape;293;p40"/>
          <p:cNvSpPr/>
          <p:nvPr/>
        </p:nvSpPr>
        <p:spPr>
          <a:xfrm>
            <a:off x="6477120" y="4676760"/>
            <a:ext cx="2361960" cy="23760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ffffff"/>
              </a:solidFill>
              <a:latin typeface="OpenSymbol"/>
            </a:endParaRPr>
          </a:p>
        </p:txBody>
      </p:sp>
      <p:sp>
        <p:nvSpPr>
          <p:cNvPr id="103" name="Google Shape;294;p40"/>
          <p:cNvSpPr/>
          <p:nvPr/>
        </p:nvSpPr>
        <p:spPr>
          <a:xfrm>
            <a:off x="8646840" y="3530160"/>
            <a:ext cx="268200" cy="273960"/>
          </a:xfrm>
          <a:custGeom>
            <a:avLst/>
            <a:gdLst>
              <a:gd name="textAreaLeft" fmla="*/ 0 w 268200"/>
              <a:gd name="textAreaRight" fmla="*/ 268560 w 268200"/>
              <a:gd name="textAreaTop" fmla="*/ 0 h 273960"/>
              <a:gd name="textAreaBottom" fmla="*/ 274320 h 273960"/>
            </a:gdLst>
            <a:ah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cxnSp>
        <p:nvCxnSpPr>
          <p:cNvPr id="104" name="Google Shape;295;p40"/>
          <p:cNvCxnSpPr/>
          <p:nvPr/>
        </p:nvCxnSpPr>
        <p:spPr>
          <a:xfrm flipH="1">
            <a:off x="0" y="2769840"/>
            <a:ext cx="6163200" cy="360"/>
          </a:xfrm>
          <a:prstGeom prst="straightConnector1">
            <a:avLst/>
          </a:prstGeom>
          <a:ln w="9525">
            <a:solidFill>
              <a:srgbClr val="f3f3f3"/>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Introduction</a:t>
            </a:r>
            <a:endParaRPr b="0" lang="fr-FR" sz="3000" spc="-1" strike="noStrike">
              <a:solidFill>
                <a:schemeClr val="dk1"/>
              </a:solidFill>
              <a:latin typeface="Arial"/>
            </a:endParaRPr>
          </a:p>
        </p:txBody>
      </p:sp>
      <p:sp>
        <p:nvSpPr>
          <p:cNvPr id="68"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This presentation offers effective strategies and techniques for preparing and succeeding in job interviews. We will cover key preparation steps, essential research tactics, and interview strategies to help you stand out and make a positive impression.</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228600" y="466560"/>
            <a:ext cx="6229080" cy="196164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pc="-1" strike="noStrike">
                <a:solidFill>
                  <a:schemeClr val="dk1"/>
                </a:solidFill>
                <a:latin typeface="DM Sans ExtraLight"/>
                <a:ea typeface="DM Sans ExtraLight"/>
              </a:rPr>
              <a:t>Preparation</a:t>
            </a:r>
            <a:endParaRPr b="0" lang="fr-FR" sz="5000" spc="-1" strike="noStrike">
              <a:solidFill>
                <a:schemeClr val="dk1"/>
              </a:solidFill>
              <a:latin typeface="Arial"/>
            </a:endParaRPr>
          </a:p>
        </p:txBody>
      </p:sp>
      <p:sp>
        <p:nvSpPr>
          <p:cNvPr id="70" name="PlaceHolder 2"/>
          <p:cNvSpPr>
            <a:spLocks noGrp="1"/>
          </p:cNvSpPr>
          <p:nvPr>
            <p:ph type="subTitle"/>
          </p:nvPr>
        </p:nvSpPr>
        <p:spPr>
          <a:xfrm>
            <a:off x="3828960" y="4352760"/>
            <a:ext cx="5086080" cy="561600"/>
          </a:xfrm>
          <a:prstGeom prst="rect">
            <a:avLst/>
          </a:prstGeom>
          <a:noFill/>
          <a:ln w="0">
            <a:noFill/>
          </a:ln>
        </p:spPr>
        <p:txBody>
          <a:bodyPr lIns="91440" rIns="91440" tIns="91440" bIns="91440" anchor="b">
            <a:normAutofit/>
          </a:bodyPr>
          <a:p>
            <a:pPr indent="0" algn="ctr">
              <a:buNone/>
            </a:pPr>
            <a:endParaRPr b="0" lang="en-US" sz="1400" spc="-1" strike="noStrike">
              <a:solidFill>
                <a:schemeClr val="dk1"/>
              </a:solidFill>
              <a:latin typeface="Karla Light"/>
              <a:ea typeface="Karla Light"/>
            </a:endParaRPr>
          </a:p>
        </p:txBody>
      </p:sp>
      <p:sp>
        <p:nvSpPr>
          <p:cNvPr id="71" name="PlaceHolder 3"/>
          <p:cNvSpPr>
            <a:spLocks noGrp="1"/>
          </p:cNvSpPr>
          <p:nvPr>
            <p:ph type="title"/>
          </p:nvPr>
        </p:nvSpPr>
        <p:spPr>
          <a:xfrm>
            <a:off x="7648560" y="3457440"/>
            <a:ext cx="1266480" cy="894960"/>
          </a:xfrm>
          <a:prstGeom prst="rect">
            <a:avLst/>
          </a:prstGeom>
          <a:noFill/>
          <a:ln w="0">
            <a:noFill/>
          </a:ln>
        </p:spPr>
        <p:txBody>
          <a:bodyPr lIns="91440" rIns="91440" tIns="91440" bIns="91440" anchor="ctr">
            <a:normAutofit fontScale="93594"/>
          </a:bodyPr>
          <a:p>
            <a:pPr indent="0" algn="r">
              <a:lnSpc>
                <a:spcPct val="100000"/>
              </a:lnSpc>
              <a:buNone/>
              <a:tabLst>
                <a:tab algn="l" pos="0"/>
              </a:tabLst>
            </a:pPr>
            <a:r>
              <a:rPr b="0" lang="en" sz="5000" spc="-1" strike="noStrike">
                <a:solidFill>
                  <a:schemeClr val="dk1"/>
                </a:solidFill>
                <a:latin typeface="DM Sans ExtraLight"/>
                <a:ea typeface="DM Sans ExtraLight"/>
              </a:rPr>
              <a:t>01</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Research the Company</a:t>
            </a:r>
            <a:endParaRPr b="0" lang="fr-FR" sz="3000" spc="-1" strike="noStrike">
              <a:solidFill>
                <a:schemeClr val="dk1"/>
              </a:solidFill>
              <a:latin typeface="Arial"/>
            </a:endParaRPr>
          </a:p>
        </p:txBody>
      </p:sp>
      <p:sp>
        <p:nvSpPr>
          <p:cNvPr id="73"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Thoroughly researching the company is crucial before your interview. Understand its mission, values, culture, and recent news or developments. This knowledge demonstrates your genuine interest and helps you align your answers to what the company seeks in potential hires.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Google Shape;166;p30" descr=""/>
          <p:cNvPicPr/>
          <p:nvPr/>
        </p:nvPicPr>
        <p:blipFill>
          <a:blip r:embed="rId1">
            <a:alphaModFix amt="60000"/>
          </a:blip>
          <a:srcRect l="24910" t="46081" r="51100" b="0"/>
          <a:stretch/>
        </p:blipFill>
        <p:spPr>
          <a:xfrm>
            <a:off x="5715720" y="0"/>
            <a:ext cx="3427920" cy="5143320"/>
          </a:xfrm>
          <a:prstGeom prst="rect">
            <a:avLst/>
          </a:prstGeom>
          <a:ln w="0">
            <a:noFill/>
          </a:ln>
        </p:spPr>
      </p:pic>
      <p:sp>
        <p:nvSpPr>
          <p:cNvPr id="75" name="PlaceHolder 1"/>
          <p:cNvSpPr>
            <a:spLocks noGrp="1"/>
          </p:cNvSpPr>
          <p:nvPr>
            <p:ph type="title"/>
          </p:nvPr>
        </p:nvSpPr>
        <p:spPr>
          <a:xfrm>
            <a:off x="228600" y="228600"/>
            <a:ext cx="5324040" cy="182844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Understand the Job Description</a:t>
            </a:r>
            <a:endParaRPr b="0" lang="fr-FR" sz="3000" spc="-1" strike="noStrike">
              <a:solidFill>
                <a:schemeClr val="dk1"/>
              </a:solidFill>
              <a:latin typeface="Arial"/>
            </a:endParaRPr>
          </a:p>
        </p:txBody>
      </p:sp>
      <p:sp>
        <p:nvSpPr>
          <p:cNvPr id="76" name="PlaceHolder 2"/>
          <p:cNvSpPr>
            <a:spLocks noGrp="1"/>
          </p:cNvSpPr>
          <p:nvPr>
            <p:ph/>
          </p:nvPr>
        </p:nvSpPr>
        <p:spPr>
          <a:xfrm>
            <a:off x="228600" y="2523960"/>
            <a:ext cx="5324040" cy="239040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Carefully review the job description to grasp the key responsibilities and required skills. Identify how your experience and qualifications match these requirements. Prepare examples from your past experiences to illustrate how you meet the job’s demands.</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Practice Common Interview Questions</a:t>
            </a:r>
            <a:endParaRPr b="0" lang="fr-FR" sz="3000" spc="-1" strike="noStrike">
              <a:solidFill>
                <a:schemeClr val="dk1"/>
              </a:solidFill>
              <a:latin typeface="Arial"/>
            </a:endParaRPr>
          </a:p>
        </p:txBody>
      </p:sp>
      <p:sp>
        <p:nvSpPr>
          <p:cNvPr id="78"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Familiarize yourself with commonly asked interview questions, such as those about your strengths, weaknesses, and career goals. Conduct mock interviews with a friend or mentor to practice your responses. This preparation will help you articulate your thoughts clearly, manage nerves, and create a lasting impression.</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466560"/>
            <a:ext cx="6229080" cy="1961640"/>
          </a:xfrm>
          <a:prstGeom prst="rect">
            <a:avLst/>
          </a:prstGeom>
          <a:noFill/>
          <a:ln w="0">
            <a:noFill/>
          </a:ln>
        </p:spPr>
        <p:txBody>
          <a:bodyPr lIns="91440" rIns="91440" tIns="91440" bIns="91440" anchor="b">
            <a:normAutofit/>
          </a:bodyPr>
          <a:p>
            <a:pPr indent="0">
              <a:lnSpc>
                <a:spcPct val="100000"/>
              </a:lnSpc>
              <a:buNone/>
              <a:tabLst>
                <a:tab algn="l" pos="0"/>
              </a:tabLst>
            </a:pPr>
            <a:r>
              <a:rPr b="0" lang="en" sz="5000" spc="-1" strike="noStrike">
                <a:solidFill>
                  <a:schemeClr val="dk1"/>
                </a:solidFill>
                <a:latin typeface="DM Sans ExtraLight"/>
                <a:ea typeface="DM Sans ExtraLight"/>
              </a:rPr>
              <a:t>Interview Strategy</a:t>
            </a:r>
            <a:endParaRPr b="0" lang="fr-FR" sz="5000" spc="-1" strike="noStrike">
              <a:solidFill>
                <a:schemeClr val="dk1"/>
              </a:solidFill>
              <a:latin typeface="Arial"/>
            </a:endParaRPr>
          </a:p>
        </p:txBody>
      </p:sp>
      <p:sp>
        <p:nvSpPr>
          <p:cNvPr id="80" name="PlaceHolder 2"/>
          <p:cNvSpPr>
            <a:spLocks noGrp="1"/>
          </p:cNvSpPr>
          <p:nvPr>
            <p:ph type="subTitle"/>
          </p:nvPr>
        </p:nvSpPr>
        <p:spPr>
          <a:xfrm>
            <a:off x="3828960" y="4352760"/>
            <a:ext cx="5086080" cy="561600"/>
          </a:xfrm>
          <a:prstGeom prst="rect">
            <a:avLst/>
          </a:prstGeom>
          <a:noFill/>
          <a:ln w="0">
            <a:noFill/>
          </a:ln>
        </p:spPr>
        <p:txBody>
          <a:bodyPr lIns="91440" rIns="91440" tIns="91440" bIns="91440" anchor="b">
            <a:normAutofit/>
          </a:bodyPr>
          <a:p>
            <a:pPr indent="0" algn="ctr">
              <a:buNone/>
            </a:pPr>
            <a:endParaRPr b="0" lang="en-US" sz="1400" spc="-1" strike="noStrike">
              <a:solidFill>
                <a:schemeClr val="dk1"/>
              </a:solidFill>
              <a:latin typeface="Karla Light"/>
              <a:ea typeface="Karla Light"/>
            </a:endParaRPr>
          </a:p>
        </p:txBody>
      </p:sp>
      <p:sp>
        <p:nvSpPr>
          <p:cNvPr id="81" name="PlaceHolder 3"/>
          <p:cNvSpPr>
            <a:spLocks noGrp="1"/>
          </p:cNvSpPr>
          <p:nvPr>
            <p:ph type="title"/>
          </p:nvPr>
        </p:nvSpPr>
        <p:spPr>
          <a:xfrm>
            <a:off x="7648560" y="3457440"/>
            <a:ext cx="1266480" cy="894960"/>
          </a:xfrm>
          <a:prstGeom prst="rect">
            <a:avLst/>
          </a:prstGeom>
          <a:noFill/>
          <a:ln w="0">
            <a:noFill/>
          </a:ln>
        </p:spPr>
        <p:txBody>
          <a:bodyPr lIns="91440" rIns="91440" tIns="91440" bIns="91440" anchor="ctr">
            <a:normAutofit fontScale="93594"/>
          </a:bodyPr>
          <a:p>
            <a:pPr indent="0" algn="r">
              <a:lnSpc>
                <a:spcPct val="100000"/>
              </a:lnSpc>
              <a:buNone/>
              <a:tabLst>
                <a:tab algn="l" pos="0"/>
              </a:tabLst>
            </a:pPr>
            <a:r>
              <a:rPr b="0" lang="en" sz="5000" spc="-1" strike="noStrike">
                <a:solidFill>
                  <a:schemeClr val="dk1"/>
                </a:solidFill>
                <a:latin typeface="DM Sans ExtraLight"/>
                <a:ea typeface="DM Sans ExtraLight"/>
              </a:rPr>
              <a:t>02</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228600" y="228600"/>
            <a:ext cx="868644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STAR Method for Behavioral Questions</a:t>
            </a:r>
            <a:endParaRPr b="0" lang="fr-FR" sz="3000" spc="-1" strike="noStrike">
              <a:solidFill>
                <a:schemeClr val="dk1"/>
              </a:solidFill>
              <a:latin typeface="Arial"/>
            </a:endParaRPr>
          </a:p>
        </p:txBody>
      </p:sp>
      <p:sp>
        <p:nvSpPr>
          <p:cNvPr id="83" name="PlaceHolder 2"/>
          <p:cNvSpPr>
            <a:spLocks noGrp="1"/>
          </p:cNvSpPr>
          <p:nvPr>
            <p:ph type="subTitle"/>
          </p:nvPr>
        </p:nvSpPr>
        <p:spPr>
          <a:xfrm>
            <a:off x="3009960" y="2571840"/>
            <a:ext cx="5905080" cy="2342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The STAR method (Situation, Task, Action, Result) is an effective approach for answering behavioral interview questions. Structure your responses by describing a specific situation, outlining the task you faced, detailing the actions you took, and highlighting the results achieved. This method showcases your problem-solving and analytical skills.</a:t>
            </a:r>
            <a:endParaRPr b="0" lang="en-US" sz="14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Google Shape;166;p30" descr=""/>
          <p:cNvPicPr/>
          <p:nvPr/>
        </p:nvPicPr>
        <p:blipFill>
          <a:blip r:embed="rId1">
            <a:alphaModFix amt="60000"/>
          </a:blip>
          <a:srcRect l="24910" t="46081" r="51100" b="0"/>
          <a:stretch/>
        </p:blipFill>
        <p:spPr>
          <a:xfrm>
            <a:off x="5715720" y="0"/>
            <a:ext cx="3427920" cy="5143320"/>
          </a:xfrm>
          <a:prstGeom prst="rect">
            <a:avLst/>
          </a:prstGeom>
          <a:ln w="0">
            <a:noFill/>
          </a:ln>
        </p:spPr>
      </p:pic>
      <p:sp>
        <p:nvSpPr>
          <p:cNvPr id="85" name="PlaceHolder 1"/>
          <p:cNvSpPr>
            <a:spLocks noGrp="1"/>
          </p:cNvSpPr>
          <p:nvPr>
            <p:ph type="title"/>
          </p:nvPr>
        </p:nvSpPr>
        <p:spPr>
          <a:xfrm>
            <a:off x="228600" y="228600"/>
            <a:ext cx="5324040" cy="182844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pc="-1" strike="noStrike">
                <a:solidFill>
                  <a:schemeClr val="dk1"/>
                </a:solidFill>
                <a:latin typeface="DM Sans ExtraLight"/>
                <a:ea typeface="DM Sans ExtraLight"/>
              </a:rPr>
              <a:t>Dress Appropriately</a:t>
            </a:r>
            <a:endParaRPr b="0" lang="fr-FR" sz="3000" spc="-1" strike="noStrike">
              <a:solidFill>
                <a:schemeClr val="dk1"/>
              </a:solidFill>
              <a:latin typeface="Arial"/>
            </a:endParaRPr>
          </a:p>
        </p:txBody>
      </p:sp>
      <p:sp>
        <p:nvSpPr>
          <p:cNvPr id="86" name="PlaceHolder 2"/>
          <p:cNvSpPr>
            <a:spLocks noGrp="1"/>
          </p:cNvSpPr>
          <p:nvPr>
            <p:ph/>
          </p:nvPr>
        </p:nvSpPr>
        <p:spPr>
          <a:xfrm>
            <a:off x="228600" y="2523960"/>
            <a:ext cx="5324040" cy="239040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Karla Light"/>
                <a:ea typeface="Karla Light"/>
              </a:rPr>
              <a:t>Your appearance plays a significant role in making a good first impression. Dress professionally based on the company culture and the role. When in doubt, opt for business formal. Ensure your attire is clean and well-fitted to demonstrate your seriousness and respect for the opportunity.</a:t>
            </a:r>
            <a:endParaRPr b="0" lang="fr-F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ecret Service by Slidesgo">
  <a:themeElements>
    <a:clrScheme name="Simple Light">
      <a:dk1>
        <a:srgbClr val="f3f3f3"/>
      </a:dk1>
      <a:lt1>
        <a:srgbClr val="1d1d1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3f3f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2025-06-27T08:56:27Z</dcterms:created>
  <dc:creator>Unknown Creator</dc:creator>
  <dc:description/>
  <dc:language>en-US</dc:language>
  <cp:lastModifiedBy>Unknown Creator</cp:lastModifiedBy>
  <dcterms:modified xsi:type="dcterms:W3CDTF">2025-06-27T08:56:27Z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