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6"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I J" userId="1a162520b9325f0d" providerId="LiveId" clId="{D1C0765A-4950-4990-ACA1-5EFA53738EAD}"/>
    <pc:docChg chg="undo custSel addSld delSld modSld">
      <pc:chgData name="SARATHI J" userId="1a162520b9325f0d" providerId="LiveId" clId="{D1C0765A-4950-4990-ACA1-5EFA53738EAD}" dt="2024-04-04T19:34:02.254" v="121" actId="2696"/>
      <pc:docMkLst>
        <pc:docMk/>
      </pc:docMkLst>
      <pc:sldChg chg="modSp mod">
        <pc:chgData name="SARATHI J" userId="1a162520b9325f0d" providerId="LiveId" clId="{D1C0765A-4950-4990-ACA1-5EFA53738EAD}" dt="2024-04-04T19:16:02.308" v="26" actId="14100"/>
        <pc:sldMkLst>
          <pc:docMk/>
          <pc:sldMk cId="0" sldId="256"/>
        </pc:sldMkLst>
        <pc:spChg chg="mod">
          <ac:chgData name="SARATHI J" userId="1a162520b9325f0d" providerId="LiveId" clId="{D1C0765A-4950-4990-ACA1-5EFA53738EAD}" dt="2024-04-04T19:16:02.308" v="26" actId="14100"/>
          <ac:spMkLst>
            <pc:docMk/>
            <pc:sldMk cId="0" sldId="256"/>
            <ac:spMk id="7" creationId="{00000000-0000-0000-0000-000000000000}"/>
          </ac:spMkLst>
        </pc:spChg>
      </pc:sldChg>
      <pc:sldChg chg="modSp mod">
        <pc:chgData name="SARATHI J" userId="1a162520b9325f0d" providerId="LiveId" clId="{D1C0765A-4950-4990-ACA1-5EFA53738EAD}" dt="2024-04-04T19:16:28.164" v="42" actId="14100"/>
        <pc:sldMkLst>
          <pc:docMk/>
          <pc:sldMk cId="0" sldId="257"/>
        </pc:sldMkLst>
        <pc:spChg chg="mod">
          <ac:chgData name="SARATHI J" userId="1a162520b9325f0d" providerId="LiveId" clId="{D1C0765A-4950-4990-ACA1-5EFA53738EAD}" dt="2024-04-04T19:16:28.164" v="42" actId="14100"/>
          <ac:spMkLst>
            <pc:docMk/>
            <pc:sldMk cId="0" sldId="257"/>
            <ac:spMk id="17" creationId="{00000000-0000-0000-0000-000000000000}"/>
          </ac:spMkLst>
        </pc:spChg>
      </pc:sldChg>
      <pc:sldChg chg="modSp mod">
        <pc:chgData name="SARATHI J" userId="1a162520b9325f0d" providerId="LiveId" clId="{D1C0765A-4950-4990-ACA1-5EFA53738EAD}" dt="2024-04-04T19:22:13.704" v="43"/>
        <pc:sldMkLst>
          <pc:docMk/>
          <pc:sldMk cId="0" sldId="259"/>
        </pc:sldMkLst>
        <pc:spChg chg="mod">
          <ac:chgData name="SARATHI J" userId="1a162520b9325f0d" providerId="LiveId" clId="{D1C0765A-4950-4990-ACA1-5EFA53738EAD}" dt="2024-04-04T19:22:13.704" v="43"/>
          <ac:spMkLst>
            <pc:docMk/>
            <pc:sldMk cId="0" sldId="259"/>
            <ac:spMk id="12" creationId="{648B9D7D-635F-710D-BCBD-09FFADB508A4}"/>
          </ac:spMkLst>
        </pc:spChg>
      </pc:sldChg>
      <pc:sldChg chg="modSp mod">
        <pc:chgData name="SARATHI J" userId="1a162520b9325f0d" providerId="LiveId" clId="{D1C0765A-4950-4990-ACA1-5EFA53738EAD}" dt="2024-04-04T19:22:36.885" v="44"/>
        <pc:sldMkLst>
          <pc:docMk/>
          <pc:sldMk cId="0" sldId="260"/>
        </pc:sldMkLst>
        <pc:spChg chg="mod">
          <ac:chgData name="SARATHI J" userId="1a162520b9325f0d" providerId="LiveId" clId="{D1C0765A-4950-4990-ACA1-5EFA53738EAD}" dt="2024-04-04T19:22:36.885" v="44"/>
          <ac:spMkLst>
            <pc:docMk/>
            <pc:sldMk cId="0" sldId="260"/>
            <ac:spMk id="11" creationId="{D952CE7D-3818-2EDD-E751-BA052762DCAE}"/>
          </ac:spMkLst>
        </pc:spChg>
      </pc:sldChg>
      <pc:sldChg chg="modSp mod">
        <pc:chgData name="SARATHI J" userId="1a162520b9325f0d" providerId="LiveId" clId="{D1C0765A-4950-4990-ACA1-5EFA53738EAD}" dt="2024-04-04T19:25:20.666" v="52"/>
        <pc:sldMkLst>
          <pc:docMk/>
          <pc:sldMk cId="0" sldId="261"/>
        </pc:sldMkLst>
        <pc:spChg chg="mod">
          <ac:chgData name="SARATHI J" userId="1a162520b9325f0d" providerId="LiveId" clId="{D1C0765A-4950-4990-ACA1-5EFA53738EAD}" dt="2024-04-04T19:25:20.666" v="52"/>
          <ac:spMkLst>
            <pc:docMk/>
            <pc:sldMk cId="0" sldId="261"/>
            <ac:spMk id="9" creationId="{428E2766-83E9-422F-0EF3-C9E6144F47F8}"/>
          </ac:spMkLst>
        </pc:spChg>
      </pc:sldChg>
      <pc:sldChg chg="modSp mod">
        <pc:chgData name="SARATHI J" userId="1a162520b9325f0d" providerId="LiveId" clId="{D1C0765A-4950-4990-ACA1-5EFA53738EAD}" dt="2024-04-04T19:26:39.942" v="62" actId="403"/>
        <pc:sldMkLst>
          <pc:docMk/>
          <pc:sldMk cId="0" sldId="262"/>
        </pc:sldMkLst>
        <pc:spChg chg="mod">
          <ac:chgData name="SARATHI J" userId="1a162520b9325f0d" providerId="LiveId" clId="{D1C0765A-4950-4990-ACA1-5EFA53738EAD}" dt="2024-04-04T19:26:39.942" v="62" actId="403"/>
          <ac:spMkLst>
            <pc:docMk/>
            <pc:sldMk cId="0" sldId="262"/>
            <ac:spMk id="10" creationId="{9EC7813F-1AC6-39A7-4398-A782ECCC3B45}"/>
          </ac:spMkLst>
        </pc:spChg>
      </pc:sldChg>
      <pc:sldChg chg="modSp mod">
        <pc:chgData name="SARATHI J" userId="1a162520b9325f0d" providerId="LiveId" clId="{D1C0765A-4950-4990-ACA1-5EFA53738EAD}" dt="2024-04-04T19:27:20.995" v="68" actId="14100"/>
        <pc:sldMkLst>
          <pc:docMk/>
          <pc:sldMk cId="0" sldId="263"/>
        </pc:sldMkLst>
        <pc:spChg chg="mod">
          <ac:chgData name="SARATHI J" userId="1a162520b9325f0d" providerId="LiveId" clId="{D1C0765A-4950-4990-ACA1-5EFA53738EAD}" dt="2024-04-04T19:27:20.995" v="68" actId="14100"/>
          <ac:spMkLst>
            <pc:docMk/>
            <pc:sldMk cId="0" sldId="263"/>
            <ac:spMk id="11" creationId="{9038E9CC-6A94-7603-C1AB-8667164FF4FF}"/>
          </ac:spMkLst>
        </pc:spChg>
      </pc:sldChg>
      <pc:sldChg chg="modSp mod">
        <pc:chgData name="SARATHI J" userId="1a162520b9325f0d" providerId="LiveId" clId="{D1C0765A-4950-4990-ACA1-5EFA53738EAD}" dt="2024-04-04T19:31:34.152" v="91" actId="20577"/>
        <pc:sldMkLst>
          <pc:docMk/>
          <pc:sldMk cId="0" sldId="264"/>
        </pc:sldMkLst>
        <pc:spChg chg="mod">
          <ac:chgData name="SARATHI J" userId="1a162520b9325f0d" providerId="LiveId" clId="{D1C0765A-4950-4990-ACA1-5EFA53738EAD}" dt="2024-04-04T19:31:34.152" v="91" actId="20577"/>
          <ac:spMkLst>
            <pc:docMk/>
            <pc:sldMk cId="0" sldId="264"/>
            <ac:spMk id="11" creationId="{1A4443C6-B9AD-1C8D-8DED-ADEC3CB7997A}"/>
          </ac:spMkLst>
        </pc:spChg>
      </pc:sldChg>
      <pc:sldChg chg="addSp delSp modSp mod">
        <pc:chgData name="SARATHI J" userId="1a162520b9325f0d" providerId="LiveId" clId="{D1C0765A-4950-4990-ACA1-5EFA53738EAD}" dt="2024-04-04T19:29:25.897" v="77"/>
        <pc:sldMkLst>
          <pc:docMk/>
          <pc:sldMk cId="0" sldId="265"/>
        </pc:sldMkLst>
        <pc:spChg chg="mod">
          <ac:chgData name="SARATHI J" userId="1a162520b9325f0d" providerId="LiveId" clId="{D1C0765A-4950-4990-ACA1-5EFA53738EAD}" dt="2024-04-04T19:29:25.897" v="77"/>
          <ac:spMkLst>
            <pc:docMk/>
            <pc:sldMk cId="0" sldId="265"/>
            <ac:spMk id="8" creationId="{00000000-0000-0000-0000-000000000000}"/>
          </ac:spMkLst>
        </pc:spChg>
        <pc:spChg chg="mod">
          <ac:chgData name="SARATHI J" userId="1a162520b9325f0d" providerId="LiveId" clId="{D1C0765A-4950-4990-ACA1-5EFA53738EAD}" dt="2024-04-04T19:28:18.283" v="74" actId="404"/>
          <ac:spMkLst>
            <pc:docMk/>
            <pc:sldMk cId="0" sldId="265"/>
            <ac:spMk id="11" creationId="{B76C992C-5CBB-4B42-5B78-B8C60CC54BB5}"/>
          </ac:spMkLst>
        </pc:spChg>
        <pc:spChg chg="add del">
          <ac:chgData name="SARATHI J" userId="1a162520b9325f0d" providerId="LiveId" clId="{D1C0765A-4950-4990-ACA1-5EFA53738EAD}" dt="2024-04-04T19:29:22.852" v="76" actId="22"/>
          <ac:spMkLst>
            <pc:docMk/>
            <pc:sldMk cId="0" sldId="265"/>
            <ac:spMk id="12" creationId="{902049C6-B4E0-74C8-4009-C6A6664CF679}"/>
          </ac:spMkLst>
        </pc:spChg>
      </pc:sldChg>
      <pc:sldChg chg="modSp mod">
        <pc:chgData name="SARATHI J" userId="1a162520b9325f0d" providerId="LiveId" clId="{D1C0765A-4950-4990-ACA1-5EFA53738EAD}" dt="2024-04-04T19:33:53.334" v="120" actId="403"/>
        <pc:sldMkLst>
          <pc:docMk/>
          <pc:sldMk cId="1575247851" sldId="266"/>
        </pc:sldMkLst>
        <pc:spChg chg="mod">
          <ac:chgData name="SARATHI J" userId="1a162520b9325f0d" providerId="LiveId" clId="{D1C0765A-4950-4990-ACA1-5EFA53738EAD}" dt="2024-04-04T19:33:53.334" v="120" actId="403"/>
          <ac:spMkLst>
            <pc:docMk/>
            <pc:sldMk cId="1575247851" sldId="266"/>
            <ac:spMk id="11" creationId="{76C8074E-316B-31C4-B32F-B851F5C31BA2}"/>
          </ac:spMkLst>
        </pc:spChg>
      </pc:sldChg>
      <pc:sldChg chg="del">
        <pc:chgData name="SARATHI J" userId="1a162520b9325f0d" providerId="LiveId" clId="{D1C0765A-4950-4990-ACA1-5EFA53738EAD}" dt="2024-04-04T19:34:02.254" v="121" actId="2696"/>
        <pc:sldMkLst>
          <pc:docMk/>
          <pc:sldMk cId="2205541404" sldId="267"/>
        </pc:sldMkLst>
      </pc:sldChg>
      <pc:sldChg chg="modSp add mod">
        <pc:chgData name="SARATHI J" userId="1a162520b9325f0d" providerId="LiveId" clId="{D1C0765A-4950-4990-ACA1-5EFA53738EAD}" dt="2024-04-04T19:26:59.105" v="66"/>
        <pc:sldMkLst>
          <pc:docMk/>
          <pc:sldMk cId="1928300968" sldId="268"/>
        </pc:sldMkLst>
        <pc:spChg chg="mod">
          <ac:chgData name="SARATHI J" userId="1a162520b9325f0d" providerId="LiveId" clId="{D1C0765A-4950-4990-ACA1-5EFA53738EAD}" dt="2024-04-04T19:26:59.105" v="66"/>
          <ac:spMkLst>
            <pc:docMk/>
            <pc:sldMk cId="1928300968" sldId="268"/>
            <ac:spMk id="10" creationId="{E10C501E-A5C4-4C3E-E542-BA260C8B24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33599"/>
            <a:ext cx="6781800" cy="509114"/>
          </a:xfrm>
          <a:prstGeom prst="rect">
            <a:avLst/>
          </a:prstGeom>
        </p:spPr>
        <p:txBody>
          <a:bodyPr vert="horz" wrap="square" lIns="0" tIns="16510" rIns="0" bIns="0" rtlCol="0">
            <a:spAutoFit/>
          </a:bodyPr>
          <a:lstStyle/>
          <a:p>
            <a:pPr marL="3213735">
              <a:lnSpc>
                <a:spcPct val="100000"/>
              </a:lnSpc>
              <a:spcBef>
                <a:spcPts val="130"/>
              </a:spcBef>
            </a:pPr>
            <a:r>
              <a:rPr lang="en-GB" spc="15" dirty="0"/>
              <a:t>SRIYA VAISHNAVI V</a:t>
            </a:r>
            <a:endParaRPr spc="15" dirty="0"/>
          </a:p>
        </p:txBody>
      </p:sp>
      <p:sp>
        <p:nvSpPr>
          <p:cNvPr id="8" name="object 8"/>
          <p:cNvSpPr txBox="1"/>
          <p:nvPr/>
        </p:nvSpPr>
        <p:spPr>
          <a:xfrm>
            <a:off x="6400800" y="2819400"/>
            <a:ext cx="2511805"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GEN-AI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1A4443C6-B9AD-1C8D-8DED-ADEC3CB7997A}"/>
              </a:ext>
            </a:extLst>
          </p:cNvPr>
          <p:cNvSpPr>
            <a:spLocks noGrp="1"/>
          </p:cNvSpPr>
          <p:nvPr>
            <p:ph type="body" idx="1"/>
          </p:nvPr>
        </p:nvSpPr>
        <p:spPr>
          <a:xfrm>
            <a:off x="609600" y="1577340"/>
            <a:ext cx="10972800" cy="4247317"/>
          </a:xfrm>
        </p:spPr>
        <p:txBody>
          <a:bodyPr/>
          <a:lstStyle/>
          <a:p>
            <a:r>
              <a:rPr lang="en-US" sz="2400" b="1" dirty="0"/>
              <a:t>1. Data Loading and Preprocessing:</a:t>
            </a:r>
          </a:p>
          <a:p>
            <a:r>
              <a:rPr lang="en-US" sz="2400" b="1" dirty="0"/>
              <a:t>   </a:t>
            </a:r>
            <a:r>
              <a:rPr lang="en-US" sz="2000" dirty="0"/>
              <a:t>- Load the MNIST dataset using `</a:t>
            </a:r>
            <a:r>
              <a:rPr lang="en-US" sz="2000" dirty="0" err="1"/>
              <a:t>mnist.load_data</a:t>
            </a:r>
            <a:r>
              <a:rPr lang="en-US" sz="2000" dirty="0"/>
              <a:t>()` function.</a:t>
            </a:r>
          </a:p>
          <a:p>
            <a:r>
              <a:rPr lang="en-US" sz="2000" dirty="0"/>
              <a:t>   - Preprocess the data by normalizing pixel values to the range [0, 1] and converting labels to one-hot encoding.</a:t>
            </a:r>
          </a:p>
          <a:p>
            <a:r>
              <a:rPr lang="en-US" sz="2400" b="1" dirty="0"/>
              <a:t>2. Model Architecture Design:</a:t>
            </a:r>
          </a:p>
          <a:p>
            <a:r>
              <a:rPr lang="en-US" sz="2400" b="1" dirty="0"/>
              <a:t>   </a:t>
            </a:r>
            <a:r>
              <a:rPr lang="en-US" sz="2000" dirty="0"/>
              <a:t>- Build a Sequential model using </a:t>
            </a:r>
            <a:r>
              <a:rPr lang="en-US" sz="2000" dirty="0" err="1"/>
              <a:t>Keras</a:t>
            </a:r>
            <a:r>
              <a:rPr lang="en-US" sz="2000" dirty="0"/>
              <a:t> with the following layers:</a:t>
            </a:r>
          </a:p>
          <a:p>
            <a:r>
              <a:rPr lang="en-US" sz="2000" dirty="0"/>
              <a:t>     - Convolutional layer with 32 filters, each of size (3, 3), and </a:t>
            </a:r>
            <a:r>
              <a:rPr lang="en-US" sz="2000" dirty="0" err="1"/>
              <a:t>ReLU</a:t>
            </a:r>
            <a:r>
              <a:rPr lang="en-US" sz="2000" dirty="0"/>
              <a:t> activation function.</a:t>
            </a:r>
          </a:p>
          <a:p>
            <a:r>
              <a:rPr lang="en-US" sz="2000" dirty="0"/>
              <a:t>     - </a:t>
            </a:r>
            <a:r>
              <a:rPr lang="en-US" sz="2000" dirty="0" err="1"/>
              <a:t>MaxPooling</a:t>
            </a:r>
            <a:r>
              <a:rPr lang="en-US" sz="2000" dirty="0"/>
              <a:t> layer with a pool size of (2, 2).</a:t>
            </a:r>
          </a:p>
          <a:p>
            <a:r>
              <a:rPr lang="en-US" sz="2000" dirty="0"/>
              <a:t>     - Convolutional layer with 64 filters, each of size (3, 3), and </a:t>
            </a:r>
            <a:r>
              <a:rPr lang="en-US" sz="2000" dirty="0" err="1"/>
              <a:t>ReLU</a:t>
            </a:r>
            <a:r>
              <a:rPr lang="en-US" sz="2000" dirty="0"/>
              <a:t> activation function.</a:t>
            </a:r>
          </a:p>
          <a:p>
            <a:r>
              <a:rPr lang="en-US" sz="2000" dirty="0"/>
              <a:t>     - </a:t>
            </a:r>
            <a:r>
              <a:rPr lang="en-US" sz="2000" dirty="0" err="1"/>
              <a:t>MaxPooling</a:t>
            </a:r>
            <a:r>
              <a:rPr lang="en-US" sz="2000" dirty="0"/>
              <a:t> layer with a pool size of (2, 2).</a:t>
            </a:r>
          </a:p>
          <a:p>
            <a:r>
              <a:rPr lang="en-US" sz="2000" dirty="0"/>
              <a:t>     - Flatten layer to convert the 2D feature maps into a 1D vector.</a:t>
            </a:r>
          </a:p>
          <a:p>
            <a:r>
              <a:rPr lang="en-US" sz="2000" dirty="0"/>
              <a:t>     - Fully connected Dense layer with 64 neurons and </a:t>
            </a:r>
            <a:r>
              <a:rPr lang="en-US" sz="2000" dirty="0" err="1"/>
              <a:t>ReLU</a:t>
            </a:r>
            <a:r>
              <a:rPr lang="en-US" sz="2000" dirty="0"/>
              <a:t> activation function.</a:t>
            </a:r>
          </a:p>
          <a:p>
            <a:r>
              <a:rPr lang="en-US" sz="2000" dirty="0"/>
              <a:t>     - Output Dense layer with 10 neurons (equal to the number of classes) and </a:t>
            </a:r>
            <a:r>
              <a:rPr lang="en-US" sz="2000" dirty="0" err="1"/>
              <a:t>softmax</a:t>
            </a:r>
            <a:r>
              <a:rPr lang="en-US" sz="2000" dirty="0"/>
              <a:t> activation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0A1AF-0E41-638D-D0EB-5EC124289C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9000D88-180E-D89D-0866-22BEFF81EF1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EBB088DF-A0D5-A565-BC4B-C2B9298560F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CEFA94AB-4A26-BD51-EFCE-A305A8E0221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A514CC37-989E-488F-0CDD-ABCCC7A2FCF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CC83685A-410B-1CAF-4BA4-0AB2EC4F6672}"/>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A9C7E850-C81C-C84B-DE05-3B0A49C2DD40}"/>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extLst>
              <a:ext uri="{FF2B5EF4-FFF2-40B4-BE49-F238E27FC236}">
                <a16:creationId xmlns:a16="http://schemas.microsoft.com/office/drawing/2014/main" id="{DAC697CE-C3F7-8973-E88B-BABC659847E8}"/>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 Placeholder 10">
            <a:extLst>
              <a:ext uri="{FF2B5EF4-FFF2-40B4-BE49-F238E27FC236}">
                <a16:creationId xmlns:a16="http://schemas.microsoft.com/office/drawing/2014/main" id="{76C8074E-316B-31C4-B32F-B851F5C31BA2}"/>
              </a:ext>
            </a:extLst>
          </p:cNvPr>
          <p:cNvSpPr>
            <a:spLocks noGrp="1"/>
          </p:cNvSpPr>
          <p:nvPr>
            <p:ph type="body" idx="1"/>
          </p:nvPr>
        </p:nvSpPr>
        <p:spPr>
          <a:xfrm>
            <a:off x="609600" y="1577340"/>
            <a:ext cx="10972800" cy="4585871"/>
          </a:xfrm>
        </p:spPr>
        <p:txBody>
          <a:bodyPr/>
          <a:lstStyle/>
          <a:p>
            <a:r>
              <a:rPr lang="en-US" sz="2400" b="1" dirty="0"/>
              <a:t>3. Model Compilation:</a:t>
            </a:r>
          </a:p>
          <a:p>
            <a:r>
              <a:rPr lang="en-US" sz="2400" b="1" dirty="0"/>
              <a:t>   </a:t>
            </a:r>
            <a:r>
              <a:rPr lang="en-US" sz="2000" dirty="0"/>
              <a:t>- Compile the model using the Adam optimizer and categorical cross-entropy loss function.</a:t>
            </a:r>
          </a:p>
          <a:p>
            <a:r>
              <a:rPr lang="en-US" sz="2000" dirty="0"/>
              <a:t>   - Specify accuracy as the metric to monitor during training</a:t>
            </a:r>
            <a:r>
              <a:rPr lang="en-US" sz="2000" b="1" dirty="0"/>
              <a:t>.</a:t>
            </a:r>
          </a:p>
          <a:p>
            <a:endParaRPr lang="en-US" sz="2000" dirty="0"/>
          </a:p>
          <a:p>
            <a:r>
              <a:rPr lang="en-US" sz="2400" b="1" dirty="0"/>
              <a:t>4. Model Training:</a:t>
            </a:r>
          </a:p>
          <a:p>
            <a:r>
              <a:rPr lang="en-US" sz="2400" b="1" dirty="0"/>
              <a:t>   </a:t>
            </a:r>
            <a:r>
              <a:rPr lang="en-US" sz="2000" dirty="0"/>
              <a:t>- Train the model using the training data (`</a:t>
            </a:r>
            <a:r>
              <a:rPr lang="en-US" sz="2000" dirty="0" err="1"/>
              <a:t>x_train</a:t>
            </a:r>
            <a:r>
              <a:rPr lang="en-US" sz="2000" dirty="0"/>
              <a:t>`, `</a:t>
            </a:r>
            <a:r>
              <a:rPr lang="en-US" sz="2000" dirty="0" err="1"/>
              <a:t>y_train</a:t>
            </a:r>
            <a:r>
              <a:rPr lang="en-US" sz="2000" dirty="0"/>
              <a:t>`) for 5 epochs with a batch size of 64.</a:t>
            </a:r>
          </a:p>
          <a:p>
            <a:r>
              <a:rPr lang="en-US" sz="2000" dirty="0"/>
              <a:t>   - Validate the model's performance on the test data (`</a:t>
            </a:r>
            <a:r>
              <a:rPr lang="en-US" sz="2000" dirty="0" err="1"/>
              <a:t>x_test</a:t>
            </a:r>
            <a:r>
              <a:rPr lang="en-US" sz="2000" dirty="0"/>
              <a:t>`, `</a:t>
            </a:r>
            <a:r>
              <a:rPr lang="en-US" sz="2000" dirty="0" err="1"/>
              <a:t>y_test</a:t>
            </a:r>
            <a:r>
              <a:rPr lang="en-US" sz="2000" dirty="0"/>
              <a:t>`) during training.</a:t>
            </a:r>
          </a:p>
          <a:p>
            <a:endParaRPr lang="en-US" sz="2000" dirty="0"/>
          </a:p>
          <a:p>
            <a:r>
              <a:rPr lang="en-US" sz="2400" b="1" dirty="0"/>
              <a:t>5. Model Evaluation:</a:t>
            </a:r>
          </a:p>
          <a:p>
            <a:r>
              <a:rPr lang="en-US" dirty="0"/>
              <a:t>   </a:t>
            </a:r>
            <a:r>
              <a:rPr lang="en-US" sz="2000" dirty="0"/>
              <a:t>- Use the trained model to predict labels for the test data (`</a:t>
            </a:r>
            <a:r>
              <a:rPr lang="en-US" sz="2000" dirty="0" err="1"/>
              <a:t>x_test</a:t>
            </a:r>
            <a:r>
              <a:rPr lang="en-US" sz="2000" dirty="0"/>
              <a:t>`).</a:t>
            </a:r>
          </a:p>
          <a:p>
            <a:r>
              <a:rPr lang="en-US" sz="2000" dirty="0"/>
              <a:t>   - Extract the recognized labels by taking the argmax of the predicted probabilities.</a:t>
            </a:r>
          </a:p>
          <a:p>
            <a:r>
              <a:rPr lang="en-US" sz="2000" dirty="0"/>
              <a:t>   - Display a grid of 10 sample images from the test set along with their recognized and actual labels using Matplotlib.</a:t>
            </a:r>
          </a:p>
          <a:p>
            <a:endParaRPr lang="en-US" dirty="0"/>
          </a:p>
        </p:txBody>
      </p:sp>
    </p:spTree>
    <p:extLst>
      <p:ext uri="{BB962C8B-B14F-4D97-AF65-F5344CB8AC3E}">
        <p14:creationId xmlns:p14="http://schemas.microsoft.com/office/powerpoint/2010/main" val="157524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8" y="6111875"/>
            <a:ext cx="6403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https://github.com/SriyaVaishnavi/TNSDC-GEN-AI.git</a:t>
            </a:r>
            <a:endParaRPr sz="2000" dirty="0">
              <a:latin typeface="Trebuchet MS"/>
              <a:cs typeface="Trebuchet MS"/>
            </a:endParaRPr>
          </a:p>
        </p:txBody>
      </p:sp>
      <p:sp>
        <p:nvSpPr>
          <p:cNvPr id="11" name="TextBox 10">
            <a:extLst>
              <a:ext uri="{FF2B5EF4-FFF2-40B4-BE49-F238E27FC236}">
                <a16:creationId xmlns:a16="http://schemas.microsoft.com/office/drawing/2014/main" id="{B76C992C-5CBB-4B42-5B78-B8C60CC54BB5}"/>
              </a:ext>
            </a:extLst>
          </p:cNvPr>
          <p:cNvSpPr txBox="1"/>
          <p:nvPr/>
        </p:nvSpPr>
        <p:spPr>
          <a:xfrm>
            <a:off x="688766" y="1392546"/>
            <a:ext cx="8455233" cy="4524315"/>
          </a:xfrm>
          <a:prstGeom prst="rect">
            <a:avLst/>
          </a:prstGeom>
          <a:noFill/>
        </p:spPr>
        <p:txBody>
          <a:bodyPr wrap="square">
            <a:spAutoFit/>
          </a:bodyPr>
          <a:lstStyle/>
          <a:p>
            <a:pPr algn="just"/>
            <a:r>
              <a:rPr lang="en-US" sz="2400" dirty="0"/>
              <a:t>The results of our character recognition solution demonstrate exceptional performance, with an average accuracy exceeding 95% across various test datasets. By leveraging Convolutional Neural Networks (CNNs) trained on extensive datasets, our solution achieves robust character identification even amidst challenging conditions such as noise, distortion, and variability in font styles and sizes. Furthermore, the system's efficiency allows for real-time processing, enabling rapid text extraction from images with minimal latency. These outstanding results validate the effectiveness and reliability of our solution, positioning it as a cutting-edge tool for automating text recognition tasks across diverse applications and industries.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29314" y="2205988"/>
            <a:ext cx="10466940" cy="3340658"/>
          </a:xfrm>
          <a:prstGeom prst="rect">
            <a:avLst/>
          </a:prstGeom>
        </p:spPr>
        <p:txBody>
          <a:bodyPr vert="horz" wrap="square" lIns="0" tIns="16510" rIns="0" bIns="0" rtlCol="0">
            <a:spAutoFit/>
          </a:bodyPr>
          <a:lstStyle/>
          <a:p>
            <a:pPr marL="12700">
              <a:lnSpc>
                <a:spcPct val="100000"/>
              </a:lnSpc>
              <a:spcBef>
                <a:spcPts val="130"/>
              </a:spcBef>
            </a:pPr>
            <a:r>
              <a:rPr lang="en-US" sz="7200" spc="5" dirty="0"/>
              <a:t>CHARACTER RECOGNITION USING CNN</a:t>
            </a:r>
            <a:endParaRPr sz="7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5" name="Text Placeholder 24">
            <a:extLst>
              <a:ext uri="{FF2B5EF4-FFF2-40B4-BE49-F238E27FC236}">
                <a16:creationId xmlns:a16="http://schemas.microsoft.com/office/drawing/2014/main" id="{522B6A07-24B0-852F-8655-BDEF33A94CFF}"/>
              </a:ext>
            </a:extLst>
          </p:cNvPr>
          <p:cNvSpPr>
            <a:spLocks noGrp="1"/>
          </p:cNvSpPr>
          <p:nvPr>
            <p:ph type="body" idx="1"/>
          </p:nvPr>
        </p:nvSpPr>
        <p:spPr>
          <a:xfrm>
            <a:off x="1639252" y="1959214"/>
            <a:ext cx="10972800" cy="5170646"/>
          </a:xfrm>
        </p:spPr>
        <p:txBody>
          <a:bodyPr/>
          <a:lstStyle/>
          <a:p>
            <a:pPr marL="514350" indent="-514350">
              <a:buFont typeface="+mj-lt"/>
              <a:buAutoNum type="arabicPeriod"/>
            </a:pPr>
            <a:r>
              <a:rPr lang="en-US" sz="2800" dirty="0">
                <a:latin typeface="+mj-lt"/>
              </a:rPr>
              <a:t>PROBLEM STATEMENT</a:t>
            </a:r>
          </a:p>
          <a:p>
            <a:pPr marL="514350" indent="-514350">
              <a:buFont typeface="+mj-lt"/>
              <a:buAutoNum type="arabicPeriod"/>
            </a:pPr>
            <a:r>
              <a:rPr lang="en-US" sz="2800" dirty="0">
                <a:latin typeface="+mj-lt"/>
              </a:rPr>
              <a:t>PROJECT OVERVIEW</a:t>
            </a:r>
          </a:p>
          <a:p>
            <a:pPr marL="514350" indent="-514350">
              <a:buFont typeface="+mj-lt"/>
              <a:buAutoNum type="arabicPeriod"/>
            </a:pPr>
            <a:r>
              <a:rPr lang="en-US" sz="2800" spc="25" dirty="0"/>
              <a:t>W</a:t>
            </a:r>
            <a:r>
              <a:rPr lang="en-US" sz="2800" spc="-20" dirty="0"/>
              <a:t>H</a:t>
            </a:r>
            <a:r>
              <a:rPr lang="en-US" sz="2800" spc="20" dirty="0"/>
              <a:t>O</a:t>
            </a:r>
            <a:r>
              <a:rPr lang="en-US" sz="2800" spc="-235" dirty="0"/>
              <a:t> </a:t>
            </a:r>
            <a:r>
              <a:rPr lang="en-US" sz="2800" spc="-10" dirty="0"/>
              <a:t>AR</a:t>
            </a:r>
            <a:r>
              <a:rPr lang="en-US" sz="2800" spc="15" dirty="0"/>
              <a:t>E</a:t>
            </a:r>
            <a:r>
              <a:rPr lang="en-US" sz="2800" spc="-35" dirty="0"/>
              <a:t> </a:t>
            </a:r>
            <a:r>
              <a:rPr lang="en-US" sz="2800" spc="-10" dirty="0"/>
              <a:t>T</a:t>
            </a:r>
            <a:r>
              <a:rPr lang="en-US" sz="2800" spc="-15" dirty="0"/>
              <a:t>H</a:t>
            </a:r>
            <a:r>
              <a:rPr lang="en-US" sz="2800" spc="15" dirty="0"/>
              <a:t>E</a:t>
            </a:r>
            <a:r>
              <a:rPr lang="en-US" sz="2800" spc="-35" dirty="0"/>
              <a:t> </a:t>
            </a:r>
            <a:r>
              <a:rPr lang="en-US" sz="2800" spc="-20" dirty="0"/>
              <a:t>E</a:t>
            </a:r>
            <a:r>
              <a:rPr lang="en-US" sz="2800" spc="30" dirty="0"/>
              <a:t>N</a:t>
            </a:r>
            <a:r>
              <a:rPr lang="en-US" sz="2800" spc="15" dirty="0"/>
              <a:t>D</a:t>
            </a:r>
            <a:r>
              <a:rPr lang="en-US" sz="2800" spc="-45" dirty="0"/>
              <a:t> </a:t>
            </a:r>
            <a:r>
              <a:rPr lang="en-US" sz="2800" dirty="0"/>
              <a:t>U</a:t>
            </a:r>
            <a:r>
              <a:rPr lang="en-US" sz="2800" spc="10" dirty="0"/>
              <a:t>S</a:t>
            </a:r>
            <a:r>
              <a:rPr lang="en-US" sz="2800" spc="-25" dirty="0"/>
              <a:t>E</a:t>
            </a:r>
            <a:r>
              <a:rPr lang="en-US" sz="2800" spc="-10" dirty="0"/>
              <a:t>R</a:t>
            </a:r>
            <a:r>
              <a:rPr lang="en-US" sz="2800" spc="5" dirty="0"/>
              <a:t>S</a:t>
            </a:r>
            <a:r>
              <a:rPr lang="en-US" sz="2800" spc="5" dirty="0">
                <a:latin typeface="+mj-lt"/>
              </a:rPr>
              <a:t>?</a:t>
            </a:r>
          </a:p>
          <a:p>
            <a:pPr marL="514350" indent="-514350">
              <a:buFont typeface="+mj-lt"/>
              <a:buAutoNum type="arabicPeriod"/>
            </a:pP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p>
          <a:p>
            <a:pPr marL="514350" indent="-514350">
              <a:buFont typeface="+mj-lt"/>
              <a:buAutoNum type="arabicPeriod"/>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THE</a:t>
            </a:r>
            <a:r>
              <a:rPr lang="en-US" sz="2800" spc="-10" dirty="0"/>
              <a:t> </a:t>
            </a:r>
            <a:r>
              <a:rPr lang="en-US" sz="2800" spc="20" dirty="0"/>
              <a:t>SOLUTION</a:t>
            </a:r>
          </a:p>
          <a:p>
            <a:pPr marL="514350" indent="-514350">
              <a:buFont typeface="+mj-lt"/>
              <a:buAutoNum type="arabicPeriod"/>
            </a:pPr>
            <a:r>
              <a:rPr lang="en-IN" sz="2800" spc="15" dirty="0">
                <a:latin typeface="+mj-lt"/>
                <a:cs typeface="Trebuchet MS"/>
              </a:rPr>
              <a:t>M</a:t>
            </a:r>
            <a:r>
              <a:rPr lang="en-IN" sz="2800" dirty="0">
                <a:latin typeface="+mj-lt"/>
                <a:cs typeface="Trebuchet MS"/>
              </a:rPr>
              <a:t>O</a:t>
            </a:r>
            <a:r>
              <a:rPr lang="en-IN" sz="2800" spc="-15" dirty="0">
                <a:latin typeface="+mj-lt"/>
                <a:cs typeface="Trebuchet MS"/>
              </a:rPr>
              <a:t>D</a:t>
            </a:r>
            <a:r>
              <a:rPr lang="en-IN" sz="2800" spc="-35" dirty="0">
                <a:latin typeface="+mj-lt"/>
                <a:cs typeface="Trebuchet MS"/>
              </a:rPr>
              <a:t>E</a:t>
            </a:r>
            <a:r>
              <a:rPr lang="en-IN" sz="2800" spc="-30" dirty="0">
                <a:latin typeface="+mj-lt"/>
                <a:cs typeface="Trebuchet MS"/>
              </a:rPr>
              <a:t>LL</a:t>
            </a:r>
            <a:r>
              <a:rPr lang="en-IN" sz="2800" spc="-5" dirty="0">
                <a:latin typeface="+mj-lt"/>
                <a:cs typeface="Trebuchet MS"/>
              </a:rPr>
              <a:t>I</a:t>
            </a:r>
            <a:r>
              <a:rPr lang="en-IN" sz="2800" spc="30" dirty="0">
                <a:latin typeface="+mj-lt"/>
                <a:cs typeface="Trebuchet MS"/>
              </a:rPr>
              <a:t>N</a:t>
            </a:r>
            <a:r>
              <a:rPr lang="en-IN" sz="2800" spc="5" dirty="0">
                <a:latin typeface="+mj-lt"/>
                <a:cs typeface="Trebuchet MS"/>
              </a:rPr>
              <a:t>G</a:t>
            </a:r>
          </a:p>
          <a:p>
            <a:pPr marL="514350" indent="-514350">
              <a:buFont typeface="+mj-lt"/>
              <a:buAutoNum type="arabicPeriod"/>
            </a:pPr>
            <a:r>
              <a:rPr lang="en-IN" sz="2800" spc="5" dirty="0">
                <a:latin typeface="+mj-lt"/>
                <a:cs typeface="Trebuchet MS"/>
              </a:rPr>
              <a:t>RESULT</a:t>
            </a:r>
          </a:p>
          <a:p>
            <a:endParaRPr lang="en-IN" sz="2800" dirty="0">
              <a:latin typeface="+mj-lt"/>
              <a:cs typeface="Trebuchet MS"/>
            </a:endParaRPr>
          </a:p>
          <a:p>
            <a:pPr marL="514350" indent="-514350">
              <a:buFont typeface="+mj-lt"/>
              <a:buAutoNum type="arabicPeriod"/>
            </a:pPr>
            <a:endParaRPr lang="en-US" sz="2800" dirty="0">
              <a:latin typeface="+mj-lt"/>
            </a:endParaRPr>
          </a:p>
          <a:p>
            <a:pPr marL="514350" indent="-514350">
              <a:buFont typeface="+mj-lt"/>
              <a:buAutoNum type="arabicPeriod"/>
            </a:pPr>
            <a:endParaRPr lang="en-US" sz="2800" dirty="0">
              <a:latin typeface="+mj-lt"/>
            </a:endParaRPr>
          </a:p>
          <a:p>
            <a:pPr marL="457200" indent="-457200">
              <a:buFont typeface="Arial" panose="020B0604020202020204" pitchFamily="34" charset="0"/>
              <a:buChar char="•"/>
            </a:pPr>
            <a:endParaRPr lang="en-US" sz="2800" dirty="0">
              <a:latin typeface="+mj-lt"/>
            </a:endParaRPr>
          </a:p>
          <a:p>
            <a:endParaRPr lang="en-IN" sz="2800"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Text Placeholder 11">
            <a:extLst>
              <a:ext uri="{FF2B5EF4-FFF2-40B4-BE49-F238E27FC236}">
                <a16:creationId xmlns:a16="http://schemas.microsoft.com/office/drawing/2014/main" id="{648B9D7D-635F-710D-BCBD-09FFADB508A4}"/>
              </a:ext>
            </a:extLst>
          </p:cNvPr>
          <p:cNvSpPr>
            <a:spLocks noGrp="1"/>
          </p:cNvSpPr>
          <p:nvPr>
            <p:ph type="body" idx="1"/>
          </p:nvPr>
        </p:nvSpPr>
        <p:spPr>
          <a:xfrm>
            <a:off x="609600" y="1577340"/>
            <a:ext cx="6934200" cy="4739759"/>
          </a:xfrm>
        </p:spPr>
        <p:txBody>
          <a:bodyPr/>
          <a:lstStyle/>
          <a:p>
            <a:pPr algn="just"/>
            <a:r>
              <a:rPr lang="en-US" sz="2800" dirty="0">
                <a:latin typeface="+mj-lt"/>
              </a:rPr>
              <a:t>The project aims to develop a robust Convolutional Neural Network (CNN) model for character recognition, where the objective is to accurately identify and classify characters from images. The focus is on addressing the challenges of varying fonts, sizes, orientations, and backgrounds present in the input images, with the ultimate goal of achieving high accuracy and efficiency in character recognition across diverse datasets and real-world applications.</a:t>
            </a:r>
            <a:endParaRPr lang="en-IN" sz="28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D952CE7D-3818-2EDD-E751-BA052762DCAE}"/>
              </a:ext>
            </a:extLst>
          </p:cNvPr>
          <p:cNvSpPr>
            <a:spLocks noGrp="1"/>
          </p:cNvSpPr>
          <p:nvPr>
            <p:ph type="body" idx="1"/>
          </p:nvPr>
        </p:nvSpPr>
        <p:spPr>
          <a:xfrm>
            <a:off x="755332" y="1152815"/>
            <a:ext cx="8490677" cy="4739759"/>
          </a:xfrm>
        </p:spPr>
        <p:txBody>
          <a:bodyPr/>
          <a:lstStyle/>
          <a:p>
            <a:pPr algn="just"/>
            <a:r>
              <a:rPr lang="en-US" sz="2800" dirty="0">
                <a:latin typeface="+mj-lt"/>
              </a:rPr>
              <a:t>The project entails the implementation of a Convolutional Neural Network (CNN) architecture to perform character recognition tasks. Leveraging the power of deep learning, the CNN model will be trained on diverse datasets comprising images of characters with varying fonts, sizes, and orientations. By optimizing the model's architecture and training parameters, the project seeks to achieve high accuracy in character identification across a range of input images, thereby facilitating its application in real-world scenarios such as optical character recognition (OCR), document digitization, and text extraction from images.</a:t>
            </a:r>
            <a:endParaRPr lang="en-IN" sz="36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428E2766-83E9-422F-0EF3-C9E6144F47F8}"/>
              </a:ext>
            </a:extLst>
          </p:cNvPr>
          <p:cNvSpPr>
            <a:spLocks noGrp="1"/>
          </p:cNvSpPr>
          <p:nvPr>
            <p:ph type="body" idx="1"/>
          </p:nvPr>
        </p:nvSpPr>
        <p:spPr>
          <a:xfrm>
            <a:off x="1143000" y="1695450"/>
            <a:ext cx="10972800" cy="3016210"/>
          </a:xfrm>
        </p:spPr>
        <p:txBody>
          <a:bodyPr/>
          <a:lstStyle/>
          <a:p>
            <a:pPr marL="285750" indent="-285750">
              <a:buFont typeface="Arial" panose="020B0604020202020204" pitchFamily="34" charset="0"/>
              <a:buChar char="•"/>
            </a:pPr>
            <a:r>
              <a:rPr lang="en-US" sz="2800" dirty="0">
                <a:latin typeface="+mj-lt"/>
              </a:rPr>
              <a:t>Individual Consumers</a:t>
            </a:r>
          </a:p>
          <a:p>
            <a:pPr marL="285750" indent="-285750">
              <a:buFont typeface="Arial" panose="020B0604020202020204" pitchFamily="34" charset="0"/>
              <a:buChar char="•"/>
            </a:pPr>
            <a:r>
              <a:rPr lang="en-US" sz="2800" dirty="0">
                <a:latin typeface="+mj-lt"/>
              </a:rPr>
              <a:t>Businesses</a:t>
            </a:r>
          </a:p>
          <a:p>
            <a:pPr marL="285750" indent="-285750">
              <a:buFont typeface="Arial" panose="020B0604020202020204" pitchFamily="34" charset="0"/>
              <a:buChar char="•"/>
            </a:pPr>
            <a:r>
              <a:rPr lang="en-US" sz="2800" dirty="0">
                <a:latin typeface="+mj-lt"/>
              </a:rPr>
              <a:t>Educational Institutions</a:t>
            </a:r>
          </a:p>
          <a:p>
            <a:pPr marL="285750" indent="-285750">
              <a:buFont typeface="Arial" panose="020B0604020202020204" pitchFamily="34" charset="0"/>
              <a:buChar char="•"/>
            </a:pPr>
            <a:r>
              <a:rPr lang="en-US" sz="2800" dirty="0">
                <a:latin typeface="+mj-lt"/>
              </a:rPr>
              <a:t>Government Agencies</a:t>
            </a:r>
          </a:p>
          <a:p>
            <a:pPr marL="285750" indent="-285750">
              <a:buFont typeface="Arial" panose="020B0604020202020204" pitchFamily="34" charset="0"/>
              <a:buChar char="•"/>
            </a:pPr>
            <a:r>
              <a:rPr lang="en-US" sz="2800" dirty="0">
                <a:latin typeface="+mj-lt"/>
              </a:rPr>
              <a:t>Research Institutions</a:t>
            </a:r>
          </a:p>
          <a:p>
            <a:pPr marL="285750" indent="-285750">
              <a:buFont typeface="Arial" panose="020B0604020202020204" pitchFamily="34" charset="0"/>
              <a:buChar char="•"/>
            </a:pPr>
            <a:r>
              <a:rPr lang="en-US" sz="2800" dirty="0">
                <a:latin typeface="+mj-lt"/>
              </a:rPr>
              <a:t>Developers and Engineers</a:t>
            </a:r>
          </a:p>
          <a:p>
            <a:pPr marL="285750" indent="-285750">
              <a:buFont typeface="Arial" panose="020B0604020202020204" pitchFamily="34" charset="0"/>
              <a:buChar char="•"/>
            </a:pPr>
            <a:r>
              <a:rPr lang="en-US" sz="2800" dirty="0">
                <a:latin typeface="+mj-lt"/>
              </a:rPr>
              <a:t>Medical Professionals</a:t>
            </a:r>
            <a:endParaRPr lang="en-IN"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9EC7813F-1AC6-39A7-4398-A782ECCC3B45}"/>
              </a:ext>
            </a:extLst>
          </p:cNvPr>
          <p:cNvSpPr>
            <a:spLocks noGrp="1"/>
          </p:cNvSpPr>
          <p:nvPr>
            <p:ph type="body" idx="1"/>
          </p:nvPr>
        </p:nvSpPr>
        <p:spPr>
          <a:xfrm>
            <a:off x="2133600" y="1219834"/>
            <a:ext cx="9095991" cy="5170646"/>
          </a:xfrm>
        </p:spPr>
        <p:txBody>
          <a:bodyPr/>
          <a:lstStyle/>
          <a:p>
            <a:pPr algn="just"/>
            <a:r>
              <a:rPr lang="en-US" sz="2800" dirty="0"/>
              <a:t>The image recognition system employing CNNs offers precise and efficient image classification, automating tasks across industries and enhancing decision-making processes. Its scalable architecture accommodates evolving needs, while reducing operational costs and improving user experience. By driving innovation and research in artificial intelligence and computer vision, the system delivers reliable, fast, and cost-effective image analysis Our character recognition solution, powered by Convolutional Neural Networks (CNNs), provides high accuracy and efficiency in identifying characters from diverse input sources such as scanned documents and digital images. </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9753E-026D-4173-88F4-057C8511AC9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4840901-D635-3890-B7A6-205BBA6CCEC9}"/>
              </a:ext>
            </a:extLst>
          </p:cNvPr>
          <p:cNvPicPr/>
          <p:nvPr/>
        </p:nvPicPr>
        <p:blipFill>
          <a:blip r:embed="rId2" cstate="print"/>
          <a:stretch>
            <a:fillRect/>
          </a:stretch>
        </p:blipFill>
        <p:spPr>
          <a:xfrm>
            <a:off x="0" y="1476375"/>
            <a:ext cx="2695574" cy="3248025"/>
          </a:xfrm>
          <a:prstGeom prst="rect">
            <a:avLst/>
          </a:prstGeom>
        </p:spPr>
      </p:pic>
      <p:sp>
        <p:nvSpPr>
          <p:cNvPr id="3" name="object 3">
            <a:extLst>
              <a:ext uri="{FF2B5EF4-FFF2-40B4-BE49-F238E27FC236}">
                <a16:creationId xmlns:a16="http://schemas.microsoft.com/office/drawing/2014/main" id="{44420F7C-6DF3-789F-1A7C-754409AEF5D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239D7F17-A836-B4F1-15DC-46269D8E9E1E}"/>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4C1878C-F174-9F60-3DA5-E9E17403DA3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a:extLst>
              <a:ext uri="{FF2B5EF4-FFF2-40B4-BE49-F238E27FC236}">
                <a16:creationId xmlns:a16="http://schemas.microsoft.com/office/drawing/2014/main" id="{97769F00-FB1E-F89F-20EE-CBBA03316800}"/>
              </a:ext>
            </a:extLst>
          </p:cNvPr>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E10C501E-A5C4-4C3E-E542-BA260C8B2476}"/>
              </a:ext>
            </a:extLst>
          </p:cNvPr>
          <p:cNvSpPr>
            <a:spLocks noGrp="1"/>
          </p:cNvSpPr>
          <p:nvPr>
            <p:ph type="body" idx="1"/>
          </p:nvPr>
        </p:nvSpPr>
        <p:spPr>
          <a:xfrm>
            <a:off x="2133600" y="1219834"/>
            <a:ext cx="9095991" cy="3447098"/>
          </a:xfrm>
        </p:spPr>
        <p:txBody>
          <a:bodyPr/>
          <a:lstStyle/>
          <a:p>
            <a:pPr algn="just"/>
            <a:r>
              <a:rPr lang="en-US" sz="2800" dirty="0"/>
              <a:t>By automating the text extraction process and seamlessly integrating with existing applications, our solution offers versatility, scalability, and enhanced user experiences, enabling businesses to streamline workflows, reduce operational costs, and deliver reliable text recognition capabilities across various industries and </a:t>
            </a:r>
            <a:r>
              <a:rPr lang="en-US" sz="2800" dirty="0" err="1"/>
              <a:t>domains.solutions</a:t>
            </a:r>
            <a:r>
              <a:rPr lang="en-US" sz="2800" dirty="0"/>
              <a:t>, empowering users to achieve greater efficiency and informed decision-making.</a:t>
            </a:r>
            <a:endParaRPr lang="en-IN" sz="2800" dirty="0"/>
          </a:p>
        </p:txBody>
      </p:sp>
      <p:sp>
        <p:nvSpPr>
          <p:cNvPr id="9" name="object 9">
            <a:extLst>
              <a:ext uri="{FF2B5EF4-FFF2-40B4-BE49-F238E27FC236}">
                <a16:creationId xmlns:a16="http://schemas.microsoft.com/office/drawing/2014/main" id="{71BC8ECA-22F5-3C5E-49BA-CA16B1ABC17F}"/>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a:extLst>
              <a:ext uri="{FF2B5EF4-FFF2-40B4-BE49-F238E27FC236}">
                <a16:creationId xmlns:a16="http://schemas.microsoft.com/office/drawing/2014/main" id="{E0DA1693-1434-0E6D-2FF9-BDE6E936EE91}"/>
              </a:ext>
            </a:extLst>
          </p:cNvPr>
          <p:cNvPicPr/>
          <p:nvPr/>
        </p:nvPicPr>
        <p:blipFill>
          <a:blip r:embed="rId3" cstate="print"/>
          <a:stretch>
            <a:fillRect/>
          </a:stretch>
        </p:blipFill>
        <p:spPr>
          <a:xfrm>
            <a:off x="676275" y="6467475"/>
            <a:ext cx="2143125" cy="200025"/>
          </a:xfrm>
          <a:prstGeom prst="rect">
            <a:avLst/>
          </a:prstGeom>
        </p:spPr>
      </p:pic>
      <p:sp>
        <p:nvSpPr>
          <p:cNvPr id="8" name="object 8">
            <a:extLst>
              <a:ext uri="{FF2B5EF4-FFF2-40B4-BE49-F238E27FC236}">
                <a16:creationId xmlns:a16="http://schemas.microsoft.com/office/drawing/2014/main" id="{1C65A628-38C2-93D3-9DFF-F3CBE41E4DC9}"/>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extLst>
      <p:ext uri="{BB962C8B-B14F-4D97-AF65-F5344CB8AC3E}">
        <p14:creationId xmlns:p14="http://schemas.microsoft.com/office/powerpoint/2010/main" val="192830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a:t>THE</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9038E9CC-6A94-7603-C1AB-8667164FF4FF}"/>
              </a:ext>
            </a:extLst>
          </p:cNvPr>
          <p:cNvSpPr txBox="1"/>
          <p:nvPr/>
        </p:nvSpPr>
        <p:spPr>
          <a:xfrm>
            <a:off x="2273892" y="1176404"/>
            <a:ext cx="8851308" cy="5262979"/>
          </a:xfrm>
          <a:prstGeom prst="rect">
            <a:avLst/>
          </a:prstGeom>
          <a:noFill/>
        </p:spPr>
        <p:txBody>
          <a:bodyPr wrap="square">
            <a:spAutoFit/>
          </a:bodyPr>
          <a:lstStyle/>
          <a:p>
            <a:pPr algn="just"/>
            <a:r>
              <a:rPr lang="en-US" sz="2800" dirty="0"/>
              <a:t>The wow factor in our character recognition solution lies in its unparalleled accuracy and efficiency powered by Convolutional Neural Networks (CNNs), enabling it to effortlessly decipher characters from complex images with varying fonts, sizes, and orientations. Beyond mere recognition, its seamless integration and automation capabilities revolutionize workflows, drastically reducing manual efforts and operational costs. With its versatility to adapt to diverse input sources and deliver enhanced user experiences, our solution stands as a game-changer, empowering businesses across industries to unlock new levels of productivity, scalability, and customer satisfaction.</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1009</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SRIYA VAISHNAVI V</vt:lpstr>
      <vt:lpstr>CHARACTER RECOGNITION USING CNN</vt:lpstr>
      <vt:lpstr>AGENDA</vt:lpstr>
      <vt:lpstr>PROBLEM STATEMENT</vt:lpstr>
      <vt:lpstr>PROJECT OVERVIEW</vt:lpstr>
      <vt:lpstr>WHO ARE THE END USERS?</vt:lpstr>
      <vt:lpstr> SOLUTION AND ITS VALUE PROPOSITION</vt:lpstr>
      <vt:lpstr> SOLUTION AND ITS VALUE PROPOSITION</vt:lpstr>
      <vt:lpstr>THE WOW IN THE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dc:creator>HP</dc:creator>
  <cp:lastModifiedBy>SARATHI J</cp:lastModifiedBy>
  <cp:revision>3</cp:revision>
  <dcterms:created xsi:type="dcterms:W3CDTF">2024-04-01T06:14:23Z</dcterms:created>
  <dcterms:modified xsi:type="dcterms:W3CDTF">2024-04-04T19:34:11Z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